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9.xml" ContentType="application/vnd.openxmlformats-officedocument.presentationml.tags+xml"/>
  <Override PartName="/ppt/notesSlides/notesSlide19.xml" ContentType="application/vnd.openxmlformats-officedocument.presentationml.notesSlide+xml"/>
  <Override PartName="/ppt/tags/tag1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2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7.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1.xml" ContentType="application/vnd.openxmlformats-officedocument.presentationml.tags+xml"/>
  <Override PartName="/ppt/notesSlides/notesSlide40.xml" ContentType="application/vnd.openxmlformats-officedocument.presentationml.notesSlide+xml"/>
  <Override PartName="/ppt/tags/tag22.xml" ContentType="application/vnd.openxmlformats-officedocument.presentationml.tags+xml"/>
  <Override PartName="/ppt/notesSlides/notesSlide41.xml" ContentType="application/vnd.openxmlformats-officedocument.presentationml.notesSlide+xml"/>
  <Override PartName="/ppt/tags/tag23.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26.xml" ContentType="application/vnd.openxmlformats-officedocument.presentationml.tags+xml"/>
  <Override PartName="/ppt/notesSlides/notesSlide49.xml" ContentType="application/vnd.openxmlformats-officedocument.presentationml.notesSlide+xml"/>
  <Override PartName="/ppt/tags/tag27.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28.xml" ContentType="application/vnd.openxmlformats-officedocument.presentationml.tags+xml"/>
  <Override PartName="/ppt/notesSlides/notesSlide5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53.xml" ContentType="application/vnd.openxmlformats-officedocument.presentationml.notesSlide+xml"/>
  <Override PartName="/ppt/tags/tag31.xml" ContentType="application/vnd.openxmlformats-officedocument.presentationml.tags+xml"/>
  <Override PartName="/ppt/notesSlides/notesSlide54.xml" ContentType="application/vnd.openxmlformats-officedocument.presentationml.notesSlide+xml"/>
  <Override PartName="/ppt/tags/tag32.xml" ContentType="application/vnd.openxmlformats-officedocument.presentationml.tags+xml"/>
  <Override PartName="/ppt/notesSlides/notesSlide5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35.xml" ContentType="application/vnd.openxmlformats-officedocument.presentationml.tags+xml"/>
  <Override PartName="/ppt/notesSlides/notesSlide58.xml" ContentType="application/vnd.openxmlformats-officedocument.presentationml.notesSlide+xml"/>
  <Override PartName="/ppt/tags/tag36.xml" ContentType="application/vnd.openxmlformats-officedocument.presentationml.tags+xml"/>
  <Override PartName="/ppt/notesSlides/notesSlide59.xml" ContentType="application/vnd.openxmlformats-officedocument.presentationml.notesSlide+xml"/>
  <Override PartName="/ppt/tags/tag37.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64.xml" ContentType="application/vnd.openxmlformats-officedocument.presentationml.notesSlide+xml"/>
  <Override PartName="/ppt/tags/tag45.xml" ContentType="application/vnd.openxmlformats-officedocument.presentationml.tags+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0"/>
  </p:notesMasterIdLst>
  <p:sldIdLst>
    <p:sldId id="297" r:id="rId2"/>
    <p:sldId id="453" r:id="rId3"/>
    <p:sldId id="332" r:id="rId4"/>
    <p:sldId id="394" r:id="rId5"/>
    <p:sldId id="333" r:id="rId6"/>
    <p:sldId id="340" r:id="rId7"/>
    <p:sldId id="334" r:id="rId8"/>
    <p:sldId id="396" r:id="rId9"/>
    <p:sldId id="397" r:id="rId10"/>
    <p:sldId id="454" r:id="rId11"/>
    <p:sldId id="395" r:id="rId12"/>
    <p:sldId id="341" r:id="rId13"/>
    <p:sldId id="342" r:id="rId14"/>
    <p:sldId id="401" r:id="rId15"/>
    <p:sldId id="402" r:id="rId16"/>
    <p:sldId id="403" r:id="rId17"/>
    <p:sldId id="455" r:id="rId18"/>
    <p:sldId id="406" r:id="rId19"/>
    <p:sldId id="343" r:id="rId20"/>
    <p:sldId id="407" r:id="rId21"/>
    <p:sldId id="409" r:id="rId22"/>
    <p:sldId id="410" r:id="rId23"/>
    <p:sldId id="411" r:id="rId24"/>
    <p:sldId id="412" r:id="rId25"/>
    <p:sldId id="413" r:id="rId26"/>
    <p:sldId id="415" r:id="rId27"/>
    <p:sldId id="416" r:id="rId28"/>
    <p:sldId id="417" r:id="rId29"/>
    <p:sldId id="456" r:id="rId30"/>
    <p:sldId id="418" r:id="rId31"/>
    <p:sldId id="339" r:id="rId32"/>
    <p:sldId id="421" r:id="rId33"/>
    <p:sldId id="422" r:id="rId34"/>
    <p:sldId id="459" r:id="rId35"/>
    <p:sldId id="460" r:id="rId36"/>
    <p:sldId id="461" r:id="rId37"/>
    <p:sldId id="423" r:id="rId38"/>
    <p:sldId id="424" r:id="rId39"/>
    <p:sldId id="457" r:id="rId40"/>
    <p:sldId id="425" r:id="rId41"/>
    <p:sldId id="428" r:id="rId42"/>
    <p:sldId id="346" r:id="rId43"/>
    <p:sldId id="429" r:id="rId44"/>
    <p:sldId id="458" r:id="rId45"/>
    <p:sldId id="432" r:id="rId46"/>
    <p:sldId id="433" r:id="rId47"/>
    <p:sldId id="434" r:id="rId48"/>
    <p:sldId id="435" r:id="rId49"/>
    <p:sldId id="436" r:id="rId50"/>
    <p:sldId id="437" r:id="rId51"/>
    <p:sldId id="438" r:id="rId52"/>
    <p:sldId id="439" r:id="rId53"/>
    <p:sldId id="440" r:id="rId54"/>
    <p:sldId id="347" r:id="rId55"/>
    <p:sldId id="349" r:id="rId56"/>
    <p:sldId id="441" r:id="rId57"/>
    <p:sldId id="442" r:id="rId58"/>
    <p:sldId id="351" r:id="rId59"/>
    <p:sldId id="352" r:id="rId60"/>
    <p:sldId id="443" r:id="rId61"/>
    <p:sldId id="444" r:id="rId62"/>
    <p:sldId id="355" r:id="rId63"/>
    <p:sldId id="445" r:id="rId64"/>
    <p:sldId id="446" r:id="rId65"/>
    <p:sldId id="447" r:id="rId66"/>
    <p:sldId id="448" r:id="rId67"/>
    <p:sldId id="449" r:id="rId68"/>
    <p:sldId id="452"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何富军" initials="何" lastIdx="1" clrIdx="0"/>
  <p:cmAuthor id="2" name="闫秀丽" initials="闫" lastIdx="0" clrIdx="0"/>
  <p:cmAuthor id="3" name="fafa" initials="f" lastIdx="2" clrIdx="1"/>
  <p:cmAuthor id="4" name="王习习" initials="王"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449F"/>
    <a:srgbClr val="E9EBF5"/>
    <a:srgbClr val="4472C4"/>
    <a:srgbClr val="164DA8"/>
    <a:srgbClr val="15439E"/>
    <a:srgbClr val="0008CA"/>
    <a:srgbClr val="3A4EE2"/>
    <a:srgbClr val="171BAF"/>
    <a:srgbClr val="153D98"/>
    <a:srgbClr val="C3E8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19" autoAdjust="0"/>
    <p:restoredTop sz="80283" autoAdjust="0"/>
  </p:normalViewPr>
  <p:slideViewPr>
    <p:cSldViewPr snapToGrid="0" showGuides="1">
      <p:cViewPr varScale="1">
        <p:scale>
          <a:sx n="84" d="100"/>
          <a:sy n="84" d="100"/>
        </p:scale>
        <p:origin x="429" y="51"/>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2023/3/22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1869627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我们了解了</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的查询过程以后，再来分析一下</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协议的安全性。从层次上来看，</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协议的下层协议是</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UDP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协议，</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UDP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协议大家都知道是没有什么安全性和可靠性的</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自身也缺乏安全机制。</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indent="266700" algn="just"/>
            <a:r>
              <a:rPr lang="en-US" altLang="zh-CN" sz="1200" kern="100" dirty="0">
                <a:effectLst/>
                <a:latin typeface="宋体" panose="02010600030101010101" pitchFamily="2" charset="-122"/>
                <a:ea typeface="等线"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协议的最大缺陷是协议缺乏对请求信息和应答信息真实性的验证，很容易遭受欺骗类的攻击，包括</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欺骗攻击、</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缓存中毒、</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重定向等攻击。</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r>
              <a:rPr lang="zh-CN" altLang="zh-CN" sz="1200" dirty="0">
                <a:effectLst/>
                <a:ea typeface="宋体" panose="02010600030101010101" pitchFamily="2" charset="-122"/>
                <a:cs typeface="宋体" panose="02010600030101010101" pitchFamily="2" charset="-122"/>
              </a:rPr>
              <a:t>图中显示了用户</a:t>
            </a:r>
            <a:r>
              <a:rPr lang="en-US" altLang="zh-CN" sz="1200" dirty="0">
                <a:effectLst/>
                <a:ea typeface="宋体" panose="02010600030101010101" pitchFamily="2" charset="-122"/>
                <a:cs typeface="宋体" panose="02010600030101010101" pitchFamily="2" charset="-122"/>
              </a:rPr>
              <a:t>PC</a:t>
            </a:r>
            <a:r>
              <a:rPr lang="zh-CN" altLang="zh-CN" sz="1200" dirty="0">
                <a:effectLst/>
                <a:ea typeface="宋体" panose="02010600030101010101" pitchFamily="2" charset="-122"/>
                <a:cs typeface="宋体" panose="02010600030101010101" pitchFamily="2" charset="-122"/>
              </a:rPr>
              <a:t>发送的</a:t>
            </a:r>
            <a:r>
              <a:rPr lang="en-US" altLang="zh-CN" sz="1200" dirty="0">
                <a:effectLst/>
                <a:ea typeface="宋体" panose="02010600030101010101" pitchFamily="2" charset="-122"/>
                <a:cs typeface="宋体" panose="02010600030101010101" pitchFamily="2" charset="-122"/>
              </a:rPr>
              <a:t>DNS</a:t>
            </a:r>
            <a:r>
              <a:rPr lang="zh-CN" altLang="zh-CN" sz="1200" dirty="0">
                <a:effectLst/>
                <a:ea typeface="宋体" panose="02010600030101010101" pitchFamily="2" charset="-122"/>
                <a:cs typeface="宋体" panose="02010600030101010101" pitchFamily="2" charset="-122"/>
              </a:rPr>
              <a:t>请求被监听者监听，发送伪造的</a:t>
            </a:r>
            <a:r>
              <a:rPr lang="en-US" altLang="zh-CN" sz="1200" dirty="0">
                <a:effectLst/>
                <a:ea typeface="宋体" panose="02010600030101010101" pitchFamily="2" charset="-122"/>
                <a:cs typeface="宋体" panose="02010600030101010101" pitchFamily="2" charset="-122"/>
              </a:rPr>
              <a:t>DNS</a:t>
            </a:r>
            <a:r>
              <a:rPr lang="zh-CN" altLang="zh-CN" sz="1200" dirty="0">
                <a:effectLst/>
                <a:ea typeface="宋体" panose="02010600030101010101" pitchFamily="2" charset="-122"/>
                <a:cs typeface="宋体" panose="02010600030101010101" pitchFamily="2" charset="-122"/>
              </a:rPr>
              <a:t>解析信息给用户的过程，这就是一种典型的</a:t>
            </a:r>
            <a:r>
              <a:rPr lang="en-US" altLang="zh-CN" sz="1200" dirty="0">
                <a:effectLst/>
                <a:ea typeface="宋体" panose="02010600030101010101" pitchFamily="2" charset="-122"/>
                <a:cs typeface="宋体" panose="02010600030101010101" pitchFamily="2" charset="-122"/>
              </a:rPr>
              <a:t>DNS</a:t>
            </a:r>
            <a:r>
              <a:rPr lang="zh-CN" altLang="zh-CN" sz="1200" dirty="0">
                <a:effectLst/>
                <a:ea typeface="宋体" panose="02010600030101010101" pitchFamily="2" charset="-122"/>
                <a:cs typeface="宋体" panose="02010600030101010101" pitchFamily="2" charset="-122"/>
              </a:rPr>
              <a:t>欺骗攻击。</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00" dirty="0">
              <a:effectLst/>
              <a:latin typeface="等线" panose="02010600030101010101" pitchFamily="2" charset="-122"/>
              <a:ea typeface="宋体" panose="02010600030101010101" pitchFamily="2" charset="-122"/>
              <a:cs typeface="Courier New" panose="02070309020205020404" pitchFamily="49"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3038566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en-US" altLang="zh-CN" sz="1200" kern="100" dirty="0">
                <a:effectLst/>
                <a:latin typeface="宋体" panose="02010600030101010101" pitchFamily="2" charset="-122"/>
                <a:ea typeface="等线"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欺骗可能在解析过程的不同阶段进行欺骗，可以分为三个阶段：针对用户主机的响应欺骗、针对本地</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的响应欺骗、以及针对本地</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的请求欺骗，对应的攻击为</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用户欺骗攻击、</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缓存中毒攻击和</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重定向攻击。</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indent="266700" algn="just"/>
            <a:r>
              <a:rPr lang="en-US" altLang="zh-CN" sz="1200" kern="100" dirty="0">
                <a:effectLst/>
                <a:latin typeface="宋体" panose="02010600030101010101" pitchFamily="2" charset="-122"/>
                <a:ea typeface="等线"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用户欺骗攻击是攻击者伪造来自本地</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服务器的响应包，需要伪造包比真的服务器响应更快到达用户主机，这样用户主机解析得到的</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IP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就是一个恶意的</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IP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，并毒化用户主机的</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缓存；</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algn="just"/>
            <a:r>
              <a:rPr lang="en-US" altLang="zh-CN" sz="1200" kern="100" dirty="0">
                <a:effectLst/>
                <a:latin typeface="宋体" panose="02010600030101010101" pitchFamily="2" charset="-122"/>
                <a:ea typeface="等线" panose="02010600030101010101" pitchFamily="2" charset="-122"/>
                <a:cs typeface="宋体" panose="02010600030101010101" pitchFamily="2" charset="-122"/>
              </a:rPr>
              <a:t>   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缓存中毒主要针对的是</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服务器缓存中毒，因此攻击对象是本地</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服务器。攻击者伪造其它服务器到本地</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服务器的响应，伪造的信息可能是单个域名的</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IP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，也可能是某个权威域名服务器的</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IP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。如果伪造权威域名服务器的</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IP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为非法</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的</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IP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，则本地</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服务器的所有用户</a:t>
            </a:r>
            <a:r>
              <a:rPr lang="zh-CN" altLang="zh-CN" sz="1200" kern="100" dirty="0">
                <a:effectLst/>
                <a:latin typeface="等线" panose="02010600030101010101" pitchFamily="2" charset="-122"/>
                <a:ea typeface="等线" panose="02010600030101010101" pitchFamily="2" charset="-122"/>
                <a:cs typeface="Courier New" panose="02070309020205020404" pitchFamily="49" charset="0"/>
              </a:rPr>
              <a:t>对该授权域的所有名字查询，都会被重定向到恶意</a:t>
            </a:r>
            <a:r>
              <a:rPr lang="en-US" altLang="zh-CN" sz="1200" kern="100" dirty="0">
                <a:effectLst/>
                <a:latin typeface="等线" panose="02010600030101010101" pitchFamily="2" charset="-122"/>
                <a:ea typeface="等线" panose="02010600030101010101" pitchFamily="2" charset="-122"/>
                <a:cs typeface="Courier New" panose="02070309020205020404" pitchFamily="49" charset="0"/>
              </a:rPr>
              <a:t>DNS</a:t>
            </a:r>
            <a:r>
              <a:rPr lang="zh-CN" altLang="zh-CN" sz="1200" kern="100" dirty="0">
                <a:effectLst/>
                <a:latin typeface="等线" panose="02010600030101010101" pitchFamily="2" charset="-122"/>
                <a:ea typeface="等线" panose="02010600030101010101" pitchFamily="2" charset="-122"/>
                <a:cs typeface="Courier New" panose="02070309020205020404" pitchFamily="49" charset="0"/>
              </a:rPr>
              <a:t>服务器，这种攻击影响面是很大的。</a:t>
            </a:r>
          </a:p>
          <a:p>
            <a:r>
              <a:rPr lang="en-US" altLang="zh-CN" sz="1200" dirty="0">
                <a:effectLst/>
                <a:latin typeface="宋体" panose="02010600030101010101" pitchFamily="2" charset="-122"/>
                <a:cs typeface="宋体" panose="02010600030101010101" pitchFamily="2" charset="-122"/>
              </a:rPr>
              <a:t>DNS</a:t>
            </a:r>
            <a:r>
              <a:rPr lang="zh-CN" altLang="zh-CN" sz="1200" dirty="0">
                <a:effectLst/>
                <a:ea typeface="宋体" panose="02010600030101010101" pitchFamily="2" charset="-122"/>
                <a:cs typeface="宋体" panose="02010600030101010101" pitchFamily="2" charset="-122"/>
              </a:rPr>
              <a:t>重定向攻击是指攻击者将</a:t>
            </a:r>
            <a:r>
              <a:rPr lang="en-US" altLang="zh-CN" sz="1200" dirty="0">
                <a:effectLst/>
                <a:ea typeface="宋体" panose="02010600030101010101" pitchFamily="2" charset="-122"/>
                <a:cs typeface="宋体" panose="02010600030101010101" pitchFamily="2" charset="-122"/>
              </a:rPr>
              <a:t>DNS</a:t>
            </a:r>
            <a:r>
              <a:rPr lang="zh-CN" altLang="zh-CN" sz="1200" dirty="0">
                <a:effectLst/>
                <a:ea typeface="宋体" panose="02010600030101010101" pitchFamily="2" charset="-122"/>
                <a:cs typeface="宋体" panose="02010600030101010101" pitchFamily="2" charset="-122"/>
              </a:rPr>
              <a:t>域名查询重定向到恶意</a:t>
            </a:r>
            <a:r>
              <a:rPr lang="en-US" altLang="zh-CN" sz="1200" dirty="0">
                <a:effectLst/>
                <a:ea typeface="宋体" panose="02010600030101010101" pitchFamily="2" charset="-122"/>
                <a:cs typeface="宋体" panose="02010600030101010101" pitchFamily="2" charset="-122"/>
              </a:rPr>
              <a:t>DNS</a:t>
            </a:r>
            <a:r>
              <a:rPr lang="zh-CN" altLang="zh-CN" sz="1200" dirty="0">
                <a:effectLst/>
                <a:ea typeface="宋体" panose="02010600030101010101" pitchFamily="2" charset="-122"/>
                <a:cs typeface="宋体" panose="02010600030101010101" pitchFamily="2" charset="-122"/>
              </a:rPr>
              <a:t>服务器上，域名查询被劫持，有时也称为</a:t>
            </a:r>
            <a:r>
              <a:rPr lang="en-US" altLang="zh-CN" sz="1200" dirty="0">
                <a:effectLst/>
                <a:ea typeface="宋体" panose="02010600030101010101" pitchFamily="2" charset="-122"/>
                <a:cs typeface="宋体" panose="02010600030101010101" pitchFamily="2" charset="-122"/>
              </a:rPr>
              <a:t>DNS</a:t>
            </a:r>
            <a:r>
              <a:rPr lang="zh-CN" altLang="zh-CN" sz="1200" dirty="0">
                <a:effectLst/>
                <a:ea typeface="宋体" panose="02010600030101010101" pitchFamily="2" charset="-122"/>
                <a:cs typeface="宋体" panose="02010600030101010101" pitchFamily="2" charset="-122"/>
              </a:rPr>
              <a:t>劫持攻击，它往往跟</a:t>
            </a:r>
            <a:r>
              <a:rPr lang="en-US" altLang="zh-CN" sz="1200" dirty="0">
                <a:effectLst/>
                <a:ea typeface="宋体" panose="02010600030101010101" pitchFamily="2" charset="-122"/>
                <a:cs typeface="宋体" panose="02010600030101010101" pitchFamily="2" charset="-122"/>
              </a:rPr>
              <a:t>DNS</a:t>
            </a:r>
            <a:r>
              <a:rPr lang="zh-CN" altLang="zh-CN" sz="1200" dirty="0">
                <a:effectLst/>
                <a:ea typeface="宋体" panose="02010600030101010101" pitchFamily="2" charset="-122"/>
                <a:cs typeface="宋体" panose="02010600030101010101" pitchFamily="2" charset="-122"/>
              </a:rPr>
              <a:t>欺骗或</a:t>
            </a:r>
            <a:r>
              <a:rPr lang="en-US" altLang="zh-CN" sz="1200" dirty="0">
                <a:effectLst/>
                <a:ea typeface="宋体" panose="02010600030101010101" pitchFamily="2" charset="-122"/>
                <a:cs typeface="宋体" panose="02010600030101010101" pitchFamily="2" charset="-122"/>
              </a:rPr>
              <a:t>DNS</a:t>
            </a:r>
            <a:r>
              <a:rPr lang="zh-CN" altLang="zh-CN" sz="1200" dirty="0">
                <a:effectLst/>
                <a:ea typeface="宋体" panose="02010600030101010101" pitchFamily="2" charset="-122"/>
                <a:cs typeface="宋体" panose="02010600030101010101" pitchFamily="2" charset="-122"/>
              </a:rPr>
              <a:t>缓存攻击相结合。</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735672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针对这些</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攻击，如何进行防范呢？</a:t>
            </a:r>
            <a:endParaRPr lang="en-US"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algn="just"/>
            <a:r>
              <a:rPr lang="zh-CN" altLang="zh-CN" sz="1200" dirty="0">
                <a:effectLst/>
                <a:ea typeface="宋体" panose="02010600030101010101" pitchFamily="2" charset="-122"/>
                <a:cs typeface="宋体" panose="02010600030101010101" pitchFamily="2" charset="-122"/>
              </a:rPr>
              <a:t>首先建议主机不要采用基于名字的认证，另外不要把秘密信息放在主机名中，这些手段都是非常有限的，比较有效的方法是采用</a:t>
            </a:r>
            <a:r>
              <a:rPr lang="en-US" altLang="zh-CN" sz="1200" dirty="0" err="1">
                <a:effectLst/>
                <a:ea typeface="宋体" panose="02010600030101010101" pitchFamily="2" charset="-122"/>
                <a:cs typeface="宋体" panose="02010600030101010101" pitchFamily="2" charset="-122"/>
              </a:rPr>
              <a:t>DNSSec</a:t>
            </a:r>
            <a:r>
              <a:rPr lang="zh-CN" altLang="zh-CN" sz="1200" dirty="0">
                <a:effectLst/>
                <a:ea typeface="宋体" panose="02010600030101010101" pitchFamily="2" charset="-122"/>
                <a:cs typeface="宋体" panose="02010600030101010101" pitchFamily="2" charset="-122"/>
              </a:rPr>
              <a:t>协议，虽然很多</a:t>
            </a:r>
            <a:r>
              <a:rPr lang="en-US" altLang="zh-CN" sz="1200" dirty="0">
                <a:effectLst/>
                <a:ea typeface="宋体" panose="02010600030101010101" pitchFamily="2" charset="-122"/>
                <a:cs typeface="宋体" panose="02010600030101010101" pitchFamily="2" charset="-122"/>
              </a:rPr>
              <a:t>DNS</a:t>
            </a:r>
            <a:r>
              <a:rPr lang="zh-CN" altLang="zh-CN" sz="1200" dirty="0">
                <a:effectLst/>
                <a:ea typeface="宋体" panose="02010600030101010101" pitchFamily="2" charset="-122"/>
                <a:cs typeface="宋体" panose="02010600030101010101" pitchFamily="2" charset="-122"/>
              </a:rPr>
              <a:t>服务器已经支持了</a:t>
            </a:r>
            <a:r>
              <a:rPr lang="en-US" altLang="zh-CN" sz="1200" dirty="0" err="1">
                <a:effectLst/>
                <a:ea typeface="宋体" panose="02010600030101010101" pitchFamily="2" charset="-122"/>
                <a:cs typeface="宋体" panose="02010600030101010101" pitchFamily="2" charset="-122"/>
              </a:rPr>
              <a:t>DNSSec</a:t>
            </a:r>
            <a:r>
              <a:rPr lang="zh-CN" altLang="zh-CN" sz="1200" dirty="0">
                <a:effectLst/>
                <a:ea typeface="宋体" panose="02010600030101010101" pitchFamily="2" charset="-122"/>
                <a:cs typeface="宋体" panose="02010600030101010101" pitchFamily="2" charset="-122"/>
              </a:rPr>
              <a:t>，但是还没有得到全面推广</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516829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err="1">
                <a:effectLst/>
                <a:latin typeface="宋体" panose="02010600030101010101" pitchFamily="2" charset="-122"/>
                <a:ea typeface="等线" panose="02010600030101010101" pitchFamily="2" charset="-122"/>
                <a:cs typeface="宋体" panose="02010600030101010101" pitchFamily="2" charset="-122"/>
              </a:rPr>
              <a:t>DNSSec</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协议是怎样的呢？它是由</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IETF</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提供的一系列</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安全认证的机制，提供了</a:t>
            </a:r>
            <a:r>
              <a:rPr lang="zh-CN" altLang="zh-CN" sz="1200" b="1" kern="100" dirty="0">
                <a:effectLst/>
                <a:latin typeface="等线" panose="02010600030101010101" pitchFamily="2" charset="-122"/>
                <a:ea typeface="宋体" panose="02010600030101010101" pitchFamily="2" charset="-122"/>
                <a:cs typeface="宋体" panose="02010600030101010101" pitchFamily="2" charset="-122"/>
              </a:rPr>
              <a:t>来源鉴定和数据完整性</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的扩展，通过密码技术，</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服务器可以验证它所收到的应答</a:t>
            </a:r>
            <a:r>
              <a:rPr lang="zh-CN" altLang="en-US" sz="12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002060"/>
                </a:solidFill>
                <a:latin typeface="Times New Roman" panose="02020603050405020304" pitchFamily="18" charset="0"/>
                <a:cs typeface="Times New Roman" panose="02020603050405020304" pitchFamily="18" charset="0"/>
              </a:rPr>
              <a:t>包括域名不存在的应答）</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是否来自于真实的服务器，或者是否在传输过程中被篡改过。</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004141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err="1">
                <a:effectLst/>
                <a:latin typeface="宋体" panose="02010600030101010101" pitchFamily="2" charset="-122"/>
                <a:ea typeface="等线" panose="02010600030101010101" pitchFamily="2" charset="-122"/>
                <a:cs typeface="宋体" panose="02010600030101010101" pitchFamily="2" charset="-122"/>
              </a:rPr>
              <a:t>DNSSec</a:t>
            </a:r>
            <a:r>
              <a:rPr lang="zh-CN" altLang="zh-CN" sz="1200" kern="100" dirty="0">
                <a:effectLst/>
                <a:latin typeface="等线" panose="02010600030101010101" pitchFamily="2" charset="-122"/>
                <a:ea typeface="+mn-ea"/>
                <a:cs typeface="宋体" panose="02010600030101010101" pitchFamily="2" charset="-122"/>
              </a:rPr>
              <a:t>机制并不对数据进行加密，仍可从报文中得到区域中的所有域名；此外，如果要完全解决</a:t>
            </a:r>
            <a:r>
              <a:rPr lang="en-US" altLang="zh-CN" sz="1200" kern="100" dirty="0">
                <a:effectLst/>
                <a:latin typeface="等线" panose="02010600030101010101" pitchFamily="2" charset="-122"/>
                <a:ea typeface="+mn-ea"/>
                <a:cs typeface="宋体" panose="02010600030101010101" pitchFamily="2" charset="-122"/>
              </a:rPr>
              <a:t>DNS</a:t>
            </a:r>
            <a:r>
              <a:rPr lang="zh-CN" altLang="zh-CN" sz="1200" kern="100" dirty="0">
                <a:effectLst/>
                <a:latin typeface="等线" panose="02010600030101010101" pitchFamily="2" charset="-122"/>
                <a:ea typeface="+mn-ea"/>
                <a:cs typeface="宋体" panose="02010600030101010101" pitchFamily="2" charset="-122"/>
              </a:rPr>
              <a:t>欺骗问题，需要在从根域名到最终域名的查询过程的每一步都部署</a:t>
            </a:r>
            <a:r>
              <a:rPr lang="en-US" altLang="zh-CN" sz="1200" kern="100" dirty="0" err="1">
                <a:effectLst/>
                <a:latin typeface="等线" panose="02010600030101010101" pitchFamily="2" charset="-122"/>
                <a:ea typeface="+mn-ea"/>
                <a:cs typeface="宋体" panose="02010600030101010101" pitchFamily="2" charset="-122"/>
              </a:rPr>
              <a:t>DNSSec</a:t>
            </a:r>
            <a:r>
              <a:rPr lang="zh-CN" altLang="zh-CN" sz="1200" kern="100" dirty="0">
                <a:effectLst/>
                <a:latin typeface="等线" panose="02010600030101010101" pitchFamily="2" charset="-122"/>
                <a:ea typeface="+mn-ea"/>
                <a:cs typeface="宋体" panose="02010600030101010101" pitchFamily="2" charset="-122"/>
              </a:rPr>
              <a:t>，将一系列数字签名结合到</a:t>
            </a:r>
            <a:r>
              <a:rPr lang="en-US" altLang="zh-CN" sz="1200" kern="100" dirty="0">
                <a:effectLst/>
                <a:latin typeface="等线" panose="02010600030101010101" pitchFamily="2" charset="-122"/>
                <a:ea typeface="+mn-ea"/>
                <a:cs typeface="宋体" panose="02010600030101010101" pitchFamily="2" charset="-122"/>
              </a:rPr>
              <a:t>DNS</a:t>
            </a:r>
            <a:r>
              <a:rPr lang="zh-CN" altLang="zh-CN" sz="1200" kern="100" dirty="0">
                <a:effectLst/>
                <a:latin typeface="等线" panose="02010600030101010101" pitchFamily="2" charset="-122"/>
                <a:ea typeface="+mn-ea"/>
                <a:cs typeface="宋体" panose="02010600030101010101" pitchFamily="2" charset="-122"/>
              </a:rPr>
              <a:t>层次结构中，对各个层次都进行数字签名，涉及面太广太复杂。基于这些原因，</a:t>
            </a:r>
            <a:r>
              <a:rPr lang="en-US" altLang="zh-CN" sz="1200" kern="100" dirty="0" err="1">
                <a:effectLst/>
                <a:latin typeface="等线" panose="02010600030101010101" pitchFamily="2" charset="-122"/>
                <a:ea typeface="+mn-ea"/>
                <a:cs typeface="宋体" panose="02010600030101010101" pitchFamily="2" charset="-122"/>
              </a:rPr>
              <a:t>DNSSec</a:t>
            </a:r>
            <a:r>
              <a:rPr lang="zh-CN" altLang="zh-CN" sz="1200" kern="100" dirty="0">
                <a:effectLst/>
                <a:latin typeface="等线" panose="02010600030101010101" pitchFamily="2" charset="-122"/>
                <a:ea typeface="+mn-ea"/>
                <a:cs typeface="宋体" panose="02010600030101010101" pitchFamily="2" charset="-122"/>
              </a:rPr>
              <a:t>在企业部署进展缓慢。</a:t>
            </a:r>
            <a:endParaRPr lang="en-US" altLang="zh-CN" sz="1200" kern="100" dirty="0">
              <a:effectLst/>
              <a:latin typeface="等线" panose="02010600030101010101" pitchFamily="2" charset="-122"/>
              <a:ea typeface="+mn-ea"/>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effectLst/>
                <a:latin typeface="等线" panose="02010600030101010101" pitchFamily="2" charset="-122"/>
                <a:ea typeface="+mn-ea"/>
                <a:cs typeface="宋体" panose="02010600030101010101" pitchFamily="2" charset="-122"/>
              </a:rPr>
              <a:t>当前，</a:t>
            </a:r>
            <a:r>
              <a:rPr lang="en-US" altLang="zh-CN" sz="1200" kern="100" dirty="0">
                <a:effectLst/>
                <a:latin typeface="等线" panose="02010600030101010101" pitchFamily="2" charset="-122"/>
                <a:ea typeface="+mn-ea"/>
                <a:cs typeface="宋体" panose="02010600030101010101" pitchFamily="2" charset="-122"/>
              </a:rPr>
              <a:t>13</a:t>
            </a:r>
            <a:r>
              <a:rPr lang="zh-CN" altLang="en-US" sz="1200" kern="100" dirty="0">
                <a:effectLst/>
                <a:latin typeface="等线" panose="02010600030101010101" pitchFamily="2" charset="-122"/>
                <a:ea typeface="+mn-ea"/>
                <a:cs typeface="宋体" panose="02010600030101010101" pitchFamily="2" charset="-122"/>
              </a:rPr>
              <a:t>个</a:t>
            </a:r>
            <a:r>
              <a:rPr lang="zh-CN" altLang="zh-CN" sz="1200" kern="100" dirty="0">
                <a:effectLst/>
                <a:latin typeface="等线" panose="02010600030101010101" pitchFamily="2" charset="-122"/>
                <a:ea typeface="+mn-ea"/>
                <a:cs typeface="宋体" panose="02010600030101010101" pitchFamily="2" charset="-122"/>
              </a:rPr>
              <a:t>根域名服务器都对根域签名完毕并投入运营，至少可以保证根域名服务器的响应是真实的。</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326997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00" dirty="0">
                <a:effectLst/>
                <a:latin typeface="等线" panose="02010600030101010101" pitchFamily="2" charset="-122"/>
                <a:ea typeface="+mn-ea"/>
                <a:cs typeface="宋体" panose="02010600030101010101" pitchFamily="2" charset="-122"/>
              </a:rPr>
              <a:t>接下来我们来分析第三个应用，文件传输。文件传输一般使用</a:t>
            </a:r>
            <a:r>
              <a:rPr lang="en-US" altLang="zh-CN" sz="1200" kern="100" dirty="0">
                <a:effectLst/>
                <a:latin typeface="等线" panose="02010600030101010101" pitchFamily="2" charset="-122"/>
                <a:ea typeface="+mn-ea"/>
                <a:cs typeface="宋体" panose="02010600030101010101" pitchFamily="2" charset="-122"/>
              </a:rPr>
              <a:t>FTP</a:t>
            </a:r>
            <a:r>
              <a:rPr lang="zh-CN" altLang="zh-CN" sz="1200" kern="100" dirty="0">
                <a:effectLst/>
                <a:latin typeface="等线" panose="02010600030101010101" pitchFamily="2" charset="-122"/>
                <a:ea typeface="+mn-ea"/>
                <a:cs typeface="宋体" panose="02010600030101010101" pitchFamily="2" charset="-122"/>
              </a:rPr>
              <a:t>协议。</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381323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早期，电子邮件只能传输文本信息，</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Web</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应用还没出现，人们基本上都是通过</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FTP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服务来实现文件的共享。</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FTP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是一种基于</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C/S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的应用，它的工作过程是这样的：</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indent="266700" algn="just"/>
            <a:r>
              <a:rPr lang="en-US" altLang="zh-CN" sz="1200" kern="100" dirty="0">
                <a:effectLst/>
                <a:latin typeface="宋体" panose="02010600030101010101" pitchFamily="2" charset="-122"/>
                <a:ea typeface="等线" panose="02010600030101010101" pitchFamily="2" charset="-122"/>
                <a:cs typeface="宋体" panose="02010600030101010101" pitchFamily="2" charset="-122"/>
              </a:rPr>
              <a:t>FTP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客户机向服务器申请建立一条</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TCP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连接，用于验证客户身份，以及在客户和服务器之间传输命令和应答，因此该连接被称为控制连接。</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indent="266700" algn="just"/>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如果要上传</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下载文件，客户机与服务器之间需要再建立一条</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TCP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连接，即数据连接。</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r>
              <a:rPr lang="en-US" altLang="zh-CN" sz="1200" dirty="0">
                <a:effectLst/>
                <a:latin typeface="宋体" panose="02010600030101010101" pitchFamily="2" charset="-122"/>
                <a:cs typeface="宋体" panose="02010600030101010101" pitchFamily="2" charset="-122"/>
              </a:rPr>
              <a:t>FTP</a:t>
            </a:r>
            <a:r>
              <a:rPr lang="zh-CN" altLang="zh-CN" sz="1200" dirty="0">
                <a:effectLst/>
                <a:ea typeface="宋体" panose="02010600030101010101" pitchFamily="2" charset="-122"/>
                <a:cs typeface="宋体" panose="02010600030101010101" pitchFamily="2" charset="-122"/>
              </a:rPr>
              <a:t>服务最大的特点是控制和数据分离，也被称为带外控制。</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115554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等线" panose="02010600030101010101" pitchFamily="2" charset="-122"/>
                <a:ea typeface="宋体" panose="02010600030101010101" pitchFamily="2" charset="-122"/>
                <a:cs typeface="宋体" panose="02010600030101010101" pitchFamily="2" charset="-122"/>
              </a:rPr>
              <a:t>那么，数据连接是如何建立的呢？</a:t>
            </a:r>
            <a:endParaRPr lang="zh-CN" altLang="zh-CN" sz="1800" kern="100" dirty="0">
              <a:effectLst/>
              <a:latin typeface="等线" panose="02010600030101010101" pitchFamily="2" charset="-122"/>
              <a:ea typeface="等线" panose="02010600030101010101" pitchFamily="2" charset="-122"/>
              <a:cs typeface="Courier New" panose="02070309020205020404" pitchFamily="49" charset="0"/>
            </a:endParaRPr>
          </a:p>
          <a:p>
            <a:r>
              <a:rPr lang="zh-CN" altLang="en-US" dirty="0"/>
              <a:t>数据连接的建立分为两种模式：主动模式和被动模式</a:t>
            </a:r>
            <a:endParaRPr lang="en-US" altLang="zh-CN" dirty="0"/>
          </a:p>
          <a:p>
            <a:r>
              <a:rPr lang="zh-CN" altLang="en-US" dirty="0"/>
              <a:t>主动模式下，由</a:t>
            </a:r>
            <a:r>
              <a:rPr lang="en-US" altLang="zh-CN" dirty="0"/>
              <a:t>FTP</a:t>
            </a:r>
            <a:r>
              <a:rPr lang="zh-CN" altLang="en-US" dirty="0"/>
              <a:t>客户端打开一个新的临时端口，向服务器发送</a:t>
            </a:r>
            <a:r>
              <a:rPr lang="en-US" altLang="zh-CN" dirty="0"/>
              <a:t>PORT</a:t>
            </a:r>
            <a:r>
              <a:rPr lang="zh-CN" altLang="en-US" dirty="0"/>
              <a:t>命令，该命令的参数中包含了客户端的</a:t>
            </a:r>
            <a:r>
              <a:rPr lang="en-US" altLang="zh-CN" dirty="0"/>
              <a:t>IP</a:t>
            </a:r>
            <a:r>
              <a:rPr lang="zh-CN" altLang="en-US" dirty="0"/>
              <a:t>地址和新端口，然后由服务器的</a:t>
            </a:r>
            <a:r>
              <a:rPr lang="en-US" altLang="zh-CN" dirty="0"/>
              <a:t>20</a:t>
            </a:r>
            <a:r>
              <a:rPr lang="zh-CN" altLang="en-US" dirty="0"/>
              <a:t>号端口主动向客户端的新端口建立连接。连接建立好以后，就在该连接上传输数据也就是文件。</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3456593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被动模式下，由客户端向服务器发送</a:t>
            </a:r>
            <a:r>
              <a:rPr lang="en-US" altLang="zh-CN" dirty="0"/>
              <a:t>PASV</a:t>
            </a:r>
            <a:r>
              <a:rPr lang="zh-CN" altLang="en-US" dirty="0"/>
              <a:t>命令，在</a:t>
            </a:r>
            <a:r>
              <a:rPr lang="en-US" altLang="zh-CN" dirty="0"/>
              <a:t>PASV</a:t>
            </a:r>
            <a:r>
              <a:rPr lang="zh-CN" altLang="en-US" dirty="0"/>
              <a:t>的响应报文中包含了服务器为数据连接打开的新的临时端口</a:t>
            </a:r>
            <a:endParaRPr lang="en-US" altLang="zh-CN" dirty="0"/>
          </a:p>
          <a:p>
            <a:r>
              <a:rPr lang="zh-CN" altLang="en-US" dirty="0"/>
              <a:t>然后由客户端的一个临时端口向服务器的临时端口发起数据连接。</a:t>
            </a:r>
            <a:endParaRPr lang="en-US" altLang="zh-CN" dirty="0"/>
          </a:p>
          <a:p>
            <a:endParaRPr lang="en-US" altLang="zh-CN" dirty="0"/>
          </a:p>
          <a:p>
            <a:r>
              <a:rPr lang="zh-CN" altLang="en-US" dirty="0"/>
              <a:t>主动模式下，数据连接是由服务器向客户端发起的，被动模式下，数据连接是客户端向服务器发起的。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040956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a:t>
            </a:r>
            <a:r>
              <a:rPr lang="en-US" altLang="zh-CN" dirty="0"/>
              <a:t>FTP</a:t>
            </a:r>
            <a:r>
              <a:rPr lang="zh-CN" altLang="en-US" dirty="0"/>
              <a:t>协议有哪些安全问题呢？</a:t>
            </a:r>
            <a:endParaRPr lang="en-US" altLang="zh-CN" dirty="0"/>
          </a:p>
          <a:p>
            <a:r>
              <a:rPr lang="zh-CN" altLang="en-US" dirty="0"/>
              <a:t>（</a:t>
            </a:r>
            <a:r>
              <a:rPr lang="en-US" altLang="zh-CN" dirty="0"/>
              <a:t>1</a:t>
            </a:r>
            <a:r>
              <a:rPr lang="zh-CN" altLang="en-US" dirty="0"/>
              <a:t>）首先，我们要知道</a:t>
            </a:r>
            <a:r>
              <a:rPr lang="en-US" altLang="zh-CN" dirty="0"/>
              <a:t>FTP</a:t>
            </a:r>
            <a:r>
              <a:rPr lang="zh-CN" altLang="en-US" dirty="0"/>
              <a:t>协议设计的时候很早，那个时候的数据都是明文传输的，登陆的账号、密码以及传输的文件全部都是明文传输，容易被窃听</a:t>
            </a:r>
            <a:endParaRPr lang="en-US" altLang="zh-CN" dirty="0"/>
          </a:p>
          <a:p>
            <a:r>
              <a:rPr lang="zh-CN" altLang="en-US" dirty="0"/>
              <a:t>（</a:t>
            </a:r>
            <a:r>
              <a:rPr lang="en-US" altLang="zh-CN" dirty="0"/>
              <a:t>2</a:t>
            </a:r>
            <a:r>
              <a:rPr lang="zh-CN" altLang="en-US" dirty="0"/>
              <a:t>）我们通过刚才的讲解，已经知道在</a:t>
            </a:r>
            <a:r>
              <a:rPr lang="en-US" altLang="zh-CN" dirty="0"/>
              <a:t>PORT</a:t>
            </a:r>
            <a:r>
              <a:rPr lang="zh-CN" altLang="en-US" dirty="0"/>
              <a:t>命令和</a:t>
            </a:r>
            <a:r>
              <a:rPr lang="en-US" altLang="zh-CN" dirty="0"/>
              <a:t>PASV</a:t>
            </a:r>
            <a:r>
              <a:rPr lang="zh-CN" altLang="en-US" dirty="0"/>
              <a:t>响应中都出现了新连接的地址、端口信息，这些数据都属于应用层数据。那么访问控制设备在处理的时候，就必须打破协议层的原则，因为一般的访问控制设备只过滤到网络层、传输层端口。</a:t>
            </a:r>
            <a:endParaRPr lang="en-US" altLang="zh-CN" dirty="0"/>
          </a:p>
          <a:p>
            <a:r>
              <a:rPr lang="zh-CN" altLang="en-US" dirty="0"/>
              <a:t>（</a:t>
            </a:r>
            <a:r>
              <a:rPr lang="en-US" altLang="zh-CN" dirty="0"/>
              <a:t>3</a:t>
            </a:r>
            <a:r>
              <a:rPr lang="zh-CN" altLang="en-US" dirty="0"/>
              <a:t>）数据连接支持从两个方向建立，访问控制设备可能需要开放从外到内的访问策略，造成安全隐患</a:t>
            </a:r>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877794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在前面一</a:t>
            </a:r>
            <a:r>
              <a:rPr lang="zh-CN" altLang="en-US" sz="1200" kern="1200" dirty="0">
                <a:solidFill>
                  <a:schemeClr val="tx1"/>
                </a:solidFill>
                <a:effectLst/>
                <a:latin typeface="+mn-lt"/>
                <a:ea typeface="+mn-ea"/>
                <a:cs typeface="+mn-cs"/>
              </a:rPr>
              <a:t>讲</a:t>
            </a:r>
            <a:r>
              <a:rPr lang="zh-CN" altLang="zh-CN" sz="1200" kern="1200" dirty="0">
                <a:solidFill>
                  <a:schemeClr val="tx1"/>
                </a:solidFill>
                <a:effectLst/>
                <a:latin typeface="+mn-lt"/>
                <a:ea typeface="+mn-ea"/>
                <a:cs typeface="+mn-cs"/>
              </a:rPr>
              <a:t>，大家已经学习了当前网络安全的一些现状，面临的安全威胁，那么接下来这一</a:t>
            </a:r>
            <a:r>
              <a:rPr lang="zh-CN" altLang="en-US" sz="1200" kern="1200" dirty="0">
                <a:solidFill>
                  <a:schemeClr val="tx1"/>
                </a:solidFill>
                <a:effectLst/>
                <a:latin typeface="+mn-lt"/>
                <a:ea typeface="+mn-ea"/>
                <a:cs typeface="+mn-cs"/>
              </a:rPr>
              <a:t>讲</a:t>
            </a:r>
            <a:r>
              <a:rPr lang="zh-CN" altLang="zh-CN" sz="1200" kern="1200" dirty="0">
                <a:solidFill>
                  <a:schemeClr val="tx1"/>
                </a:solidFill>
                <a:effectLst/>
                <a:latin typeface="+mn-lt"/>
                <a:ea typeface="+mn-ea"/>
                <a:cs typeface="+mn-cs"/>
              </a:rPr>
              <a:t>我们主要来分析为什么会产生这样一些安全问题？</a:t>
            </a:r>
          </a:p>
          <a:p>
            <a:r>
              <a:rPr lang="zh-CN" altLang="zh-CN" sz="1200" kern="1200" dirty="0">
                <a:solidFill>
                  <a:schemeClr val="tx1"/>
                </a:solidFill>
                <a:effectLst/>
                <a:latin typeface="+mn-lt"/>
                <a:ea typeface="+mn-ea"/>
                <a:cs typeface="+mn-cs"/>
              </a:rPr>
              <a:t>我们从协议的角度来分析导致网络安全问题产生的原因以及如何防范。</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336238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4</a:t>
            </a:r>
            <a:r>
              <a:rPr lang="zh-CN" altLang="en-US" dirty="0"/>
              <a:t>）</a:t>
            </a:r>
            <a:r>
              <a:rPr lang="en-US" altLang="zh-CN" dirty="0"/>
              <a:t>PORT</a:t>
            </a:r>
            <a:r>
              <a:rPr lang="zh-CN" altLang="en-US" dirty="0"/>
              <a:t>命令中指定了服务器连接的地址和端口，容易造成</a:t>
            </a:r>
            <a:r>
              <a:rPr lang="en-US" altLang="zh-CN" dirty="0"/>
              <a:t>FTP</a:t>
            </a:r>
            <a:r>
              <a:rPr lang="zh-CN" altLang="en-US" dirty="0"/>
              <a:t>反弹攻击，将数据发给第三方</a:t>
            </a:r>
            <a:endParaRPr lang="en-US" altLang="zh-CN" dirty="0"/>
          </a:p>
          <a:p>
            <a:r>
              <a:rPr lang="zh-CN" altLang="en-US" dirty="0"/>
              <a:t>（</a:t>
            </a:r>
            <a:r>
              <a:rPr lang="en-US" altLang="zh-CN" dirty="0"/>
              <a:t>5</a:t>
            </a:r>
            <a:r>
              <a:rPr lang="zh-CN" altLang="en-US" dirty="0"/>
              <a:t>）</a:t>
            </a:r>
            <a:r>
              <a:rPr lang="en-US" altLang="zh-CN" dirty="0"/>
              <a:t>FTP</a:t>
            </a:r>
            <a:r>
              <a:rPr lang="zh-CN" altLang="en-US" dirty="0"/>
              <a:t>协议可以支持不同的用户可以访问服务器的不同目录，对文件和目录的权限也可以不一样。如果用户权限不合理，则会导致非授权访问</a:t>
            </a:r>
            <a:endParaRPr lang="en-US" altLang="zh-CN" dirty="0"/>
          </a:p>
          <a:p>
            <a:r>
              <a:rPr lang="zh-CN" altLang="en-US" dirty="0"/>
              <a:t>（</a:t>
            </a:r>
            <a:r>
              <a:rPr lang="en-US" altLang="zh-CN" dirty="0"/>
              <a:t>6</a:t>
            </a:r>
            <a:r>
              <a:rPr lang="zh-CN" altLang="en-US" dirty="0"/>
              <a:t>）最后</a:t>
            </a:r>
            <a:r>
              <a:rPr lang="en-US" altLang="zh-CN" dirty="0"/>
              <a:t>FTP</a:t>
            </a:r>
            <a:r>
              <a:rPr lang="zh-CN" altLang="en-US" dirty="0"/>
              <a:t>协议支持匿名用户，如果匿名用户可以读写，则可能带来版权问题</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661614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接下来我们通过</a:t>
            </a:r>
            <a:r>
              <a:rPr lang="en-US" altLang="zh-CN" dirty="0" err="1"/>
              <a:t>wireshark</a:t>
            </a:r>
            <a:r>
              <a:rPr lang="zh-CN" altLang="en-US" dirty="0"/>
              <a:t>抓包演示一下</a:t>
            </a:r>
            <a:r>
              <a:rPr lang="en-US" altLang="zh-CN" dirty="0"/>
              <a:t>FTP</a:t>
            </a:r>
            <a:r>
              <a:rPr lang="zh-CN" altLang="en-US" dirty="0"/>
              <a:t>明文传输的数据。从这个图中我们可以看出，用户名为</a:t>
            </a:r>
            <a:r>
              <a:rPr lang="en-US" altLang="zh-CN" dirty="0" err="1"/>
              <a:t>thxywang</a:t>
            </a:r>
            <a:r>
              <a:rPr lang="en-US" altLang="zh-CN" dirty="0"/>
              <a:t>,</a:t>
            </a:r>
            <a:r>
              <a:rPr lang="zh-CN" altLang="en-US" dirty="0"/>
              <a:t>密码为</a:t>
            </a:r>
            <a:r>
              <a:rPr lang="en-US" altLang="zh-CN" dirty="0"/>
              <a:t>123456</a:t>
            </a:r>
            <a:r>
              <a:rPr lang="zh-CN" altLang="en-US" dirty="0"/>
              <a:t>。这个图只显示了控制连接，从中还是可以看出下载了</a:t>
            </a:r>
            <a:r>
              <a:rPr lang="en-US" altLang="zh-CN" dirty="0"/>
              <a:t>1.txt</a:t>
            </a:r>
            <a:r>
              <a:rPr lang="zh-CN" altLang="en-US" dirty="0"/>
              <a:t>文件，该文件内容在另一个连接中传输。</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226889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a:t>
            </a:r>
            <a:r>
              <a:rPr lang="en-US" altLang="zh-CN" dirty="0" err="1"/>
              <a:t>wireshark</a:t>
            </a:r>
            <a:r>
              <a:rPr lang="en-US" altLang="zh-CN" dirty="0"/>
              <a:t> TCP</a:t>
            </a:r>
            <a:r>
              <a:rPr lang="zh-CN" altLang="en-US" dirty="0"/>
              <a:t>流追踪显示的信息，其中红色字体为用户发送的命令，蓝色字体为服务器返回的应答。从中可以看出，</a:t>
            </a:r>
            <a:endParaRPr lang="en-US" altLang="zh-CN" dirty="0"/>
          </a:p>
          <a:p>
            <a:r>
              <a:rPr lang="zh-CN" altLang="en-US" dirty="0"/>
              <a:t>全部都是明文传输的</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3275458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接下来我们举一个</a:t>
            </a:r>
            <a:r>
              <a:rPr lang="en-US" altLang="zh-CN" dirty="0"/>
              <a:t>FTP</a:t>
            </a:r>
            <a:r>
              <a:rPr lang="zh-CN" altLang="en-US" dirty="0"/>
              <a:t>反弹攻击的例子。</a:t>
            </a:r>
            <a:endParaRPr lang="en-US" altLang="zh-CN" dirty="0"/>
          </a:p>
          <a:p>
            <a:r>
              <a:rPr lang="zh-CN" altLang="en-US" dirty="0"/>
              <a:t>如果攻击者修改</a:t>
            </a:r>
            <a:r>
              <a:rPr lang="en-US" altLang="zh-CN" dirty="0"/>
              <a:t>PORT </a:t>
            </a:r>
            <a:r>
              <a:rPr lang="zh-CN" altLang="en-US" dirty="0"/>
              <a:t>后面的地址和端口为第三方的地址和端口，那么服务器端就会用</a:t>
            </a:r>
            <a:r>
              <a:rPr lang="en-US" altLang="zh-CN" dirty="0"/>
              <a:t>20</a:t>
            </a:r>
            <a:r>
              <a:rPr lang="zh-CN" altLang="en-US" dirty="0"/>
              <a:t>号端口连接第三方的这个地址和端口，将数据发给第三方。</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377280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a:t>
            </a:r>
            <a:r>
              <a:rPr lang="en-US" altLang="zh-CN" dirty="0"/>
              <a:t>FTP</a:t>
            </a:r>
            <a:r>
              <a:rPr lang="zh-CN" altLang="en-US" dirty="0"/>
              <a:t>的这些安全问题，我们又该如何防范呢？</a:t>
            </a:r>
            <a:endParaRPr lang="en-US" altLang="zh-CN" dirty="0"/>
          </a:p>
          <a:p>
            <a:r>
              <a:rPr lang="en-US" altLang="zh-CN" dirty="0"/>
              <a:t>1</a:t>
            </a:r>
            <a:r>
              <a:rPr lang="zh-CN" altLang="en-US" dirty="0"/>
              <a:t>）针对明文传输的问题，我们能想到的第一个词就是加密。</a:t>
            </a:r>
            <a:endParaRPr lang="en-US" altLang="zh-CN" dirty="0"/>
          </a:p>
          <a:p>
            <a:r>
              <a:rPr lang="en-US" altLang="zh-CN" dirty="0"/>
              <a:t>    </a:t>
            </a:r>
            <a:r>
              <a:rPr lang="zh-CN" altLang="en-US" dirty="0"/>
              <a:t> 可以使用</a:t>
            </a:r>
            <a:r>
              <a:rPr lang="en-US" altLang="zh-CN" dirty="0"/>
              <a:t>SFTP</a:t>
            </a:r>
            <a:r>
              <a:rPr lang="zh-CN" altLang="en-US" dirty="0"/>
              <a:t>代替</a:t>
            </a:r>
            <a:r>
              <a:rPr lang="en-US" altLang="zh-CN" dirty="0"/>
              <a:t>FTP</a:t>
            </a:r>
            <a:r>
              <a:rPr lang="zh-CN" altLang="en-US" dirty="0"/>
              <a:t>来传输文件。</a:t>
            </a:r>
            <a:r>
              <a:rPr lang="en-US" altLang="zh-CN" dirty="0"/>
              <a:t>SFTP</a:t>
            </a:r>
            <a:r>
              <a:rPr lang="zh-CN" altLang="en-US" dirty="0"/>
              <a:t>是</a:t>
            </a:r>
            <a:r>
              <a:rPr lang="en-US" altLang="zh-CN" dirty="0"/>
              <a:t>SSH</a:t>
            </a:r>
            <a:r>
              <a:rPr lang="zh-CN" altLang="en-US" dirty="0"/>
              <a:t>文件传输协议，采用</a:t>
            </a:r>
            <a:r>
              <a:rPr lang="en-US" altLang="zh-CN" dirty="0"/>
              <a:t>SSH</a:t>
            </a:r>
            <a:r>
              <a:rPr lang="zh-CN" altLang="en-US" dirty="0"/>
              <a:t>来传输数据，也可以避免另开数据连接端口，带来安全隐患</a:t>
            </a:r>
            <a:endParaRPr lang="en-US" altLang="zh-CN" dirty="0"/>
          </a:p>
          <a:p>
            <a:r>
              <a:rPr lang="en-US" altLang="zh-CN" dirty="0"/>
              <a:t>2</a:t>
            </a:r>
            <a:r>
              <a:rPr lang="zh-CN" altLang="en-US" dirty="0"/>
              <a:t>）针对数据连接方向的问题，可以禁用</a:t>
            </a:r>
            <a:r>
              <a:rPr lang="en-US" altLang="zh-CN" dirty="0"/>
              <a:t>PORT</a:t>
            </a:r>
            <a:r>
              <a:rPr lang="zh-CN" altLang="en-US" dirty="0"/>
              <a:t>方式，只允许</a:t>
            </a:r>
            <a:r>
              <a:rPr lang="en-US" altLang="zh-CN" dirty="0"/>
              <a:t>PASV</a:t>
            </a:r>
            <a:r>
              <a:rPr lang="zh-CN" altLang="en-US" dirty="0"/>
              <a:t>方式。一般的</a:t>
            </a:r>
            <a:r>
              <a:rPr lang="en-US" altLang="zh-CN" dirty="0"/>
              <a:t>FTP</a:t>
            </a:r>
            <a:r>
              <a:rPr lang="zh-CN" altLang="en-US" dirty="0"/>
              <a:t>客户端默认都是只采用</a:t>
            </a:r>
            <a:r>
              <a:rPr lang="en-US" altLang="zh-CN" dirty="0"/>
              <a:t>PASV</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2662446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3</a:t>
            </a:r>
            <a:r>
              <a:rPr lang="zh-CN" altLang="en-US" dirty="0"/>
              <a:t>）针对</a:t>
            </a:r>
            <a:r>
              <a:rPr lang="en-US" altLang="zh-CN" dirty="0"/>
              <a:t>FTP</a:t>
            </a:r>
            <a:r>
              <a:rPr lang="zh-CN" altLang="en-US" dirty="0"/>
              <a:t>反弹攻击，服务器端口可以增加检查，</a:t>
            </a:r>
            <a:r>
              <a:rPr lang="en-US" altLang="zh-CN" sz="1200" kern="0" dirty="0"/>
              <a:t>PORT</a:t>
            </a:r>
            <a:r>
              <a:rPr lang="zh-CN" altLang="en-US" sz="1200" kern="0" dirty="0"/>
              <a:t>命令的</a:t>
            </a:r>
            <a:r>
              <a:rPr lang="en-US" altLang="zh-CN" sz="1200" kern="0" dirty="0"/>
              <a:t>IP</a:t>
            </a:r>
            <a:r>
              <a:rPr lang="zh-CN" altLang="en-US" sz="1200" kern="0" dirty="0"/>
              <a:t>地址只能为客户端的地址，且端口号大于</a:t>
            </a:r>
            <a:r>
              <a:rPr lang="en-US" altLang="zh-CN" sz="1200" kern="0" dirty="0"/>
              <a:t>1024</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0" dirty="0"/>
              <a:t>4</a:t>
            </a:r>
            <a:r>
              <a:rPr lang="zh-CN" altLang="en-US" sz="1200" kern="0" dirty="0"/>
              <a:t>）用户权限问题，遵循最小权限原则，不用</a:t>
            </a:r>
            <a:r>
              <a:rPr lang="en-US" altLang="zh-CN" sz="1200" kern="0" dirty="0"/>
              <a:t>root</a:t>
            </a:r>
            <a:r>
              <a:rPr lang="zh-CN" altLang="en-US" sz="1200" kern="0" dirty="0"/>
              <a:t>用户运行</a:t>
            </a:r>
            <a:endParaRPr lang="en-US" altLang="zh-CN" sz="1200" kern="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0" dirty="0"/>
              <a:t>5</a:t>
            </a:r>
            <a:r>
              <a:rPr lang="zh-CN" altLang="en-US" sz="1200" kern="0" dirty="0"/>
              <a:t>）匿名</a:t>
            </a:r>
            <a:r>
              <a:rPr lang="en-US" altLang="zh-CN" sz="1200" kern="0" dirty="0"/>
              <a:t>FTP</a:t>
            </a:r>
            <a:r>
              <a:rPr lang="zh-CN" altLang="en-US" sz="1200" kern="0" dirty="0"/>
              <a:t>问题，可以不允许上传，或者取消匿名用户</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398215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TFTP</a:t>
            </a:r>
            <a:r>
              <a:rPr lang="zh-CN" altLang="en-US" dirty="0"/>
              <a:t>协议是简单的文件传输协议，下层协议为</a:t>
            </a:r>
            <a:r>
              <a:rPr lang="en-US" altLang="zh-CN" dirty="0"/>
              <a:t>UDP</a:t>
            </a:r>
            <a:r>
              <a:rPr lang="zh-CN" altLang="en-US" dirty="0"/>
              <a:t>，传输过程中既不保证可靠性，安全性也几乎没有保证。我们从右边的口令破解攻击例子可以看出，</a:t>
            </a:r>
            <a:r>
              <a:rPr lang="en-US" altLang="zh-CN" dirty="0" err="1"/>
              <a:t>tftp</a:t>
            </a:r>
            <a:r>
              <a:rPr lang="zh-CN" altLang="en-US" dirty="0"/>
              <a:t>没有任何认证措施，如果服务器路径配置不当，攻击者可能获取到口令文件。</a:t>
            </a:r>
            <a:endParaRPr lang="en-US" altLang="zh-CN" dirty="0"/>
          </a:p>
          <a:p>
            <a:r>
              <a:rPr lang="en-US" altLang="zh-CN" dirty="0" err="1"/>
              <a:t>Tftp</a:t>
            </a:r>
            <a:r>
              <a:rPr lang="zh-CN" altLang="en-US" dirty="0"/>
              <a:t>的防范措施就是尽量不用此协议，目前一般也只有在嵌入式系统引导程序中烧写系统时使用。</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4279607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接下来我们要分析的应用协议是</a:t>
            </a:r>
            <a:r>
              <a:rPr lang="en-US" altLang="zh-CN" dirty="0"/>
              <a:t>telnet</a:t>
            </a:r>
            <a:r>
              <a:rPr lang="zh-CN" altLang="en-US" dirty="0"/>
              <a:t>协议。</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2630339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telnet</a:t>
            </a:r>
            <a:r>
              <a:rPr lang="zh-CN" altLang="en-US" dirty="0"/>
              <a:t>是一种因特网远程终端访问标准，可以真实地模拟远程终端，并能对各种终端进行设置。它提供了基于口令的认证，传输的数据为文本信息。</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17745575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telnet</a:t>
            </a:r>
            <a:r>
              <a:rPr lang="zh-CN" altLang="en-US" dirty="0"/>
              <a:t>协议存在哪些安全问题呢？</a:t>
            </a:r>
          </a:p>
          <a:p>
            <a:r>
              <a:rPr lang="zh-CN" altLang="en-US" dirty="0"/>
              <a:t>首先，</a:t>
            </a:r>
            <a:r>
              <a:rPr lang="en-US" altLang="zh-CN" dirty="0"/>
              <a:t>telnet</a:t>
            </a:r>
            <a:r>
              <a:rPr lang="zh-CN" altLang="en-US" dirty="0"/>
              <a:t>协议传输的数据为明文传输，包括用户名和口令都是明文的。因此，可能会泄露秘密信息，包括口令。</a:t>
            </a:r>
          </a:p>
          <a:p>
            <a:r>
              <a:rPr lang="zh-CN" altLang="en-US" dirty="0"/>
              <a:t>其次，</a:t>
            </a:r>
            <a:r>
              <a:rPr lang="en-US" altLang="zh-CN" dirty="0"/>
              <a:t>telnet</a:t>
            </a:r>
            <a:r>
              <a:rPr lang="zh-CN" altLang="en-US" dirty="0"/>
              <a:t>本身不进行会话完整性检查，由于数据是明文传输的，很容易被非法篡改；</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3010760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effectLst/>
                <a:ea typeface="宋体" panose="02010600030101010101" pitchFamily="2" charset="-122"/>
                <a:cs typeface="宋体" panose="02010600030101010101" pitchFamily="2" charset="-122"/>
              </a:rPr>
              <a:t>因特网上的网络应用非常多，所涉及的应用层协议也很多。这个表里面列出了很多的应用协议，当然我们不可能分析到每一种协议，主要探讨一下几种常用的应用协议的安全性。</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803699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a:t>
            </a:r>
            <a:r>
              <a:rPr lang="en-US" altLang="zh-CN" dirty="0"/>
              <a:t>telnet</a:t>
            </a:r>
            <a:r>
              <a:rPr lang="zh-CN" altLang="en-US" dirty="0"/>
              <a:t>是基于</a:t>
            </a:r>
            <a:r>
              <a:rPr lang="en-US" altLang="zh-CN" dirty="0"/>
              <a:t>TCP</a:t>
            </a:r>
            <a:r>
              <a:rPr lang="zh-CN" altLang="en-US" dirty="0"/>
              <a:t>的应用，并且可以执行远程主机上的命令，对黑客来说，劫持</a:t>
            </a:r>
            <a:r>
              <a:rPr lang="en-US" altLang="zh-CN" dirty="0"/>
              <a:t>telnet</a:t>
            </a:r>
            <a:r>
              <a:rPr lang="zh-CN" altLang="en-US" dirty="0"/>
              <a:t>会话很有吸引力，</a:t>
            </a:r>
          </a:p>
          <a:p>
            <a:r>
              <a:rPr lang="zh-CN" altLang="en-US" dirty="0"/>
              <a:t>一旦劫持成功，就可以控制目标主机。</a:t>
            </a:r>
          </a:p>
          <a:p>
            <a:r>
              <a:rPr lang="zh-CN" altLang="en-US" dirty="0"/>
              <a:t>针对</a:t>
            </a:r>
            <a:r>
              <a:rPr lang="en-US" altLang="zh-CN" dirty="0"/>
              <a:t>telnet</a:t>
            </a:r>
            <a:r>
              <a:rPr lang="zh-CN" altLang="en-US" dirty="0"/>
              <a:t>的这些问题，目前也出现了几种对</a:t>
            </a:r>
            <a:r>
              <a:rPr lang="en-US" altLang="zh-CN" dirty="0"/>
              <a:t>telnet</a:t>
            </a:r>
            <a:r>
              <a:rPr lang="zh-CN" altLang="en-US" dirty="0"/>
              <a:t>的加密解决方案，比如</a:t>
            </a:r>
            <a:r>
              <a:rPr lang="en-US" altLang="zh-CN" dirty="0"/>
              <a:t>STEL</a:t>
            </a:r>
            <a:r>
              <a:rPr lang="zh-CN" altLang="en-US" dirty="0"/>
              <a:t>、</a:t>
            </a:r>
            <a:r>
              <a:rPr lang="en-US" altLang="zh-CN" dirty="0"/>
              <a:t>SRA telnet</a:t>
            </a:r>
            <a:r>
              <a:rPr lang="zh-CN" altLang="en-US" dirty="0"/>
              <a:t>以及</a:t>
            </a:r>
            <a:r>
              <a:rPr lang="en-US" altLang="zh-CN" dirty="0"/>
              <a:t>SSH</a:t>
            </a:r>
            <a:r>
              <a:rPr lang="zh-CN" altLang="en-US" dirty="0"/>
              <a:t>等，其中，</a:t>
            </a:r>
            <a:r>
              <a:rPr lang="en-US" altLang="zh-CN" dirty="0"/>
              <a:t>SSH</a:t>
            </a:r>
            <a:r>
              <a:rPr lang="zh-CN" altLang="en-US" dirty="0"/>
              <a:t>使用最为普遍。</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1056324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SSH</a:t>
            </a:r>
            <a:r>
              <a:rPr lang="zh-CN" altLang="en-US" dirty="0"/>
              <a:t>全称为安全</a:t>
            </a:r>
            <a:r>
              <a:rPr lang="en-US" altLang="zh-CN" dirty="0"/>
              <a:t>shell</a:t>
            </a:r>
            <a:r>
              <a:rPr lang="zh-CN" altLang="en-US" dirty="0"/>
              <a:t>。它提供安全登录和远程命令执行。支持身份认证和数据加密，同时，还可以对传输的数据进行压缩处理，还可以为</a:t>
            </a:r>
            <a:r>
              <a:rPr lang="en-US" altLang="zh-CN" dirty="0"/>
              <a:t>FTP</a:t>
            </a:r>
            <a:r>
              <a:rPr lang="zh-CN" altLang="en-US" dirty="0"/>
              <a:t>、</a:t>
            </a:r>
            <a:r>
              <a:rPr lang="en-US" altLang="zh-CN" dirty="0"/>
              <a:t>POP</a:t>
            </a:r>
            <a:r>
              <a:rPr lang="zh-CN" altLang="en-US" dirty="0"/>
              <a:t>等服务提供安全隧道。</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1861376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0" dirty="0">
                <a:solidFill>
                  <a:srgbClr val="000000"/>
                </a:solidFill>
                <a:effectLst/>
                <a:latin typeface="Times New Roman" panose="02020603050405020304" pitchFamily="18" charset="0"/>
                <a:ea typeface="宋体" panose="02010600030101010101" pitchFamily="2" charset="-122"/>
              </a:rPr>
              <a:t>如果应用程序的客户端和</a:t>
            </a:r>
            <a:r>
              <a:rPr lang="en-US" altLang="zh-CN" sz="1800" kern="0" dirty="0">
                <a:solidFill>
                  <a:srgbClr val="000000"/>
                </a:solidFill>
                <a:effectLst/>
                <a:latin typeface="Times New Roman" panose="02020603050405020304" pitchFamily="18" charset="0"/>
                <a:ea typeface="宋体" panose="02010600030101010101" pitchFamily="2" charset="-122"/>
              </a:rPr>
              <a:t> SSH </a:t>
            </a:r>
            <a:r>
              <a:rPr lang="zh-CN" altLang="zh-CN" sz="1800" kern="0" dirty="0">
                <a:solidFill>
                  <a:srgbClr val="000000"/>
                </a:solidFill>
                <a:effectLst/>
                <a:latin typeface="Times New Roman" panose="02020603050405020304" pitchFamily="18" charset="0"/>
                <a:ea typeface="宋体" panose="02010600030101010101" pitchFamily="2" charset="-122"/>
              </a:rPr>
              <a:t>的客户端位于</a:t>
            </a:r>
            <a:r>
              <a:rPr lang="en-US" altLang="zh-CN" sz="1800" kern="0" dirty="0">
                <a:solidFill>
                  <a:srgbClr val="000000"/>
                </a:solidFill>
                <a:effectLst/>
                <a:latin typeface="Times New Roman" panose="02020603050405020304" pitchFamily="18" charset="0"/>
                <a:ea typeface="宋体" panose="02010600030101010101" pitchFamily="2" charset="-122"/>
              </a:rPr>
              <a:t> SSH </a:t>
            </a:r>
            <a:r>
              <a:rPr lang="zh-CN" altLang="zh-CN" sz="1800" kern="0" dirty="0">
                <a:solidFill>
                  <a:srgbClr val="000000"/>
                </a:solidFill>
                <a:effectLst/>
                <a:latin typeface="Times New Roman" panose="02020603050405020304" pitchFamily="18" charset="0"/>
                <a:ea typeface="宋体" panose="02010600030101010101" pitchFamily="2" charset="-122"/>
              </a:rPr>
              <a:t>隧道的同一侧，而应用程序的服务器和</a:t>
            </a:r>
            <a:r>
              <a:rPr lang="en-US" altLang="zh-CN" sz="1800" kern="0" dirty="0">
                <a:solidFill>
                  <a:srgbClr val="000000"/>
                </a:solidFill>
                <a:effectLst/>
                <a:latin typeface="Times New Roman" panose="02020603050405020304" pitchFamily="18" charset="0"/>
                <a:ea typeface="宋体" panose="02010600030101010101" pitchFamily="2" charset="-122"/>
              </a:rPr>
              <a:t> SSH </a:t>
            </a:r>
            <a:r>
              <a:rPr lang="zh-CN" altLang="zh-CN" sz="1800" kern="0" dirty="0">
                <a:solidFill>
                  <a:srgbClr val="000000"/>
                </a:solidFill>
                <a:effectLst/>
                <a:latin typeface="Times New Roman" panose="02020603050405020304" pitchFamily="18" charset="0"/>
                <a:ea typeface="宋体" panose="02010600030101010101" pitchFamily="2" charset="-122"/>
              </a:rPr>
              <a:t>服务器位于</a:t>
            </a:r>
            <a:r>
              <a:rPr lang="en-US" altLang="zh-CN" sz="1800" kern="0" dirty="0">
                <a:solidFill>
                  <a:srgbClr val="000000"/>
                </a:solidFill>
                <a:effectLst/>
                <a:latin typeface="Times New Roman" panose="02020603050405020304" pitchFamily="18" charset="0"/>
                <a:ea typeface="宋体" panose="02010600030101010101" pitchFamily="2" charset="-122"/>
              </a:rPr>
              <a:t> SSH </a:t>
            </a:r>
            <a:r>
              <a:rPr lang="zh-CN" altLang="zh-CN" sz="1800" kern="0" dirty="0">
                <a:solidFill>
                  <a:srgbClr val="000000"/>
                </a:solidFill>
                <a:effectLst/>
                <a:latin typeface="Times New Roman" panose="02020603050405020304" pitchFamily="18" charset="0"/>
                <a:ea typeface="宋体" panose="02010600030101010101" pitchFamily="2" charset="-122"/>
              </a:rPr>
              <a:t>隧道的另一侧，那么这种端口转发类型就是本地端口转发，图</a:t>
            </a:r>
            <a:r>
              <a:rPr lang="en-US" altLang="zh-CN" sz="1800" kern="0" dirty="0">
                <a:solidFill>
                  <a:srgbClr val="000000"/>
                </a:solidFill>
                <a:effectLst/>
                <a:latin typeface="Times New Roman" panose="02020603050405020304" pitchFamily="18" charset="0"/>
                <a:ea typeface="宋体" panose="02010600030101010101" pitchFamily="2" charset="-122"/>
              </a:rPr>
              <a:t>8.6</a:t>
            </a:r>
            <a:r>
              <a:rPr lang="zh-CN" altLang="zh-CN" sz="1800" kern="0" dirty="0">
                <a:solidFill>
                  <a:srgbClr val="000000"/>
                </a:solidFill>
                <a:effectLst/>
                <a:latin typeface="Times New Roman" panose="02020603050405020304" pitchFamily="18" charset="0"/>
                <a:ea typeface="宋体" panose="02010600030101010101" pitchFamily="2" charset="-122"/>
              </a:rPr>
              <a:t>为本地端口转发的情况。需要使用</a:t>
            </a:r>
            <a:r>
              <a:rPr lang="en-US" altLang="zh-CN" sz="1800" kern="0" dirty="0">
                <a:solidFill>
                  <a:srgbClr val="000000"/>
                </a:solidFill>
                <a:effectLst/>
                <a:latin typeface="Times New Roman" panose="02020603050405020304" pitchFamily="18" charset="0"/>
                <a:ea typeface="宋体" panose="02010600030101010101" pitchFamily="2" charset="-122"/>
              </a:rPr>
              <a:t> -L </a:t>
            </a:r>
            <a:r>
              <a:rPr lang="zh-CN" altLang="zh-CN" sz="1800" kern="0" dirty="0">
                <a:solidFill>
                  <a:srgbClr val="000000"/>
                </a:solidFill>
                <a:effectLst/>
                <a:latin typeface="Times New Roman" panose="02020603050405020304" pitchFamily="18" charset="0"/>
                <a:ea typeface="宋体" panose="02010600030101010101" pitchFamily="2" charset="-122"/>
              </a:rPr>
              <a:t>选项来创建。</a:t>
            </a:r>
            <a:endParaRPr lang="zh-CN" altLang="zh-CN" sz="1800" kern="105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0" dirty="0">
                <a:solidFill>
                  <a:srgbClr val="000000"/>
                </a:solidFill>
                <a:effectLst/>
                <a:latin typeface="Times New Roman" panose="02020603050405020304" pitchFamily="18" charset="0"/>
                <a:ea typeface="宋体" panose="02010600030101010101" pitchFamily="2" charset="-122"/>
              </a:rPr>
              <a:t>命令格式为：</a:t>
            </a:r>
            <a:r>
              <a:rPr lang="en-US" altLang="zh-CN" sz="1800" kern="0" dirty="0" err="1">
                <a:solidFill>
                  <a:srgbClr val="000000"/>
                </a:solidFill>
                <a:effectLst/>
                <a:latin typeface="Times New Roman" panose="02020603050405020304" pitchFamily="18" charset="0"/>
                <a:ea typeface="宋体" panose="02010600030101010101" pitchFamily="2" charset="-122"/>
              </a:rPr>
              <a:t>ssh</a:t>
            </a:r>
            <a:r>
              <a:rPr lang="en-US" altLang="zh-CN" sz="1800" kern="0" dirty="0">
                <a:solidFill>
                  <a:srgbClr val="000000"/>
                </a:solidFill>
                <a:effectLst/>
                <a:latin typeface="Times New Roman" panose="02020603050405020304" pitchFamily="18" charset="0"/>
                <a:ea typeface="宋体" panose="02010600030101010101" pitchFamily="2" charset="-122"/>
              </a:rPr>
              <a:t> -g -L P:HostS:W </a:t>
            </a:r>
            <a:r>
              <a:rPr lang="en-US" altLang="zh-CN" sz="1800" kern="0" dirty="0" err="1">
                <a:solidFill>
                  <a:srgbClr val="000000"/>
                </a:solidFill>
                <a:effectLst/>
                <a:latin typeface="Times New Roman" panose="02020603050405020304" pitchFamily="18" charset="0"/>
                <a:ea typeface="宋体" panose="02010600030101010101" pitchFamily="2" charset="-122"/>
              </a:rPr>
              <a:t>HostB</a:t>
            </a:r>
            <a:endParaRPr lang="zh-CN" altLang="zh-CN" sz="1800" kern="1050" dirty="0">
              <a:effectLst/>
              <a:latin typeface="Times New Roman" panose="02020603050405020304" pitchFamily="18" charset="0"/>
              <a:ea typeface="宋体" panose="02010600030101010101" pitchFamily="2" charset="-122"/>
            </a:endParaRPr>
          </a:p>
          <a:p>
            <a:pPr indent="266700" algn="l"/>
            <a:r>
              <a:rPr lang="zh-CN" altLang="zh-CN" sz="1800" kern="0" dirty="0">
                <a:solidFill>
                  <a:srgbClr val="000000"/>
                </a:solidFill>
                <a:effectLst/>
                <a:latin typeface="Times New Roman" panose="02020603050405020304" pitchFamily="18" charset="0"/>
                <a:ea typeface="宋体" panose="02010600030101010101" pitchFamily="2" charset="-122"/>
              </a:rPr>
              <a:t>应用</a:t>
            </a:r>
            <a:r>
              <a:rPr lang="en-US" altLang="zh-CN" sz="1800" kern="0" dirty="0">
                <a:solidFill>
                  <a:srgbClr val="000000"/>
                </a:solidFill>
                <a:effectLst/>
                <a:latin typeface="Times New Roman" panose="02020603050405020304" pitchFamily="18" charset="0"/>
                <a:ea typeface="宋体" panose="02010600030101010101" pitchFamily="2" charset="-122"/>
              </a:rPr>
              <a:t> -g </a:t>
            </a:r>
            <a:r>
              <a:rPr lang="zh-CN" altLang="zh-CN" sz="1800" kern="0" dirty="0">
                <a:solidFill>
                  <a:srgbClr val="000000"/>
                </a:solidFill>
                <a:effectLst/>
                <a:latin typeface="Times New Roman" panose="02020603050405020304" pitchFamily="18" charset="0"/>
                <a:ea typeface="宋体" panose="02010600030101010101" pitchFamily="2" charset="-122"/>
              </a:rPr>
              <a:t>选项后主机</a:t>
            </a:r>
            <a:r>
              <a:rPr lang="en-US" altLang="zh-CN" sz="1800" kern="0" dirty="0">
                <a:solidFill>
                  <a:srgbClr val="000000"/>
                </a:solidFill>
                <a:effectLst/>
                <a:latin typeface="Times New Roman" panose="02020603050405020304" pitchFamily="18" charset="0"/>
                <a:ea typeface="宋体" panose="02010600030101010101" pitchFamily="2" charset="-122"/>
              </a:rPr>
              <a:t> A </a:t>
            </a:r>
            <a:r>
              <a:rPr lang="zh-CN" altLang="zh-CN" sz="1800" kern="0" dirty="0">
                <a:solidFill>
                  <a:srgbClr val="000000"/>
                </a:solidFill>
                <a:effectLst/>
                <a:latin typeface="Times New Roman" panose="02020603050405020304" pitchFamily="18" charset="0"/>
                <a:ea typeface="宋体" panose="02010600030101010101" pitchFamily="2" charset="-122"/>
              </a:rPr>
              <a:t>不仅会监听</a:t>
            </a:r>
            <a:r>
              <a:rPr lang="en-US" altLang="zh-CN" sz="1800" kern="0" dirty="0">
                <a:solidFill>
                  <a:srgbClr val="000000"/>
                </a:solidFill>
                <a:effectLst/>
                <a:latin typeface="Times New Roman" panose="02020603050405020304" pitchFamily="18" charset="0"/>
                <a:ea typeface="宋体" panose="02010600030101010101" pitchFamily="2" charset="-122"/>
              </a:rPr>
              <a:t> localhost </a:t>
            </a:r>
            <a:r>
              <a:rPr lang="zh-CN" altLang="zh-CN" sz="1800" kern="0" dirty="0">
                <a:solidFill>
                  <a:srgbClr val="000000"/>
                </a:solidFill>
                <a:effectLst/>
                <a:latin typeface="Times New Roman" panose="02020603050405020304" pitchFamily="18" charset="0"/>
                <a:ea typeface="宋体" panose="02010600030101010101" pitchFamily="2" charset="-122"/>
              </a:rPr>
              <a:t>的</a:t>
            </a:r>
            <a:r>
              <a:rPr lang="en-US" altLang="zh-CN" sz="1800" kern="0" dirty="0">
                <a:solidFill>
                  <a:srgbClr val="000000"/>
                </a:solidFill>
                <a:effectLst/>
                <a:latin typeface="Times New Roman" panose="02020603050405020304" pitchFamily="18" charset="0"/>
                <a:ea typeface="宋体" panose="02010600030101010101" pitchFamily="2" charset="-122"/>
              </a:rPr>
              <a:t> P </a:t>
            </a:r>
            <a:r>
              <a:rPr lang="zh-CN" altLang="zh-CN" sz="1800" kern="0" dirty="0">
                <a:solidFill>
                  <a:srgbClr val="000000"/>
                </a:solidFill>
                <a:effectLst/>
                <a:latin typeface="Times New Roman" panose="02020603050405020304" pitchFamily="18" charset="0"/>
                <a:ea typeface="宋体" panose="02010600030101010101" pitchFamily="2" charset="-122"/>
              </a:rPr>
              <a:t>端口，还能够监听所有网络接口的</a:t>
            </a:r>
            <a:r>
              <a:rPr lang="en-US" altLang="zh-CN" sz="1800" kern="0" dirty="0">
                <a:solidFill>
                  <a:srgbClr val="000000"/>
                </a:solidFill>
                <a:effectLst/>
                <a:latin typeface="Times New Roman" panose="02020603050405020304" pitchFamily="18" charset="0"/>
                <a:ea typeface="宋体" panose="02010600030101010101" pitchFamily="2" charset="-122"/>
              </a:rPr>
              <a:t> P </a:t>
            </a:r>
            <a:r>
              <a:rPr lang="zh-CN" altLang="zh-CN" sz="1800" kern="0" dirty="0">
                <a:solidFill>
                  <a:srgbClr val="000000"/>
                </a:solidFill>
                <a:effectLst/>
                <a:latin typeface="Times New Roman" panose="02020603050405020304" pitchFamily="18" charset="0"/>
                <a:ea typeface="宋体" panose="02010600030101010101" pitchFamily="2" charset="-122"/>
              </a:rPr>
              <a:t>端口，所以主机</a:t>
            </a:r>
            <a:r>
              <a:rPr lang="en-US" altLang="zh-CN" sz="1800" kern="0" dirty="0">
                <a:solidFill>
                  <a:srgbClr val="000000"/>
                </a:solidFill>
                <a:effectLst/>
                <a:latin typeface="Times New Roman" panose="02020603050405020304" pitchFamily="18" charset="0"/>
                <a:ea typeface="宋体" panose="02010600030101010101" pitchFamily="2" charset="-122"/>
              </a:rPr>
              <a:t> C </a:t>
            </a:r>
            <a:r>
              <a:rPr lang="zh-CN" altLang="zh-CN" sz="1800" kern="0" dirty="0">
                <a:solidFill>
                  <a:srgbClr val="000000"/>
                </a:solidFill>
                <a:effectLst/>
                <a:latin typeface="Times New Roman" panose="02020603050405020304" pitchFamily="18" charset="0"/>
                <a:ea typeface="宋体" panose="02010600030101010101" pitchFamily="2" charset="-122"/>
              </a:rPr>
              <a:t>上的应用客户端就可以把消息发送到主机</a:t>
            </a:r>
            <a:r>
              <a:rPr lang="en-US" altLang="zh-CN" sz="1800" kern="0" dirty="0">
                <a:solidFill>
                  <a:srgbClr val="000000"/>
                </a:solidFill>
                <a:effectLst/>
                <a:latin typeface="Times New Roman" panose="02020603050405020304" pitchFamily="18" charset="0"/>
                <a:ea typeface="宋体" panose="02010600030101010101" pitchFamily="2" charset="-122"/>
              </a:rPr>
              <a:t> A </a:t>
            </a:r>
            <a:r>
              <a:rPr lang="zh-CN" altLang="zh-CN" sz="1800" kern="0" dirty="0">
                <a:solidFill>
                  <a:srgbClr val="000000"/>
                </a:solidFill>
                <a:effectLst/>
                <a:latin typeface="Times New Roman" panose="02020603050405020304" pitchFamily="18" charset="0"/>
                <a:ea typeface="宋体" panose="02010600030101010101" pitchFamily="2" charset="-122"/>
              </a:rPr>
              <a:t>的</a:t>
            </a:r>
            <a:r>
              <a:rPr lang="en-US" altLang="zh-CN" sz="1800" kern="0" dirty="0">
                <a:solidFill>
                  <a:srgbClr val="000000"/>
                </a:solidFill>
                <a:effectLst/>
                <a:latin typeface="Times New Roman" panose="02020603050405020304" pitchFamily="18" charset="0"/>
                <a:ea typeface="宋体" panose="02010600030101010101" pitchFamily="2" charset="-122"/>
              </a:rPr>
              <a:t> P </a:t>
            </a:r>
            <a:r>
              <a:rPr lang="zh-CN" altLang="zh-CN" sz="1800" kern="0" dirty="0">
                <a:solidFill>
                  <a:srgbClr val="000000"/>
                </a:solidFill>
                <a:effectLst/>
                <a:latin typeface="Times New Roman" panose="02020603050405020304" pitchFamily="18" charset="0"/>
                <a:ea typeface="宋体" panose="02010600030101010101" pitchFamily="2" charset="-122"/>
              </a:rPr>
              <a:t>端口。</a:t>
            </a:r>
            <a:br>
              <a:rPr lang="en-US" altLang="zh-CN" sz="1800" kern="0" dirty="0">
                <a:solidFill>
                  <a:srgbClr val="000000"/>
                </a:solidFill>
                <a:effectLst/>
                <a:latin typeface="Times New Roman" panose="02020603050405020304" pitchFamily="18" charset="0"/>
                <a:ea typeface="宋体" panose="02010600030101010101" pitchFamily="2" charset="-122"/>
              </a:rPr>
            </a:br>
            <a:r>
              <a:rPr lang="zh-CN" altLang="zh-CN" sz="1800" kern="0" dirty="0">
                <a:solidFill>
                  <a:srgbClr val="000000"/>
                </a:solidFill>
                <a:effectLst/>
                <a:latin typeface="Times New Roman" panose="02020603050405020304" pitchFamily="18" charset="0"/>
                <a:ea typeface="宋体" panose="02010600030101010101" pitchFamily="2" charset="-122"/>
              </a:rPr>
              <a:t>接下来我们必须要介绍本地端口转发的命令格式了：</a:t>
            </a:r>
            <a:endParaRPr lang="zh-CN" altLang="zh-CN" sz="1800" kern="1050" dirty="0">
              <a:effectLst/>
              <a:latin typeface="Times New Roman" panose="02020603050405020304" pitchFamily="18" charset="0"/>
              <a:ea typeface="宋体" panose="02010600030101010101" pitchFamily="2" charset="-122"/>
            </a:endParaRPr>
          </a:p>
          <a:p>
            <a:pPr indent="266700" algn="l"/>
            <a:r>
              <a:rPr lang="en-US" altLang="zh-CN" sz="1800" kern="0" dirty="0" err="1">
                <a:solidFill>
                  <a:srgbClr val="000000"/>
                </a:solidFill>
                <a:effectLst/>
                <a:latin typeface="Times New Roman" panose="02020603050405020304" pitchFamily="18" charset="0"/>
                <a:ea typeface="宋体" panose="02010600030101010101" pitchFamily="2" charset="-122"/>
              </a:rPr>
              <a:t>ssh</a:t>
            </a:r>
            <a:r>
              <a:rPr lang="en-US" altLang="zh-CN" sz="1800" kern="0" dirty="0">
                <a:solidFill>
                  <a:srgbClr val="000000"/>
                </a:solidFill>
                <a:effectLst/>
                <a:latin typeface="Times New Roman" panose="02020603050405020304" pitchFamily="18" charset="0"/>
                <a:ea typeface="宋体" panose="02010600030101010101" pitchFamily="2" charset="-122"/>
              </a:rPr>
              <a:t> -L &lt;local port&gt;:&lt;remote host&gt;:&lt;remote port&gt; &lt;SSH server host&gt;</a:t>
            </a:r>
            <a:endParaRPr lang="zh-CN" altLang="zh-CN" sz="1800" kern="1050" dirty="0">
              <a:effectLst/>
              <a:latin typeface="Times New Roman" panose="02020603050405020304" pitchFamily="18" charset="0"/>
              <a:ea typeface="宋体" panose="02010600030101010101" pitchFamily="2" charset="-122"/>
            </a:endParaRPr>
          </a:p>
          <a:p>
            <a:pPr indent="266700" algn="l"/>
            <a:r>
              <a:rPr lang="en-US" altLang="zh-CN" sz="1800" kern="0" dirty="0">
                <a:solidFill>
                  <a:srgbClr val="000000"/>
                </a:solidFill>
                <a:effectLst/>
                <a:latin typeface="Times New Roman" panose="02020603050405020304" pitchFamily="18" charset="0"/>
                <a:ea typeface="宋体" panose="02010600030101010101" pitchFamily="2" charset="-122"/>
              </a:rPr>
              <a:t>SSH server host </a:t>
            </a:r>
            <a:r>
              <a:rPr lang="zh-CN" altLang="zh-CN" sz="1800" kern="0" dirty="0">
                <a:solidFill>
                  <a:srgbClr val="000000"/>
                </a:solidFill>
                <a:effectLst/>
                <a:latin typeface="Times New Roman" panose="02020603050405020304" pitchFamily="18" charset="0"/>
                <a:ea typeface="宋体" panose="02010600030101010101" pitchFamily="2" charset="-122"/>
              </a:rPr>
              <a:t>是</a:t>
            </a:r>
            <a:r>
              <a:rPr lang="en-US" altLang="zh-CN" sz="1800" kern="0" dirty="0">
                <a:solidFill>
                  <a:srgbClr val="000000"/>
                </a:solidFill>
                <a:effectLst/>
                <a:latin typeface="Times New Roman" panose="02020603050405020304" pitchFamily="18" charset="0"/>
                <a:ea typeface="宋体" panose="02010600030101010101" pitchFamily="2" charset="-122"/>
              </a:rPr>
              <a:t> SSH </a:t>
            </a:r>
            <a:r>
              <a:rPr lang="zh-CN" altLang="zh-CN" sz="1800" kern="0" dirty="0">
                <a:solidFill>
                  <a:srgbClr val="000000"/>
                </a:solidFill>
                <a:effectLst/>
                <a:latin typeface="Times New Roman" panose="02020603050405020304" pitchFamily="18" charset="0"/>
                <a:ea typeface="宋体" panose="02010600030101010101" pitchFamily="2" charset="-122"/>
              </a:rPr>
              <a:t>服务器所在的主机，</a:t>
            </a:r>
            <a:r>
              <a:rPr lang="en-US" altLang="zh-CN" sz="1800" kern="0" dirty="0">
                <a:solidFill>
                  <a:srgbClr val="000000"/>
                </a:solidFill>
                <a:effectLst/>
                <a:latin typeface="Times New Roman" panose="02020603050405020304" pitchFamily="18" charset="0"/>
                <a:ea typeface="宋体" panose="02010600030101010101" pitchFamily="2" charset="-122"/>
              </a:rPr>
              <a:t>  remote host </a:t>
            </a:r>
            <a:r>
              <a:rPr lang="zh-CN" altLang="zh-CN" sz="1800" kern="0" dirty="0">
                <a:solidFill>
                  <a:srgbClr val="000000"/>
                </a:solidFill>
                <a:effectLst/>
                <a:latin typeface="Times New Roman" panose="02020603050405020304" pitchFamily="18" charset="0"/>
                <a:ea typeface="宋体" panose="02010600030101010101" pitchFamily="2" charset="-122"/>
              </a:rPr>
              <a:t>和</a:t>
            </a:r>
            <a:r>
              <a:rPr lang="en-US" altLang="zh-CN" sz="1800" kern="0" dirty="0">
                <a:solidFill>
                  <a:srgbClr val="000000"/>
                </a:solidFill>
                <a:effectLst/>
                <a:latin typeface="Times New Roman" panose="02020603050405020304" pitchFamily="18" charset="0"/>
                <a:ea typeface="宋体" panose="02010600030101010101" pitchFamily="2" charset="-122"/>
              </a:rPr>
              <a:t> remote port </a:t>
            </a:r>
            <a:r>
              <a:rPr lang="zh-CN" altLang="zh-CN" sz="1800" kern="0" dirty="0">
                <a:solidFill>
                  <a:srgbClr val="000000"/>
                </a:solidFill>
                <a:effectLst/>
                <a:latin typeface="Times New Roman" panose="02020603050405020304" pitchFamily="18" charset="0"/>
                <a:ea typeface="宋体" panose="02010600030101010101" pitchFamily="2" charset="-122"/>
              </a:rPr>
              <a:t>则分别指应用程序服务器所在主机和监听端口。如果</a:t>
            </a:r>
            <a:r>
              <a:rPr lang="en-US" altLang="zh-CN" sz="1800" kern="0" dirty="0">
                <a:solidFill>
                  <a:srgbClr val="000000"/>
                </a:solidFill>
                <a:effectLst/>
                <a:latin typeface="Times New Roman" panose="02020603050405020304" pitchFamily="18" charset="0"/>
                <a:ea typeface="宋体" panose="02010600030101010101" pitchFamily="2" charset="-122"/>
              </a:rPr>
              <a:t> remote host </a:t>
            </a:r>
            <a:r>
              <a:rPr lang="zh-CN" altLang="zh-CN" sz="1800" kern="0" dirty="0">
                <a:solidFill>
                  <a:srgbClr val="000000"/>
                </a:solidFill>
                <a:effectLst/>
                <a:latin typeface="Times New Roman" panose="02020603050405020304" pitchFamily="18" charset="0"/>
                <a:ea typeface="宋体" panose="02010600030101010101" pitchFamily="2" charset="-122"/>
              </a:rPr>
              <a:t>指定为</a:t>
            </a:r>
            <a:r>
              <a:rPr lang="en-US" altLang="zh-CN" sz="1800" kern="0" dirty="0">
                <a:solidFill>
                  <a:srgbClr val="000000"/>
                </a:solidFill>
                <a:effectLst/>
                <a:latin typeface="Times New Roman" panose="02020603050405020304" pitchFamily="18" charset="0"/>
                <a:ea typeface="宋体" panose="02010600030101010101" pitchFamily="2" charset="-122"/>
              </a:rPr>
              <a:t> localhost </a:t>
            </a:r>
            <a:r>
              <a:rPr lang="zh-CN" altLang="zh-CN" sz="1800" kern="0" dirty="0">
                <a:solidFill>
                  <a:srgbClr val="000000"/>
                </a:solidFill>
                <a:effectLst/>
                <a:latin typeface="Times New Roman" panose="02020603050405020304" pitchFamily="18" charset="0"/>
                <a:ea typeface="宋体" panose="02010600030101010101" pitchFamily="2" charset="-122"/>
              </a:rPr>
              <a:t>则认为应用程序服务器和</a:t>
            </a:r>
            <a:r>
              <a:rPr lang="en-US" altLang="zh-CN" sz="1800" kern="0" dirty="0">
                <a:solidFill>
                  <a:srgbClr val="000000"/>
                </a:solidFill>
                <a:effectLst/>
                <a:latin typeface="Times New Roman" panose="02020603050405020304" pitchFamily="18" charset="0"/>
                <a:ea typeface="宋体" panose="02010600030101010101" pitchFamily="2" charset="-122"/>
              </a:rPr>
              <a:t> SSH </a:t>
            </a:r>
            <a:r>
              <a:rPr lang="zh-CN" altLang="zh-CN" sz="1800" kern="0" dirty="0">
                <a:solidFill>
                  <a:srgbClr val="000000"/>
                </a:solidFill>
                <a:effectLst/>
                <a:latin typeface="Times New Roman" panose="02020603050405020304" pitchFamily="18" charset="0"/>
                <a:ea typeface="宋体" panose="02010600030101010101" pitchFamily="2" charset="-122"/>
              </a:rPr>
              <a:t>服务器在同一台主机上。</a:t>
            </a:r>
            <a:endParaRPr lang="zh-CN" altLang="zh-CN" sz="1800" kern="1050" dirty="0">
              <a:effectLst/>
              <a:latin typeface="Times New Roman" panose="02020603050405020304" pitchFamily="18" charset="0"/>
              <a:ea typeface="宋体" panose="02010600030101010101" pitchFamily="2" charset="-122"/>
            </a:endParaRPr>
          </a:p>
          <a:p>
            <a:pPr indent="269875" algn="l"/>
            <a:r>
              <a:rPr lang="zh-CN" altLang="zh-CN" sz="1800" kern="0" dirty="0">
                <a:solidFill>
                  <a:srgbClr val="000000"/>
                </a:solidFill>
                <a:effectLst/>
                <a:latin typeface="Times New Roman" panose="02020603050405020304" pitchFamily="18" charset="0"/>
                <a:ea typeface="宋体" panose="02010600030101010101" pitchFamily="2" charset="-122"/>
              </a:rPr>
              <a:t>在结束本地端口转发之前还需要介绍另外两个选项，它们是</a:t>
            </a:r>
            <a:r>
              <a:rPr lang="en-US" altLang="zh-CN" sz="1800" kern="0" dirty="0">
                <a:solidFill>
                  <a:srgbClr val="000000"/>
                </a:solidFill>
                <a:effectLst/>
                <a:latin typeface="Times New Roman" panose="02020603050405020304" pitchFamily="18" charset="0"/>
                <a:ea typeface="宋体" panose="02010600030101010101" pitchFamily="2" charset="-122"/>
              </a:rPr>
              <a:t>-f </a:t>
            </a:r>
            <a:r>
              <a:rPr lang="zh-CN" altLang="zh-CN" sz="1800" kern="0" dirty="0">
                <a:solidFill>
                  <a:srgbClr val="000000"/>
                </a:solidFill>
                <a:effectLst/>
                <a:latin typeface="Times New Roman" panose="02020603050405020304" pitchFamily="18" charset="0"/>
                <a:ea typeface="宋体" panose="02010600030101010101" pitchFamily="2" charset="-122"/>
              </a:rPr>
              <a:t>和</a:t>
            </a:r>
            <a:r>
              <a:rPr lang="en-US" altLang="zh-CN" sz="1800" kern="0" dirty="0">
                <a:solidFill>
                  <a:srgbClr val="000000"/>
                </a:solidFill>
                <a:effectLst/>
                <a:latin typeface="Times New Roman" panose="02020603050405020304" pitchFamily="18" charset="0"/>
                <a:ea typeface="宋体" panose="02010600030101010101" pitchFamily="2" charset="-122"/>
              </a:rPr>
              <a:t>-N</a:t>
            </a:r>
            <a:r>
              <a:rPr lang="zh-CN" altLang="zh-CN" sz="1800" kern="0" dirty="0">
                <a:solidFill>
                  <a:srgbClr val="000000"/>
                </a:solidFill>
                <a:effectLst/>
                <a:latin typeface="Times New Roman" panose="02020603050405020304" pitchFamily="18" charset="0"/>
                <a:ea typeface="宋体" panose="02010600030101010101" pitchFamily="2" charset="-122"/>
              </a:rPr>
              <a:t>。上面的命令在创建隧道的同时登录到远程主机，一般情况下我们不需要这个登录。况且一旦这个登录退出，隧道也会随之关闭。我们更期望的是能够创建在后台运行的隧道，这时就需要添加</a:t>
            </a:r>
            <a:r>
              <a:rPr lang="en-US" altLang="zh-CN" sz="1800" kern="0" dirty="0">
                <a:solidFill>
                  <a:srgbClr val="000000"/>
                </a:solidFill>
                <a:effectLst/>
                <a:latin typeface="Times New Roman" panose="02020603050405020304" pitchFamily="18" charset="0"/>
                <a:ea typeface="宋体" panose="02010600030101010101" pitchFamily="2" charset="-122"/>
              </a:rPr>
              <a:t>-f </a:t>
            </a:r>
            <a:r>
              <a:rPr lang="zh-CN" altLang="zh-CN" sz="1800" kern="0" dirty="0">
                <a:solidFill>
                  <a:srgbClr val="000000"/>
                </a:solidFill>
                <a:effectLst/>
                <a:latin typeface="Times New Roman" panose="02020603050405020304" pitchFamily="18" charset="0"/>
                <a:ea typeface="宋体" panose="02010600030101010101" pitchFamily="2" charset="-122"/>
              </a:rPr>
              <a:t>和</a:t>
            </a:r>
            <a:r>
              <a:rPr lang="en-US" altLang="zh-CN" sz="1800" kern="0" dirty="0">
                <a:solidFill>
                  <a:srgbClr val="000000"/>
                </a:solidFill>
                <a:effectLst/>
                <a:latin typeface="Times New Roman" panose="02020603050405020304" pitchFamily="18" charset="0"/>
                <a:ea typeface="宋体" panose="02010600030101010101" pitchFamily="2" charset="-122"/>
              </a:rPr>
              <a:t>-N </a:t>
            </a:r>
            <a:r>
              <a:rPr lang="zh-CN" altLang="zh-CN" sz="1800" kern="0" dirty="0">
                <a:solidFill>
                  <a:srgbClr val="000000"/>
                </a:solidFill>
                <a:effectLst/>
                <a:latin typeface="Times New Roman" panose="02020603050405020304" pitchFamily="18" charset="0"/>
                <a:ea typeface="宋体" panose="02010600030101010101" pitchFamily="2" charset="-122"/>
              </a:rPr>
              <a:t>选项。</a:t>
            </a:r>
            <a:endParaRPr lang="en-US" altLang="zh-CN" sz="1800" kern="0" dirty="0">
              <a:solidFill>
                <a:srgbClr val="000000"/>
              </a:solidFill>
              <a:effectLst/>
              <a:latin typeface="Times New Roman" panose="02020603050405020304" pitchFamily="18" charset="0"/>
              <a:ea typeface="宋体" panose="02010600030101010101" pitchFamily="2" charset="-122"/>
            </a:endParaRPr>
          </a:p>
          <a:p>
            <a:pPr marL="0" marR="0" lvl="0" indent="269875" algn="l" defTabSz="914400" rtl="0" eaLnBrk="1" fontAlgn="auto" latinLnBrk="0" hangingPunct="1">
              <a:lnSpc>
                <a:spcPct val="100000"/>
              </a:lnSpc>
              <a:spcBef>
                <a:spcPts val="0"/>
              </a:spcBef>
              <a:spcAft>
                <a:spcPts val="0"/>
              </a:spcAft>
              <a:buClrTx/>
              <a:buSzTx/>
              <a:buFontTx/>
              <a:buNone/>
              <a:tabLst/>
              <a:defRPr/>
            </a:pPr>
            <a:r>
              <a:rPr lang="zh-CN" altLang="en-US" sz="1800" b="1" kern="1050" dirty="0">
                <a:effectLst/>
                <a:latin typeface="Times New Roman" panose="02020603050405020304" pitchFamily="18" charset="0"/>
                <a:ea typeface="宋体" panose="02010600030101010101" pitchFamily="2" charset="-122"/>
              </a:rPr>
              <a:t>例如：</a:t>
            </a:r>
            <a:r>
              <a:rPr lang="en-US" altLang="zh-CN" sz="1800" b="1" kern="1050" dirty="0">
                <a:effectLst/>
                <a:latin typeface="Times New Roman" panose="02020603050405020304" pitchFamily="18" charset="0"/>
                <a:ea typeface="宋体" panose="02010600030101010101" pitchFamily="2" charset="-122"/>
              </a:rPr>
              <a:t>$ </a:t>
            </a:r>
            <a:r>
              <a:rPr lang="en-US" altLang="zh-CN" sz="1800" b="1" kern="1050" dirty="0" err="1">
                <a:effectLst/>
                <a:latin typeface="Times New Roman" panose="02020603050405020304" pitchFamily="18" charset="0"/>
                <a:ea typeface="宋体" panose="02010600030101010101" pitchFamily="2" charset="-122"/>
              </a:rPr>
              <a:t>ssh</a:t>
            </a:r>
            <a:r>
              <a:rPr lang="en-US" altLang="zh-CN" sz="1800" b="1" kern="1050" dirty="0">
                <a:effectLst/>
                <a:latin typeface="Times New Roman" panose="02020603050405020304" pitchFamily="18" charset="0"/>
                <a:ea typeface="宋体" panose="02010600030101010101" pitchFamily="2" charset="-122"/>
              </a:rPr>
              <a:t> -L 8000:telnet</a:t>
            </a:r>
            <a:r>
              <a:rPr lang="zh-CN" altLang="zh-CN" sz="1800" b="1" kern="1050" dirty="0">
                <a:effectLst/>
                <a:latin typeface="Times New Roman" panose="02020603050405020304" pitchFamily="18" charset="0"/>
                <a:ea typeface="宋体" panose="02010600030101010101" pitchFamily="2" charset="-122"/>
              </a:rPr>
              <a:t>服务器地址</a:t>
            </a:r>
            <a:r>
              <a:rPr lang="en-US" altLang="zh-CN" sz="1800" b="1" kern="1050" dirty="0">
                <a:effectLst/>
                <a:latin typeface="Times New Roman" panose="02020603050405020304" pitchFamily="18" charset="0"/>
                <a:ea typeface="宋体" panose="02010600030101010101" pitchFamily="2" charset="-122"/>
              </a:rPr>
              <a:t>:23  SSH</a:t>
            </a:r>
            <a:r>
              <a:rPr lang="zh-CN" altLang="zh-CN" sz="1800" b="1" kern="1050" dirty="0">
                <a:effectLst/>
                <a:latin typeface="Times New Roman" panose="02020603050405020304" pitchFamily="18" charset="0"/>
                <a:ea typeface="宋体" panose="02010600030101010101" pitchFamily="2" charset="-122"/>
              </a:rPr>
              <a:t>服务器地址</a:t>
            </a:r>
            <a:endParaRPr lang="zh-CN" altLang="zh-CN" sz="1800" kern="1050" dirty="0">
              <a:effectLst/>
              <a:latin typeface="Times New Roman" panose="02020603050405020304" pitchFamily="18" charset="0"/>
              <a:ea typeface="宋体" panose="02010600030101010101" pitchFamily="2" charset="-122"/>
            </a:endParaRPr>
          </a:p>
          <a:p>
            <a:pPr indent="269875" algn="l"/>
            <a:endParaRPr lang="en-US" altLang="zh-CN" sz="1800" kern="0" dirty="0">
              <a:solidFill>
                <a:srgbClr val="000000"/>
              </a:solidFill>
              <a:effectLst/>
              <a:latin typeface="Times New Roman" panose="02020603050405020304" pitchFamily="18" charset="0"/>
              <a:ea typeface="宋体" panose="02010600030101010101" pitchFamily="2" charset="-122"/>
            </a:endParaRPr>
          </a:p>
          <a:p>
            <a:pPr indent="269875" algn="l"/>
            <a:r>
              <a:rPr lang="zh-CN" altLang="zh-CN" sz="1800" kern="1050" dirty="0">
                <a:effectLst/>
                <a:latin typeface="Times New Roman" panose="02020603050405020304" pitchFamily="18" charset="0"/>
                <a:ea typeface="宋体" panose="02010600030101010101" pitchFamily="2" charset="-122"/>
              </a:rPr>
              <a:t>此时在用户机上运行：</a:t>
            </a:r>
          </a:p>
          <a:p>
            <a:pPr indent="269875" algn="l"/>
            <a:r>
              <a:rPr lang="en-US" altLang="zh-CN" sz="1800" b="1" kern="1050" dirty="0">
                <a:effectLst/>
                <a:latin typeface="Times New Roman" panose="02020603050405020304" pitchFamily="18" charset="0"/>
                <a:ea typeface="宋体" panose="02010600030101010101" pitchFamily="2" charset="-122"/>
              </a:rPr>
              <a:t>$ telnet localhost  P</a:t>
            </a:r>
            <a:endParaRPr lang="zh-CN" altLang="zh-CN" sz="1800" kern="1050" dirty="0">
              <a:effectLst/>
              <a:latin typeface="Times New Roman" panose="02020603050405020304" pitchFamily="18" charset="0"/>
              <a:ea typeface="宋体" panose="02010600030101010101" pitchFamily="2" charset="-122"/>
            </a:endParaRPr>
          </a:p>
          <a:p>
            <a:r>
              <a:rPr lang="zh-CN" altLang="zh-CN" sz="1800" kern="1050" dirty="0">
                <a:effectLst/>
                <a:latin typeface="Times New Roman" panose="02020603050405020304" pitchFamily="18" charset="0"/>
                <a:ea typeface="宋体" panose="02010600030101010101" pitchFamily="2" charset="-122"/>
                <a:cs typeface="Times New Roman" panose="02020603050405020304" pitchFamily="18" charset="0"/>
              </a:rPr>
              <a:t>就可以访问到内网的</a:t>
            </a:r>
            <a:r>
              <a:rPr lang="en-US" altLang="zh-CN" sz="1800" kern="1050" dirty="0">
                <a:effectLst/>
                <a:latin typeface="Times New Roman" panose="02020603050405020304" pitchFamily="18" charset="0"/>
                <a:ea typeface="宋体" panose="02010600030101010101" pitchFamily="2" charset="-122"/>
              </a:rPr>
              <a:t>telnet</a:t>
            </a:r>
            <a:r>
              <a:rPr lang="zh-CN" altLang="zh-CN" sz="1800" kern="1050" dirty="0">
                <a:effectLst/>
                <a:latin typeface="Times New Roman" panose="02020603050405020304" pitchFamily="18" charset="0"/>
                <a:ea typeface="宋体" panose="02010600030101010101" pitchFamily="2" charset="-122"/>
                <a:cs typeface="Times New Roman" panose="02020603050405020304" pitchFamily="18" charset="0"/>
              </a:rPr>
              <a:t>服务器了。</a:t>
            </a:r>
            <a:endParaRPr lang="zh-CN" altLang="zh-CN" sz="1800" kern="1050"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805459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如果应用程序的客户端和</a:t>
            </a:r>
            <a:r>
              <a:rPr lang="en-US" altLang="zh-CN" sz="1800" dirty="0">
                <a:solidFill>
                  <a:srgbClr val="000000"/>
                </a:solidFill>
                <a:effectLst/>
                <a:latin typeface="Times New Roman" panose="02020603050405020304" pitchFamily="18" charset="0"/>
                <a:ea typeface="宋体" panose="02010600030101010101" pitchFamily="2" charset="-122"/>
              </a:rPr>
              <a:t> SSH </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的服务器位于</a:t>
            </a:r>
            <a:r>
              <a:rPr lang="en-US" altLang="zh-CN" sz="1800" dirty="0">
                <a:solidFill>
                  <a:srgbClr val="000000"/>
                </a:solidFill>
                <a:effectLst/>
                <a:latin typeface="Times New Roman" panose="02020603050405020304" pitchFamily="18" charset="0"/>
                <a:ea typeface="宋体" panose="02010600030101010101" pitchFamily="2" charset="-122"/>
              </a:rPr>
              <a:t> SSH </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隧道的同一侧，而应用程序的服务器和</a:t>
            </a:r>
            <a:r>
              <a:rPr lang="en-US" altLang="zh-CN" sz="1800" dirty="0">
                <a:solidFill>
                  <a:srgbClr val="000000"/>
                </a:solidFill>
                <a:effectLst/>
                <a:latin typeface="Times New Roman" panose="02020603050405020304" pitchFamily="18" charset="0"/>
                <a:ea typeface="宋体" panose="02010600030101010101" pitchFamily="2" charset="-122"/>
              </a:rPr>
              <a:t> SSH </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的客户端位于</a:t>
            </a:r>
            <a:r>
              <a:rPr lang="en-US" altLang="zh-CN" sz="1800" dirty="0">
                <a:solidFill>
                  <a:srgbClr val="000000"/>
                </a:solidFill>
                <a:effectLst/>
                <a:latin typeface="Times New Roman" panose="02020603050405020304" pitchFamily="18" charset="0"/>
                <a:ea typeface="宋体" panose="02010600030101010101" pitchFamily="2" charset="-122"/>
              </a:rPr>
              <a:t> SSH </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隧道的另一侧，那么这种端口转发类型就是远程端口转发</a:t>
            </a:r>
            <a:r>
              <a:rPr lang="zh-CN" altLang="en-US"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err="1">
                <a:solidFill>
                  <a:srgbClr val="000000"/>
                </a:solidFill>
                <a:effectLst/>
                <a:latin typeface="Times New Roman" panose="02020603050405020304" pitchFamily="18" charset="0"/>
                <a:ea typeface="宋体" panose="02010600030101010101" pitchFamily="2" charset="-122"/>
              </a:rPr>
              <a:t>ssh</a:t>
            </a:r>
            <a:r>
              <a:rPr lang="en-US" altLang="zh-CN" sz="1800" kern="0" dirty="0">
                <a:solidFill>
                  <a:srgbClr val="000000"/>
                </a:solidFill>
                <a:effectLst/>
                <a:latin typeface="Times New Roman" panose="02020603050405020304" pitchFamily="18" charset="0"/>
                <a:ea typeface="宋体" panose="02010600030101010101" pitchFamily="2" charset="-122"/>
              </a:rPr>
              <a:t> -R &lt;local port&gt;:&lt;remote host&gt;:&lt;remote port&gt; &lt;SSH server host&gt;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0" dirty="0">
              <a:solidFill>
                <a:srgbClr val="000000"/>
              </a:solidFill>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50"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1606276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动态端口转发 是指在本机与 </a:t>
            </a:r>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SSH </a:t>
            </a:r>
            <a:r>
              <a:rPr lang="zh-CN" altLang="en-US"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服务器之间建立一个 </a:t>
            </a:r>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SSH </a:t>
            </a:r>
            <a:r>
              <a:rPr lang="zh-CN" altLang="en-US"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连接，然后本机内部针对某个端口的通信，都通过这个加密连接转发，但这种转发不规定目标主机和目标端口，而是去读取应用发起的请求，从请求中获取目标信息。在这种情况下，</a:t>
            </a:r>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SSH </a:t>
            </a:r>
            <a:r>
              <a:rPr lang="zh-CN" altLang="en-US"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服务器要去访问哪一个网站，完全是动态的，取决于原始通信，所以就叫做动态端口转发。相对的，本地端口转发和远程端口转发在建立时要指定目标主机目标端口，可以统称为固定端口转发。</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50" dirty="0">
                <a:effectLst/>
                <a:latin typeface="Times New Roman" panose="02020603050405020304" pitchFamily="18" charset="0"/>
                <a:ea typeface="宋体" panose="02010600030101010101" pitchFamily="2" charset="-122"/>
                <a:cs typeface="Times New Roman" panose="02020603050405020304" pitchFamily="18" charset="0"/>
              </a:rPr>
              <a:t>命令中不需要指定目标服务器和端口号。执行上面的命令后</a:t>
            </a:r>
            <a:r>
              <a:rPr lang="en-US" altLang="zh-CN" sz="1800" kern="1050" dirty="0">
                <a:effectLst/>
                <a:latin typeface="Times New Roman" panose="02020603050405020304" pitchFamily="18" charset="0"/>
                <a:ea typeface="宋体" panose="02010600030101010101" pitchFamily="2" charset="-122"/>
              </a:rPr>
              <a:t> SSH </a:t>
            </a:r>
            <a:r>
              <a:rPr lang="zh-CN" altLang="zh-CN" sz="1800" kern="1050" dirty="0">
                <a:effectLst/>
                <a:latin typeface="Times New Roman" panose="02020603050405020304" pitchFamily="18" charset="0"/>
                <a:ea typeface="宋体" panose="02010600030101010101" pitchFamily="2" charset="-122"/>
                <a:cs typeface="Times New Roman" panose="02020603050405020304" pitchFamily="18" charset="0"/>
              </a:rPr>
              <a:t>客户端就开始监听本机</a:t>
            </a:r>
            <a:r>
              <a:rPr lang="en-US" altLang="zh-CN" sz="1800" kern="1050" dirty="0">
                <a:effectLst/>
                <a:latin typeface="Times New Roman" panose="02020603050405020304" pitchFamily="18" charset="0"/>
                <a:ea typeface="宋体" panose="02010600030101010101" pitchFamily="2" charset="-122"/>
              </a:rPr>
              <a:t> localhost </a:t>
            </a:r>
            <a:r>
              <a:rPr lang="zh-CN" altLang="zh-CN" sz="1800" kern="105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kern="1050" dirty="0">
                <a:effectLst/>
                <a:latin typeface="Times New Roman" panose="02020603050405020304" pitchFamily="18" charset="0"/>
                <a:ea typeface="宋体" panose="02010600030101010101" pitchFamily="2" charset="-122"/>
              </a:rPr>
              <a:t>31080 </a:t>
            </a:r>
            <a:r>
              <a:rPr lang="zh-CN" altLang="zh-CN" sz="1800" kern="1050" dirty="0">
                <a:effectLst/>
                <a:latin typeface="Times New Roman" panose="02020603050405020304" pitchFamily="18" charset="0"/>
                <a:ea typeface="宋体" panose="02010600030101010101" pitchFamily="2" charset="-122"/>
                <a:cs typeface="Times New Roman" panose="02020603050405020304" pitchFamily="18" charset="0"/>
              </a:rPr>
              <a:t>端口。你可以把本机上浏览器网络配置中的</a:t>
            </a:r>
            <a:r>
              <a:rPr lang="en-US" altLang="zh-CN" sz="1800" kern="1050" dirty="0">
                <a:effectLst/>
                <a:latin typeface="Times New Roman" panose="02020603050405020304" pitchFamily="18" charset="0"/>
                <a:ea typeface="宋体" panose="02010600030101010101" pitchFamily="2" charset="-122"/>
              </a:rPr>
              <a:t> Socks </a:t>
            </a:r>
            <a:r>
              <a:rPr lang="zh-CN" altLang="zh-CN" sz="1800" kern="1050" dirty="0">
                <a:effectLst/>
                <a:latin typeface="Times New Roman" panose="02020603050405020304" pitchFamily="18" charset="0"/>
                <a:ea typeface="宋体" panose="02010600030101010101" pitchFamily="2" charset="-122"/>
                <a:cs typeface="Times New Roman" panose="02020603050405020304" pitchFamily="18" charset="0"/>
              </a:rPr>
              <a:t>服务器指定为</a:t>
            </a:r>
            <a:r>
              <a:rPr lang="en-US" altLang="zh-CN" sz="1800" kern="1050" dirty="0">
                <a:effectLst/>
                <a:latin typeface="Times New Roman" panose="02020603050405020304" pitchFamily="18" charset="0"/>
                <a:ea typeface="宋体" panose="02010600030101010101" pitchFamily="2" charset="-122"/>
              </a:rPr>
              <a:t> localhost:31080</a:t>
            </a:r>
            <a:r>
              <a:rPr lang="zh-CN" altLang="zh-CN" sz="1800" kern="1050" dirty="0">
                <a:effectLst/>
                <a:latin typeface="Times New Roman" panose="02020603050405020304" pitchFamily="18" charset="0"/>
                <a:ea typeface="宋体" panose="02010600030101010101" pitchFamily="2" charset="-122"/>
                <a:cs typeface="Times New Roman" panose="02020603050405020304" pitchFamily="18" charset="0"/>
              </a:rPr>
              <a:t>。然后浏览器中的请求会被转发到</a:t>
            </a:r>
            <a:r>
              <a:rPr lang="en-US" altLang="zh-CN" sz="1800" kern="1050" dirty="0">
                <a:effectLst/>
                <a:latin typeface="Times New Roman" panose="02020603050405020304" pitchFamily="18" charset="0"/>
                <a:ea typeface="宋体" panose="02010600030101010101" pitchFamily="2" charset="-122"/>
              </a:rPr>
              <a:t> SSH </a:t>
            </a:r>
            <a:r>
              <a:rPr lang="zh-CN" altLang="zh-CN" sz="1800" kern="1050" dirty="0">
                <a:effectLst/>
                <a:latin typeface="Times New Roman" panose="02020603050405020304" pitchFamily="18" charset="0"/>
                <a:ea typeface="宋体" panose="02010600030101010101" pitchFamily="2" charset="-122"/>
                <a:cs typeface="Times New Roman" panose="02020603050405020304" pitchFamily="18" charset="0"/>
              </a:rPr>
              <a:t>服务器端，并从</a:t>
            </a:r>
            <a:r>
              <a:rPr lang="en-US" altLang="zh-CN" sz="1800" kern="1050" dirty="0">
                <a:effectLst/>
                <a:latin typeface="Times New Roman" panose="02020603050405020304" pitchFamily="18" charset="0"/>
                <a:ea typeface="宋体" panose="02010600030101010101" pitchFamily="2" charset="-122"/>
              </a:rPr>
              <a:t>SSH </a:t>
            </a:r>
            <a:r>
              <a:rPr lang="zh-CN" altLang="zh-CN" sz="1800" kern="1050" dirty="0">
                <a:effectLst/>
                <a:latin typeface="Times New Roman" panose="02020603050405020304" pitchFamily="18" charset="0"/>
                <a:ea typeface="宋体" panose="02010600030101010101" pitchFamily="2" charset="-122"/>
                <a:cs typeface="Times New Roman" panose="02020603050405020304" pitchFamily="18" charset="0"/>
              </a:rPr>
              <a:t>服务器端与目标站点建立连接进行通信</a:t>
            </a:r>
            <a:endParaRPr lang="zh-CN" altLang="en-US"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50"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7005581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对客户端，</a:t>
            </a:r>
            <a:r>
              <a:rPr lang="en-US" altLang="zh-CN" dirty="0"/>
              <a:t>SSH</a:t>
            </a:r>
            <a:r>
              <a:rPr lang="zh-CN" altLang="en-US" dirty="0"/>
              <a:t>提供两种级别的安全验证：</a:t>
            </a:r>
            <a:endParaRPr lang="en-US" altLang="zh-CN" dirty="0"/>
          </a:p>
          <a:p>
            <a:r>
              <a:rPr lang="zh-CN" altLang="en-US" dirty="0"/>
              <a:t>第一种是基于口令的安全验证，数据会被加密，但是不能保证服务器的真实姓</a:t>
            </a:r>
          </a:p>
          <a:p>
            <a:r>
              <a:rPr lang="zh-CN" altLang="en-US" dirty="0"/>
              <a:t>第二种是基于公私钥的安全验证，更加安全，登录过程会稍慢。</a:t>
            </a:r>
            <a:endParaRPr lang="en-US" altLang="zh-CN" dirty="0"/>
          </a:p>
          <a:p>
            <a:endParaRPr lang="zh-CN" altLang="en-US" dirty="0"/>
          </a:p>
          <a:p>
            <a:r>
              <a:rPr lang="zh-CN" altLang="en-US" dirty="0"/>
              <a:t>目前也有很多</a:t>
            </a:r>
            <a:r>
              <a:rPr lang="en-US" altLang="zh-CN" dirty="0"/>
              <a:t>SSH</a:t>
            </a:r>
            <a:r>
              <a:rPr lang="zh-CN" altLang="en-US" dirty="0"/>
              <a:t>的开源项目，比如</a:t>
            </a:r>
            <a:r>
              <a:rPr lang="en-US" altLang="zh-CN" dirty="0"/>
              <a:t>OpenSSH</a:t>
            </a:r>
            <a:r>
              <a:rPr lang="zh-CN" altLang="en-US" dirty="0"/>
              <a:t>，提供了</a:t>
            </a:r>
            <a:r>
              <a:rPr lang="en-US" altLang="zh-CN" dirty="0"/>
              <a:t>SSH</a:t>
            </a:r>
            <a:r>
              <a:rPr lang="zh-CN" altLang="en-US" dirty="0"/>
              <a:t>的服务端和客户端。</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359607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a:t>
            </a:r>
            <a:r>
              <a:rPr lang="en-US" altLang="zh-CN" dirty="0"/>
              <a:t>SSH</a:t>
            </a:r>
            <a:r>
              <a:rPr lang="zh-CN" altLang="en-US" dirty="0"/>
              <a:t>是不是就没有安全问题了呢？我们要知道，没有绝对的安全。</a:t>
            </a:r>
            <a:r>
              <a:rPr lang="en-US" altLang="zh-CN" dirty="0"/>
              <a:t>SSH</a:t>
            </a:r>
            <a:r>
              <a:rPr lang="zh-CN" altLang="en-US" dirty="0"/>
              <a:t>同样存在安全问题。它主要存在三类安全问题：</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27791040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现在我们来分析电子邮件系统。</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3083395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电子邮件系统涉及的协议有发送邮件的协议、接收邮件的协议、邮件内容的协议。</a:t>
            </a:r>
            <a:endParaRPr lang="en-US" altLang="zh-CN" dirty="0"/>
          </a:p>
          <a:p>
            <a:r>
              <a:rPr lang="zh-CN" altLang="en-US" dirty="0"/>
              <a:t>发送邮件采用</a:t>
            </a:r>
            <a:r>
              <a:rPr lang="en-US" altLang="zh-CN" dirty="0"/>
              <a:t>SMTP</a:t>
            </a:r>
            <a:r>
              <a:rPr lang="zh-CN" altLang="en-US" dirty="0"/>
              <a:t>协议，接收邮件主要采用</a:t>
            </a:r>
            <a:r>
              <a:rPr lang="en-US" altLang="zh-CN" dirty="0"/>
              <a:t>POP3</a:t>
            </a:r>
            <a:r>
              <a:rPr lang="zh-CN" altLang="en-US" dirty="0"/>
              <a:t>、</a:t>
            </a:r>
            <a:r>
              <a:rPr lang="en-US" altLang="zh-CN" dirty="0"/>
              <a:t>IMAP</a:t>
            </a:r>
            <a:r>
              <a:rPr lang="zh-CN" altLang="en-US" dirty="0"/>
              <a:t>或者</a:t>
            </a:r>
            <a:r>
              <a:rPr lang="en-US" altLang="zh-CN" dirty="0"/>
              <a:t>HTTP</a:t>
            </a:r>
            <a:r>
              <a:rPr lang="zh-CN" altLang="en-US" dirty="0"/>
              <a:t>，邮件内容都是采用</a:t>
            </a:r>
            <a:r>
              <a:rPr lang="en-US" altLang="zh-CN" dirty="0"/>
              <a:t>MIME</a:t>
            </a:r>
            <a:r>
              <a:rPr lang="zh-CN" altLang="en-US" dirty="0"/>
              <a:t>协议支持非文本的传输。</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3467000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这是采用</a:t>
            </a:r>
            <a:r>
              <a:rPr lang="en-US" altLang="zh-CN" dirty="0"/>
              <a:t>SMTP</a:t>
            </a:r>
            <a:r>
              <a:rPr lang="zh-CN" altLang="en-US" dirty="0"/>
              <a:t>发送邮件的过程，发送一封邮件最少</a:t>
            </a:r>
            <a:r>
              <a:rPr lang="en-US" altLang="zh-CN" dirty="0"/>
              <a:t>5</a:t>
            </a:r>
            <a:r>
              <a:rPr lang="zh-CN" altLang="en-US" dirty="0"/>
              <a:t>个命令就可以完成：</a:t>
            </a:r>
            <a:r>
              <a:rPr lang="en-US" altLang="zh-CN" dirty="0" err="1"/>
              <a:t>helo</a:t>
            </a:r>
            <a:r>
              <a:rPr lang="zh-CN" altLang="en-US" dirty="0"/>
              <a:t>、 </a:t>
            </a:r>
            <a:r>
              <a:rPr lang="en-US" altLang="zh-CN" dirty="0"/>
              <a:t>mail from</a:t>
            </a:r>
            <a:r>
              <a:rPr lang="zh-CN" altLang="en-US" dirty="0"/>
              <a:t>、</a:t>
            </a:r>
            <a:r>
              <a:rPr lang="en-US" altLang="zh-CN" dirty="0" err="1"/>
              <a:t>rcpt</a:t>
            </a:r>
            <a:r>
              <a:rPr lang="en-US" altLang="zh-CN" dirty="0"/>
              <a:t> to</a:t>
            </a:r>
            <a:r>
              <a:rPr lang="zh-CN" altLang="en-US" dirty="0"/>
              <a:t>、</a:t>
            </a:r>
            <a:r>
              <a:rPr lang="en-US" altLang="zh-CN" dirty="0"/>
              <a:t>data</a:t>
            </a:r>
            <a:r>
              <a:rPr lang="zh-CN" altLang="en-US" dirty="0"/>
              <a:t>、</a:t>
            </a:r>
            <a:r>
              <a:rPr lang="en-US" altLang="zh-CN" dirty="0"/>
              <a:t>quit</a:t>
            </a:r>
            <a:r>
              <a:rPr lang="zh-CN" altLang="en-US" dirty="0"/>
              <a:t>。大家注意观察一下这个过程，思考一下存在哪些安全问题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3844606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在我们想要上网时，首先遇到的一个问题就是如何将计算机接入到网络，如何进行网络配置的问题，最方便的就是利用动态主机配置协议即</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DHCP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协议来自动配置网络信息。</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indent="266700" algn="just"/>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另外，我们每天都会使用域名访问各种网络服务，因此有必要分析域名服务与用户查询相关的协议的安全性；</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indent="266700" algn="just"/>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除此以外，电子邮件系统、文件传输与共享、远程登录、</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web</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服务等也是我们使用频繁的网络应用。</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indent="266700" algn="just"/>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接下来我们就逐一分析这些应用的安全性。</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3241886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除了这五个命令以外，还有一些其他命令，比如</a:t>
            </a:r>
            <a:r>
              <a:rPr lang="en-US" altLang="zh-CN" dirty="0" err="1"/>
              <a:t>vrfy</a:t>
            </a:r>
            <a:r>
              <a:rPr lang="zh-CN" altLang="en-US" dirty="0"/>
              <a:t>、</a:t>
            </a:r>
            <a:r>
              <a:rPr lang="en-US" altLang="zh-CN" dirty="0" err="1"/>
              <a:t>expn</a:t>
            </a:r>
            <a:r>
              <a:rPr lang="zh-CN" altLang="en-US" dirty="0"/>
              <a:t>、</a:t>
            </a:r>
            <a:r>
              <a:rPr lang="en-US" altLang="zh-CN" dirty="0"/>
              <a:t>turn</a:t>
            </a:r>
            <a:r>
              <a:rPr lang="zh-CN" altLang="en-US" dirty="0"/>
              <a:t>等。其中</a:t>
            </a:r>
            <a:r>
              <a:rPr lang="en-US" altLang="zh-CN" dirty="0" err="1"/>
              <a:t>vrfy</a:t>
            </a:r>
            <a:r>
              <a:rPr lang="zh-CN" altLang="en-US" dirty="0"/>
              <a:t>命令用来验证服务器上的用户列表；</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11484448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Expn</a:t>
            </a:r>
            <a:r>
              <a:rPr lang="zh-CN" altLang="en-US" dirty="0"/>
              <a:t>用来验证邮件列表是否存在，</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3817752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a:t>
            </a:r>
            <a:r>
              <a:rPr lang="en-US" altLang="zh-CN" dirty="0"/>
              <a:t>turn</a:t>
            </a:r>
            <a:r>
              <a:rPr lang="zh-CN" altLang="en-US" dirty="0"/>
              <a:t>命令将</a:t>
            </a:r>
            <a:r>
              <a:rPr lang="en-US" altLang="zh-CN" dirty="0"/>
              <a:t>SMTP</a:t>
            </a:r>
            <a:r>
              <a:rPr lang="zh-CN" altLang="en-US" dirty="0"/>
              <a:t>发送和接收的角色互换，可以反向传输邮件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21869017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SMTP</a:t>
            </a:r>
            <a:r>
              <a:rPr lang="zh-CN" altLang="en-US" dirty="0"/>
              <a:t>协议同样存在很多安全问题，首先，通过前面对协议的了解，我们可以分析出在协议方面存在以下安全问题：</a:t>
            </a:r>
          </a:p>
          <a:p>
            <a:r>
              <a:rPr lang="zh-CN" altLang="en-US" dirty="0"/>
              <a:t>（</a:t>
            </a:r>
            <a:r>
              <a:rPr lang="en-US" altLang="zh-CN" dirty="0"/>
              <a:t>1</a:t>
            </a:r>
            <a:r>
              <a:rPr lang="zh-CN" altLang="en-US" dirty="0"/>
              <a:t>）</a:t>
            </a:r>
            <a:r>
              <a:rPr lang="en-US" altLang="zh-CN" dirty="0"/>
              <a:t>SMTP</a:t>
            </a:r>
            <a:r>
              <a:rPr lang="zh-CN" altLang="en-US" dirty="0"/>
              <a:t>报文同样是明文传输，而且对邮件发送者没有任何验证</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14064602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攻击者可以通过对</a:t>
            </a:r>
            <a:r>
              <a:rPr lang="en-US" altLang="zh-CN" sz="1200" kern="1200" dirty="0">
                <a:solidFill>
                  <a:schemeClr val="tx1"/>
                </a:solidFill>
                <a:effectLst/>
                <a:latin typeface="+mn-lt"/>
                <a:ea typeface="+mn-ea"/>
                <a:cs typeface="+mn-cs"/>
              </a:rPr>
              <a:t>SMTP</a:t>
            </a:r>
            <a:r>
              <a:rPr lang="zh-CN" altLang="zh-CN" sz="1200" kern="1200" dirty="0">
                <a:solidFill>
                  <a:schemeClr val="tx1"/>
                </a:solidFill>
                <a:effectLst/>
                <a:latin typeface="+mn-lt"/>
                <a:ea typeface="+mn-ea"/>
                <a:cs typeface="+mn-cs"/>
              </a:rPr>
              <a:t>数据流的监听，分析出邮件内容，包括邮件的来源和去向，也可能修改邮件内容，</a:t>
            </a:r>
            <a:r>
              <a:rPr lang="en-US" altLang="zh-CN" sz="1200" kern="1200" dirty="0">
                <a:solidFill>
                  <a:schemeClr val="tx1"/>
                </a:solidFill>
                <a:effectLst/>
                <a:latin typeface="+mn-lt"/>
                <a:ea typeface="+mn-ea"/>
                <a:cs typeface="+mn-cs"/>
              </a:rPr>
              <a:t>VRFY</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EXPN</a:t>
            </a:r>
            <a:r>
              <a:rPr lang="zh-CN" altLang="zh-CN" sz="1200" kern="1200" dirty="0">
                <a:solidFill>
                  <a:schemeClr val="tx1"/>
                </a:solidFill>
                <a:effectLst/>
                <a:latin typeface="+mn-lt"/>
                <a:ea typeface="+mn-ea"/>
                <a:cs typeface="+mn-cs"/>
              </a:rPr>
              <a:t>命令可以掌握用户名和邮箱地址，进而进行假冒攻击；</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24321056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TURN</a:t>
            </a:r>
            <a:r>
              <a:rPr lang="zh-CN" altLang="zh-CN" sz="1200" kern="1200" dirty="0">
                <a:solidFill>
                  <a:schemeClr val="tx1"/>
                </a:solidFill>
                <a:effectLst/>
                <a:latin typeface="+mn-lt"/>
                <a:ea typeface="+mn-ea"/>
                <a:cs typeface="+mn-cs"/>
              </a:rPr>
              <a:t>命令使收发双方角色互换，攻击者可能利用这个命令逃避邮件过滤防火墙的检查。</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a:t>
            </a:r>
            <a:r>
              <a:rPr lang="zh-CN" altLang="en-US" dirty="0"/>
              <a:t>邮件的发件人</a:t>
            </a:r>
            <a:r>
              <a:rPr lang="en-US" altLang="zh-CN" dirty="0"/>
              <a:t>From</a:t>
            </a:r>
            <a:r>
              <a:rPr lang="zh-CN" altLang="en-US" dirty="0"/>
              <a:t>和回复邮箱</a:t>
            </a:r>
            <a:r>
              <a:rPr lang="en-US" altLang="zh-CN" dirty="0"/>
              <a:t>reply-to</a:t>
            </a:r>
            <a:r>
              <a:rPr lang="zh-CN" altLang="en-US" dirty="0"/>
              <a:t>不一致，将导致回复的邮件被发送到攻击者</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19060293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下面我们看一个</a:t>
            </a:r>
            <a:r>
              <a:rPr lang="en-US" altLang="zh-CN" dirty="0"/>
              <a:t>From</a:t>
            </a:r>
            <a:r>
              <a:rPr lang="zh-CN" altLang="en-US" dirty="0"/>
              <a:t>和</a:t>
            </a:r>
            <a:r>
              <a:rPr lang="en-US" altLang="zh-CN" dirty="0"/>
              <a:t>reply-to</a:t>
            </a:r>
            <a:r>
              <a:rPr lang="zh-CN" altLang="en-US" dirty="0"/>
              <a:t>不一致的例子。图中的</a:t>
            </a:r>
            <a:r>
              <a:rPr lang="en-US" altLang="zh-CN" dirty="0"/>
              <a:t>From</a:t>
            </a:r>
            <a:r>
              <a:rPr lang="zh-CN" altLang="en-US" dirty="0"/>
              <a:t>邮箱是</a:t>
            </a:r>
            <a:r>
              <a:rPr lang="en-US" altLang="zh-CN" dirty="0"/>
              <a:t>chenlin@hust.edu.cn</a:t>
            </a:r>
            <a:r>
              <a:rPr lang="zh-CN" altLang="en-US" dirty="0"/>
              <a:t>，而</a:t>
            </a:r>
            <a:r>
              <a:rPr lang="en-US" altLang="zh-CN" dirty="0"/>
              <a:t>reply-to</a:t>
            </a:r>
            <a:r>
              <a:rPr lang="zh-CN" altLang="en-US" dirty="0"/>
              <a:t>邮箱是一个</a:t>
            </a:r>
            <a:r>
              <a:rPr lang="en-US" altLang="zh-CN" dirty="0" err="1"/>
              <a:t>qq</a:t>
            </a:r>
            <a:r>
              <a:rPr lang="zh-CN" altLang="en-US" dirty="0"/>
              <a:t>邮箱。那么收件人收到这封邮件以后，如果直接点击回复按钮来回复邮件，那么邮件就会被发送那个</a:t>
            </a:r>
            <a:r>
              <a:rPr lang="en-US" altLang="zh-CN" dirty="0" err="1"/>
              <a:t>qq</a:t>
            </a:r>
            <a:r>
              <a:rPr lang="zh-CN" altLang="en-US" dirty="0"/>
              <a:t>邮箱了。</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42372703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其次，</a:t>
            </a:r>
            <a:r>
              <a:rPr lang="zh-CN" altLang="zh-CN" sz="1200" kern="1200" dirty="0">
                <a:solidFill>
                  <a:schemeClr val="tx1"/>
                </a:solidFill>
                <a:effectLst/>
                <a:latin typeface="+mn-lt"/>
                <a:ea typeface="+mn-ea"/>
                <a:cs typeface="+mn-cs"/>
              </a:rPr>
              <a:t>由于</a:t>
            </a:r>
            <a:r>
              <a:rPr lang="en-US" altLang="zh-CN" sz="1200" kern="1200" dirty="0">
                <a:solidFill>
                  <a:schemeClr val="tx1"/>
                </a:solidFill>
                <a:effectLst/>
                <a:latin typeface="+mn-lt"/>
                <a:ea typeface="+mn-ea"/>
                <a:cs typeface="+mn-cs"/>
              </a:rPr>
              <a:t>SMTP</a:t>
            </a:r>
            <a:r>
              <a:rPr lang="zh-CN" altLang="zh-CN" sz="1200" kern="1200" dirty="0">
                <a:solidFill>
                  <a:schemeClr val="tx1"/>
                </a:solidFill>
                <a:effectLst/>
                <a:latin typeface="+mn-lt"/>
                <a:ea typeface="+mn-ea"/>
                <a:cs typeface="+mn-cs"/>
              </a:rPr>
              <a:t>协议对邮件发送者没有认证，那么任何一个人都可以没有任何限制地向因特网中的任意一个电子邮箱发送邮件，甚至还可能向某个邮件服务器的某个电子邮箱发送大量邮件，使得用户邮箱挤爆，造成邮件炸弹攻击。邮件炸弹同时还占用了网络带宽。</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14549036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比较流行的邮件炸弹工具有</a:t>
            </a:r>
            <a:r>
              <a:rPr lang="en-US" altLang="zh-CN" dirty="0" err="1"/>
              <a:t>MailBomb</a:t>
            </a:r>
            <a:r>
              <a:rPr lang="zh-CN" altLang="en-US" dirty="0"/>
              <a:t>，</a:t>
            </a:r>
            <a:r>
              <a:rPr lang="en-US" altLang="zh-CN" dirty="0" err="1"/>
              <a:t>EmailKiller</a:t>
            </a:r>
            <a:r>
              <a:rPr lang="zh-CN" altLang="en-US" dirty="0"/>
              <a:t>、红客信使等等</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38415738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SMTP</a:t>
            </a:r>
            <a:r>
              <a:rPr lang="zh-CN" altLang="en-US" dirty="0"/>
              <a:t>带来的另外一类安全问题就是垃圾邮件</a:t>
            </a:r>
          </a:p>
          <a:p>
            <a:endParaRPr lang="zh-CN" altLang="en-US" dirty="0"/>
          </a:p>
          <a:p>
            <a:r>
              <a:rPr lang="zh-CN" altLang="en-US" dirty="0"/>
              <a:t>垃圾邮件可以分为良性垃圾邮件和恶性垃圾邮件</a:t>
            </a:r>
            <a:r>
              <a:rPr lang="en-US" altLang="zh-CN" dirty="0"/>
              <a:t>.</a:t>
            </a:r>
            <a:r>
              <a:rPr lang="zh-CN" altLang="en-US" dirty="0"/>
              <a:t>良性垃圾邮件主要是各种宣传广告等对收件人影响不大的邮件，而恶性垃圾邮件是指具有破坏性的电子邮件，比如含有恶意链接、病毒或蠕虫的邮件等等。</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2288639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宋体" panose="02010600030101010101" pitchFamily="2" charset="-122"/>
                <a:cs typeface="宋体" panose="02010600030101010101" pitchFamily="2" charset="-122"/>
              </a:rPr>
              <a:t>DHCP</a:t>
            </a:r>
            <a:r>
              <a:rPr lang="zh-CN" altLang="zh-CN" sz="1200" dirty="0">
                <a:effectLst/>
                <a:ea typeface="宋体" panose="02010600030101010101" pitchFamily="2" charset="-122"/>
                <a:cs typeface="宋体" panose="02010600030101010101" pitchFamily="2" charset="-122"/>
              </a:rPr>
              <a:t>可用来分配</a:t>
            </a:r>
            <a:r>
              <a:rPr lang="en-US" altLang="zh-CN" sz="1200" dirty="0">
                <a:effectLst/>
                <a:ea typeface="宋体" panose="02010600030101010101" pitchFamily="2" charset="-122"/>
                <a:cs typeface="宋体" panose="02010600030101010101" pitchFamily="2" charset="-122"/>
              </a:rPr>
              <a:t>IP</a:t>
            </a:r>
            <a:r>
              <a:rPr lang="zh-CN" altLang="zh-CN" sz="1200" dirty="0">
                <a:effectLst/>
                <a:ea typeface="宋体" panose="02010600030101010101" pitchFamily="2" charset="-122"/>
                <a:cs typeface="宋体" panose="02010600030101010101" pitchFamily="2" charset="-122"/>
              </a:rPr>
              <a:t>地址，并启动计算机的其它信息。通过</a:t>
            </a:r>
            <a:r>
              <a:rPr lang="en-US" altLang="zh-CN" sz="1200" dirty="0">
                <a:effectLst/>
                <a:ea typeface="宋体" panose="02010600030101010101" pitchFamily="2" charset="-122"/>
                <a:cs typeface="宋体" panose="02010600030101010101" pitchFamily="2" charset="-122"/>
              </a:rPr>
              <a:t>DHCP</a:t>
            </a:r>
            <a:r>
              <a:rPr lang="zh-CN" altLang="zh-CN" sz="1200" dirty="0">
                <a:effectLst/>
                <a:ea typeface="宋体" panose="02010600030101010101" pitchFamily="2" charset="-122"/>
                <a:cs typeface="宋体" panose="02010600030101010101" pitchFamily="2" charset="-122"/>
              </a:rPr>
              <a:t>，上网的主机可以获得</a:t>
            </a:r>
            <a:r>
              <a:rPr lang="en-US" altLang="zh-CN" sz="1200" dirty="0">
                <a:effectLst/>
                <a:ea typeface="宋体" panose="02010600030101010101" pitchFamily="2" charset="-122"/>
                <a:cs typeface="宋体" panose="02010600030101010101" pitchFamily="2" charset="-122"/>
              </a:rPr>
              <a:t>IP</a:t>
            </a:r>
            <a:r>
              <a:rPr lang="zh-CN" altLang="zh-CN" sz="1200" dirty="0">
                <a:effectLst/>
                <a:ea typeface="宋体" panose="02010600030101010101" pitchFamily="2" charset="-122"/>
                <a:cs typeface="宋体" panose="02010600030101010101" pitchFamily="2" charset="-122"/>
              </a:rPr>
              <a:t>地址、掩码、网关和域名服务器等信息。通过</a:t>
            </a:r>
            <a:r>
              <a:rPr lang="en-US" altLang="zh-CN" sz="1200" dirty="0">
                <a:effectLst/>
                <a:ea typeface="宋体" panose="02010600030101010101" pitchFamily="2" charset="-122"/>
                <a:cs typeface="宋体" panose="02010600030101010101" pitchFamily="2" charset="-122"/>
              </a:rPr>
              <a:t>DHCP</a:t>
            </a:r>
            <a:r>
              <a:rPr lang="zh-CN" altLang="zh-CN" sz="1200" dirty="0">
                <a:effectLst/>
                <a:ea typeface="宋体" panose="02010600030101010101" pitchFamily="2" charset="-122"/>
                <a:cs typeface="宋体" panose="02010600030101010101" pitchFamily="2" charset="-122"/>
              </a:rPr>
              <a:t>对</a:t>
            </a:r>
            <a:r>
              <a:rPr lang="en-US" altLang="zh-CN" sz="1200" dirty="0">
                <a:effectLst/>
                <a:ea typeface="宋体" panose="02010600030101010101" pitchFamily="2" charset="-122"/>
                <a:cs typeface="宋体" panose="02010600030101010101" pitchFamily="2" charset="-122"/>
              </a:rPr>
              <a:t>IP</a:t>
            </a:r>
            <a:r>
              <a:rPr lang="zh-CN" altLang="zh-CN" sz="1200" dirty="0">
                <a:effectLst/>
                <a:ea typeface="宋体" panose="02010600030101010101" pitchFamily="2" charset="-122"/>
                <a:cs typeface="宋体" panose="02010600030101010101" pitchFamily="2" charset="-122"/>
              </a:rPr>
              <a:t>地址的集中化管理，可以很容易为便携计算机分配</a:t>
            </a:r>
            <a:r>
              <a:rPr lang="en-US" altLang="zh-CN" sz="1200" dirty="0">
                <a:effectLst/>
                <a:ea typeface="宋体" panose="02010600030101010101" pitchFamily="2" charset="-122"/>
                <a:cs typeface="宋体" panose="02010600030101010101" pitchFamily="2" charset="-122"/>
              </a:rPr>
              <a:t>IP</a:t>
            </a:r>
            <a:r>
              <a:rPr lang="zh-CN" altLang="zh-CN" sz="1200" dirty="0">
                <a:effectLst/>
                <a:ea typeface="宋体" panose="02010600030101010101" pitchFamily="2" charset="-122"/>
                <a:cs typeface="宋体" panose="02010600030101010101" pitchFamily="2" charset="-122"/>
              </a:rPr>
              <a:t>地址。</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5201473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垃圾邮件具有很大的危害性，占用大量的网络资源，或者造成无辜邮件服务器被封，还可能具有欺骗性信息，包含恶意代码</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3146339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图片中大部分都是垃圾邮件，可以说我们平时邮箱中收到的邮件中</a:t>
            </a:r>
            <a:r>
              <a:rPr lang="en-US" altLang="zh-CN" dirty="0"/>
              <a:t>90%</a:t>
            </a:r>
            <a:r>
              <a:rPr lang="zh-CN" altLang="en-US" dirty="0"/>
              <a:t>以上都是垃圾邮件，只不过有些垃圾邮件被过滤掉了。</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31171419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为什么会产生这么多垃圾邮件呢？一个原因是前面讲过的，</a:t>
            </a:r>
            <a:r>
              <a:rPr lang="en-US" altLang="zh-CN" dirty="0"/>
              <a:t>SMTP</a:t>
            </a:r>
            <a:r>
              <a:rPr lang="zh-CN" altLang="en-US" dirty="0"/>
              <a:t>没有严格的源认证，任何人都可以给任意邮箱发送邮件；</a:t>
            </a:r>
          </a:p>
          <a:p>
            <a:r>
              <a:rPr lang="zh-CN" altLang="en-US" dirty="0"/>
              <a:t>除此以外，邮件服务器还具有邮件中继功能。什么是邮件中继呢？邮件中继是指当发件人邮件服务器向收件人邮件服务器投递不成功的情况下，通过别的服务器中转，再投递。在发送方邮件服务器和接收方邮件服务器之间，可能有多个中继服务器。右边的图中，可以在邮件头中看出邮件经过的中继路径。</a:t>
            </a:r>
          </a:p>
          <a:p>
            <a:r>
              <a:rPr lang="zh-CN" altLang="en-US" dirty="0"/>
              <a:t>邮件服务器的开放中继功能，使得用户自己搭建的服务器，也可以投递成功，使得垃圾邮件发送更加容易。</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20147186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SMTP</a:t>
            </a:r>
            <a:r>
              <a:rPr lang="zh-CN" altLang="en-US" dirty="0"/>
              <a:t>的实现可能也会带来安全问题。</a:t>
            </a:r>
            <a:r>
              <a:rPr lang="en-US" altLang="zh-CN" dirty="0" err="1"/>
              <a:t>Sendmail</a:t>
            </a:r>
            <a:r>
              <a:rPr lang="zh-CN" altLang="en-US" dirty="0"/>
              <a:t>是最常见的邮件服务器，它有一个致命的缺陷：它常以</a:t>
            </a:r>
            <a:r>
              <a:rPr lang="en-US" altLang="zh-CN" dirty="0"/>
              <a:t>root</a:t>
            </a:r>
            <a:r>
              <a:rPr lang="zh-CN" altLang="en-US" dirty="0"/>
              <a:t>用户权限工作，这实际上违背了“最小权限”原则。而且配置比较复杂，容易出现问题。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34316996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那么针对</a:t>
            </a:r>
            <a:r>
              <a:rPr lang="en-US" altLang="zh-CN" dirty="0"/>
              <a:t>SMTP</a:t>
            </a:r>
            <a:r>
              <a:rPr lang="zh-CN" altLang="en-US" dirty="0"/>
              <a:t>的这些问题，又该如何防范呢？</a:t>
            </a:r>
          </a:p>
          <a:p>
            <a:r>
              <a:rPr lang="zh-CN" altLang="en-US" dirty="0"/>
              <a:t>（</a:t>
            </a:r>
            <a:r>
              <a:rPr lang="en-US" altLang="zh-CN" dirty="0"/>
              <a:t>1</a:t>
            </a:r>
            <a:r>
              <a:rPr lang="zh-CN" altLang="en-US" dirty="0"/>
              <a:t>）针对</a:t>
            </a:r>
            <a:r>
              <a:rPr lang="en-US" altLang="zh-CN" dirty="0"/>
              <a:t>SMTP</a:t>
            </a:r>
            <a:r>
              <a:rPr lang="zh-CN" altLang="en-US" dirty="0"/>
              <a:t>没有源认证的问题，实际上</a:t>
            </a:r>
            <a:r>
              <a:rPr lang="en-US" altLang="zh-CN" dirty="0"/>
              <a:t>ESMTP</a:t>
            </a:r>
            <a:r>
              <a:rPr lang="zh-CN" altLang="en-US" dirty="0"/>
              <a:t>有做了改进，</a:t>
            </a:r>
            <a:r>
              <a:rPr lang="en-US" altLang="zh-CN" dirty="0"/>
              <a:t>ESMTP</a:t>
            </a:r>
            <a:r>
              <a:rPr lang="zh-CN" altLang="en-US" dirty="0"/>
              <a:t>为扩展的</a:t>
            </a:r>
            <a:r>
              <a:rPr lang="en-US" altLang="zh-CN" dirty="0"/>
              <a:t>SMTP</a:t>
            </a:r>
            <a:r>
              <a:rPr lang="zh-CN" altLang="en-US" dirty="0"/>
              <a:t>协议，增加了</a:t>
            </a:r>
            <a:r>
              <a:rPr lang="en-US" altLang="zh-CN" dirty="0"/>
              <a:t>AUTH LOGIN</a:t>
            </a:r>
            <a:r>
              <a:rPr lang="zh-CN" altLang="en-US" dirty="0"/>
              <a:t>命令，对发送方进行了验证，只有邮件服务器上的用户才能发送邮件。但是该认证强度很有限，传输账号和口令仅仅做了</a:t>
            </a:r>
            <a:r>
              <a:rPr lang="en-US" altLang="zh-CN" dirty="0"/>
              <a:t>base64</a:t>
            </a:r>
            <a:r>
              <a:rPr lang="zh-CN" altLang="en-US" dirty="0"/>
              <a:t>编码，很容易通过嗅探得到用户的账号和密码。</a:t>
            </a:r>
          </a:p>
          <a:p>
            <a:r>
              <a:rPr lang="zh-CN" altLang="en-US" dirty="0"/>
              <a:t>（</a:t>
            </a:r>
            <a:r>
              <a:rPr lang="en-US" altLang="zh-CN" dirty="0"/>
              <a:t>2</a:t>
            </a:r>
            <a:r>
              <a:rPr lang="zh-CN" altLang="en-US" dirty="0"/>
              <a:t>）针对邮件明文传输的问题，现在的邮件服务器大部分都采用了</a:t>
            </a:r>
            <a:r>
              <a:rPr lang="en-US" altLang="zh-CN" dirty="0"/>
              <a:t>SMTPS</a:t>
            </a:r>
            <a:r>
              <a:rPr lang="zh-CN" altLang="en-US" dirty="0"/>
              <a:t>方案，即采用</a:t>
            </a:r>
            <a:r>
              <a:rPr lang="en-US" altLang="zh-CN" dirty="0"/>
              <a:t>SSL</a:t>
            </a:r>
            <a:r>
              <a:rPr lang="zh-CN" altLang="en-US" dirty="0"/>
              <a:t>的加密和验证功能。</a:t>
            </a:r>
          </a:p>
          <a:p>
            <a:r>
              <a:rPr lang="zh-CN" altLang="en-US" dirty="0"/>
              <a:t>（</a:t>
            </a:r>
            <a:r>
              <a:rPr lang="en-US" altLang="zh-CN" dirty="0"/>
              <a:t>3</a:t>
            </a:r>
            <a:r>
              <a:rPr lang="zh-CN" altLang="en-US" dirty="0"/>
              <a:t>）开放中继导致垃圾邮件的问题，很多邮件服务器关闭了开放中继功能，但是还是会对一些邮件服务器提供中继服务。</a:t>
            </a:r>
          </a:p>
          <a:p>
            <a:r>
              <a:rPr lang="zh-CN" altLang="en-US" dirty="0"/>
              <a:t>（</a:t>
            </a:r>
            <a:r>
              <a:rPr lang="en-US" altLang="zh-CN" dirty="0"/>
              <a:t>4</a:t>
            </a:r>
            <a:r>
              <a:rPr lang="zh-CN" altLang="en-US" dirty="0"/>
              <a:t>）少用不安全的命令</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41637067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针对垃圾邮件，研究者们也研究了各种发垃圾邮件技术。反垃圾邮件技术可以分为三代：</a:t>
            </a:r>
          </a:p>
          <a:p>
            <a:r>
              <a:rPr lang="zh-CN" altLang="en-US" dirty="0"/>
              <a:t>第一代技术基本上还是沿用了“截获样本，解析特征，生成规则，规则下发，内容过滤”这种类似杀病毒系统的原理，主要的过滤技术为 内容过滤和统计过滤，以及黑白名单地址过滤。</a:t>
            </a:r>
          </a:p>
          <a:p>
            <a:r>
              <a:rPr lang="zh-CN" altLang="en-US" dirty="0"/>
              <a:t>第二代反垃圾技术为行为模式识别技术：</a:t>
            </a:r>
          </a:p>
          <a:p>
            <a:r>
              <a:rPr lang="zh-CN" altLang="en-US" dirty="0"/>
              <a:t>利用概率统计数学模型对垃圾邮件进行分类分析统计，运用“小偷的行为心理异于常人”的道理，垃圾邮件的发送亦如此。行为模式识别模型包含了邮件发送过程中的各类行为要素，如，时间、频度、发送</a:t>
            </a:r>
            <a:r>
              <a:rPr lang="en-US" altLang="zh-CN" dirty="0"/>
              <a:t>IP</a:t>
            </a:r>
            <a:r>
              <a:rPr lang="zh-CN" altLang="en-US" dirty="0"/>
              <a:t>、协议声明特征、发送指纹等。</a:t>
            </a:r>
          </a:p>
          <a:p>
            <a:r>
              <a:rPr lang="zh-CN" altLang="en-US" dirty="0"/>
              <a:t>这些行为特征能够在发送阶段针对垃圾邮件的特征行为进行判断和处理，不需要对信件的全部内容进行扫描，大大提高了网关过滤垃圾邮件的速度，提高垃圾邮件处理能力，同时也不会出现侵犯隐私权的法律风险。</a:t>
            </a:r>
          </a:p>
          <a:p>
            <a:r>
              <a:rPr lang="zh-CN" altLang="en-US" dirty="0"/>
              <a:t>第三代反垃圾邮件技术为电子邮件认证技术：</a:t>
            </a:r>
          </a:p>
          <a:p>
            <a:r>
              <a:rPr lang="zh-CN" altLang="en-US" dirty="0"/>
              <a:t>是针对垃圾邮件的伪造域地址或伪造回复地址的有效阻断技术，可以从源头找到垃圾邮件的发送者，追查到相应的责任人。</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32237114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电子邮件系统中我们要分析的第二个协议是</a:t>
            </a:r>
            <a:r>
              <a:rPr lang="en-US" altLang="zh-CN" dirty="0"/>
              <a:t>POP3</a:t>
            </a:r>
            <a:r>
              <a:rPr lang="zh-CN" altLang="en-US" dirty="0"/>
              <a:t>协议。</a:t>
            </a:r>
            <a:r>
              <a:rPr lang="en-US" altLang="zh-CN" dirty="0"/>
              <a:t>POP3</a:t>
            </a:r>
            <a:r>
              <a:rPr lang="zh-CN" altLang="en-US" dirty="0"/>
              <a:t>是一个离线协议，允许用户从服务器上把邮件下载到本地主机，同时删除保存在邮件服务器上的邮件。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22004093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我们来看一下</a:t>
            </a:r>
            <a:r>
              <a:rPr lang="en-US" altLang="zh-CN" dirty="0"/>
              <a:t>pop3</a:t>
            </a:r>
            <a:r>
              <a:rPr lang="zh-CN" altLang="en-US" dirty="0"/>
              <a:t>的会话过程，有认证过程，但是明文传输的</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19015330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总结一下</a:t>
            </a:r>
            <a:r>
              <a:rPr lang="en-US" altLang="zh-CN" dirty="0"/>
              <a:t>pop3</a:t>
            </a:r>
            <a:r>
              <a:rPr lang="zh-CN" altLang="en-US" dirty="0"/>
              <a:t>的安全性问题，第一个就是明文传输，邮件内容、口令都容易被窃听</a:t>
            </a:r>
          </a:p>
          <a:p>
            <a:r>
              <a:rPr lang="en-US" altLang="zh-CN" dirty="0"/>
              <a:t>POP3</a:t>
            </a:r>
            <a:r>
              <a:rPr lang="zh-CN" altLang="en-US" dirty="0"/>
              <a:t>中的</a:t>
            </a:r>
            <a:r>
              <a:rPr lang="en-US" altLang="zh-CN" dirty="0"/>
              <a:t>APOP</a:t>
            </a:r>
            <a:r>
              <a:rPr lang="zh-CN" altLang="en-US" dirty="0"/>
              <a:t>命令，采用了基于挑战</a:t>
            </a:r>
            <a:r>
              <a:rPr lang="en-US" altLang="zh-CN" dirty="0"/>
              <a:t>-</a:t>
            </a:r>
            <a:r>
              <a:rPr lang="zh-CN" altLang="en-US" dirty="0"/>
              <a:t>响应的口令认证机制，提高了口令传输的安全性，但是可能遭受字典攻击，而且口令明文存储，易被窃取。另外，</a:t>
            </a:r>
            <a:r>
              <a:rPr lang="en-US" altLang="zh-CN" dirty="0"/>
              <a:t>pop3</a:t>
            </a:r>
            <a:r>
              <a:rPr lang="zh-CN" altLang="en-US" dirty="0"/>
              <a:t>服务器也是</a:t>
            </a:r>
            <a:r>
              <a:rPr lang="en-US" altLang="zh-CN" dirty="0" err="1"/>
              <a:t>sendmail</a:t>
            </a:r>
            <a:r>
              <a:rPr lang="zh-CN" altLang="en-US" dirty="0"/>
              <a:t>，常以</a:t>
            </a:r>
            <a:r>
              <a:rPr lang="en-US" altLang="zh-CN" dirty="0"/>
              <a:t>root</a:t>
            </a:r>
            <a:r>
              <a:rPr lang="zh-CN" altLang="en-US" dirty="0"/>
              <a:t>权限运行，存在很大安全风险。</a:t>
            </a:r>
          </a:p>
          <a:p>
            <a:endParaRPr lang="en-US" altLang="zh-CN" dirty="0"/>
          </a:p>
          <a:p>
            <a:r>
              <a:rPr lang="zh-CN" altLang="en-US" dirty="0"/>
              <a:t>针对</a:t>
            </a:r>
            <a:r>
              <a:rPr lang="en-US" altLang="zh-CN" dirty="0"/>
              <a:t>POP3</a:t>
            </a:r>
            <a:r>
              <a:rPr lang="zh-CN" altLang="en-US" dirty="0"/>
              <a:t>的防范措施跟</a:t>
            </a:r>
            <a:r>
              <a:rPr lang="en-US" altLang="zh-CN" dirty="0"/>
              <a:t>SMTP</a:t>
            </a:r>
            <a:r>
              <a:rPr lang="zh-CN" altLang="en-US" dirty="0"/>
              <a:t>类似，为了防止被窃听，采用</a:t>
            </a:r>
            <a:r>
              <a:rPr lang="en-US" altLang="zh-CN" dirty="0"/>
              <a:t>POP3S</a:t>
            </a:r>
            <a:r>
              <a:rPr lang="zh-CN" altLang="en-US" dirty="0"/>
              <a:t>对收取过程进行加密和完整性验证。</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197282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Imap4</a:t>
            </a:r>
            <a:r>
              <a:rPr lang="zh-CN" altLang="en-US" dirty="0"/>
              <a:t>和</a:t>
            </a:r>
            <a:r>
              <a:rPr lang="en-US" altLang="zh-CN" dirty="0"/>
              <a:t>pop3</a:t>
            </a:r>
            <a:r>
              <a:rPr lang="zh-CN" altLang="en-US" dirty="0"/>
              <a:t>一样，是收邮件的协议，可支持在线和离线传输数据，也支持用户对服务器的远程加密访问，认证机制采用挑战</a:t>
            </a:r>
            <a:r>
              <a:rPr lang="en-US" altLang="zh-CN" dirty="0"/>
              <a:t>/</a:t>
            </a:r>
            <a:r>
              <a:rPr lang="zh-CN" altLang="en-US" dirty="0"/>
              <a:t>响应认证机制，安全性比</a:t>
            </a:r>
            <a:r>
              <a:rPr lang="en-US" altLang="zh-CN" dirty="0"/>
              <a:t>pop3</a:t>
            </a:r>
            <a:r>
              <a:rPr lang="zh-CN" altLang="en-US" dirty="0"/>
              <a:t>要高。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2614419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这是</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DHCP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协议的工作过程，主机首先发送一个</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DHCP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发现或恢复报文，局域网内的服务器返回一个</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DHCP offer</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报文，该报文中包含了服务器给主机分配的地址等信息。由于可能存在多个</a:t>
            </a:r>
            <a:r>
              <a:rPr lang="en-US" altLang="zh-CN" sz="1200" kern="100" dirty="0" err="1">
                <a:effectLst/>
                <a:latin typeface="等线" panose="02010600030101010101" pitchFamily="2" charset="-122"/>
                <a:ea typeface="宋体" panose="02010600030101010101" pitchFamily="2" charset="-122"/>
                <a:cs typeface="宋体" panose="02010600030101010101" pitchFamily="2" charset="-122"/>
              </a:rPr>
              <a:t>dhcp</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 server</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，因此主机需要选择一个来发送</a:t>
            </a:r>
            <a:r>
              <a:rPr lang="en-US" altLang="zh-CN" sz="1200" kern="100" dirty="0" err="1">
                <a:effectLst/>
                <a:latin typeface="等线" panose="02010600030101010101" pitchFamily="2" charset="-122"/>
                <a:ea typeface="宋体" panose="02010600030101010101" pitchFamily="2" charset="-122"/>
                <a:cs typeface="宋体" panose="02010600030101010101" pitchFamily="2" charset="-122"/>
              </a:rPr>
              <a:t>dhcp</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 request</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报文，服务器再对这个申请进行确认。</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algn="just"/>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大家可以思考一下，这个过程会存在什么安全问题呢？</a:t>
            </a:r>
            <a:endParaRPr lang="en-US" altLang="zh-CN" sz="1200" kern="100" dirty="0">
              <a:effectLst/>
              <a:latin typeface="等线" panose="02010600030101010101" pitchFamily="2" charset="-122"/>
              <a:ea typeface="宋体" panose="02010600030101010101" pitchFamily="2" charset="-122"/>
              <a:cs typeface="宋体" panose="02010600030101010101" pitchFamily="2" charset="-122"/>
            </a:endParaRPr>
          </a:p>
          <a:p>
            <a:pPr algn="just"/>
            <a:endParaRPr lang="en-US" altLang="zh-CN" sz="1200" kern="100" dirty="0">
              <a:effectLst/>
              <a:latin typeface="等线" panose="02010600030101010101" pitchFamily="2" charset="-122"/>
              <a:ea typeface="宋体" panose="02010600030101010101" pitchFamily="2" charset="-122"/>
              <a:cs typeface="Courier New" panose="02070309020205020404" pitchFamily="49"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4670350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a:t>
            </a:r>
            <a:r>
              <a:rPr lang="en-US" altLang="zh-CN" dirty="0"/>
              <a:t>IMAP4</a:t>
            </a:r>
            <a:r>
              <a:rPr lang="zh-CN" altLang="en-US" dirty="0"/>
              <a:t>的认证机制用到服务器端的共享秘密信息，一旦服务器被攻破，用户的秘密信息则被黑客窃取。</a:t>
            </a:r>
          </a:p>
          <a:p>
            <a:endParaRPr lang="zh-CN" altLang="en-US" dirty="0"/>
          </a:p>
          <a:p>
            <a:r>
              <a:rPr lang="zh-CN" altLang="en-US" dirty="0"/>
              <a:t>防护措施：使用杂凑函数将共享秘密进行杂凑计算，消除共享秘密的等值性。</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38565731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无论是</a:t>
            </a:r>
            <a:r>
              <a:rPr lang="en-US" altLang="zh-CN" dirty="0"/>
              <a:t>SMTP</a:t>
            </a:r>
            <a:r>
              <a:rPr lang="zh-CN" altLang="en-US" dirty="0"/>
              <a:t>还是</a:t>
            </a:r>
            <a:r>
              <a:rPr lang="en-US" altLang="zh-CN" dirty="0"/>
              <a:t>POP3</a:t>
            </a:r>
            <a:r>
              <a:rPr lang="zh-CN" altLang="en-US" dirty="0"/>
              <a:t>，在设计之初考虑的都是传输文本信息，如果要传输非文本信息，或者在一封邮件中传输不同类型的数据，则用到</a:t>
            </a:r>
            <a:r>
              <a:rPr lang="en-US" altLang="zh-CN" dirty="0"/>
              <a:t>MIME</a:t>
            </a:r>
            <a:r>
              <a:rPr lang="zh-CN" altLang="en-US" dirty="0"/>
              <a:t>协议。</a:t>
            </a:r>
            <a:r>
              <a:rPr lang="en-US" altLang="zh-CN" dirty="0"/>
              <a:t>MIME</a:t>
            </a:r>
            <a:r>
              <a:rPr lang="zh-CN" altLang="en-US" dirty="0"/>
              <a:t>在</a:t>
            </a:r>
            <a:r>
              <a:rPr lang="en-US" altLang="zh-CN" dirty="0"/>
              <a:t>1992</a:t>
            </a:r>
            <a:r>
              <a:rPr lang="zh-CN" altLang="en-US" dirty="0"/>
              <a:t>年应用于电子邮件系统，它通过对邮件进行编码，并在邮件头部中增加一些字段说明</a:t>
            </a:r>
            <a:r>
              <a:rPr lang="en-US" altLang="zh-CN" dirty="0"/>
              <a:t>MIME</a:t>
            </a:r>
            <a:r>
              <a:rPr lang="zh-CN" altLang="en-US" dirty="0"/>
              <a:t>的版本、编码方法、以及源数据的类型，来实现邮件中多媒体数据的传输。</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3296630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MIME</a:t>
            </a:r>
            <a:r>
              <a:rPr lang="zh-CN" altLang="en-US" dirty="0"/>
              <a:t>的安全性问题包括：</a:t>
            </a:r>
          </a:p>
          <a:p>
            <a:r>
              <a:rPr lang="zh-CN" altLang="en-US" dirty="0"/>
              <a:t>（</a:t>
            </a:r>
            <a:r>
              <a:rPr lang="en-US" altLang="zh-CN" dirty="0"/>
              <a:t>1</a:t>
            </a:r>
            <a:r>
              <a:rPr lang="zh-CN" altLang="en-US" dirty="0"/>
              <a:t>）邮件客户端通过</a:t>
            </a:r>
            <a:r>
              <a:rPr lang="en-US" altLang="zh-CN" dirty="0"/>
              <a:t>MIME</a:t>
            </a:r>
            <a:r>
              <a:rPr lang="zh-CN" altLang="en-US" dirty="0"/>
              <a:t>标识来识别数据，如果缺少</a:t>
            </a:r>
            <a:r>
              <a:rPr lang="en-US" altLang="zh-CN" dirty="0"/>
              <a:t>MIME</a:t>
            </a:r>
            <a:r>
              <a:rPr lang="zh-CN" altLang="en-US" dirty="0"/>
              <a:t>标识，可能导致识别出错；</a:t>
            </a:r>
          </a:p>
          <a:p>
            <a:r>
              <a:rPr lang="zh-CN" altLang="en-US" dirty="0"/>
              <a:t>（</a:t>
            </a:r>
            <a:r>
              <a:rPr lang="en-US" altLang="zh-CN" dirty="0"/>
              <a:t>2</a:t>
            </a:r>
            <a:r>
              <a:rPr lang="zh-CN" altLang="en-US" dirty="0"/>
              <a:t>）邮件中声称的</a:t>
            </a:r>
            <a:r>
              <a:rPr lang="en-US" altLang="zh-CN" dirty="0"/>
              <a:t>MIME</a:t>
            </a:r>
            <a:r>
              <a:rPr lang="zh-CN" altLang="en-US" dirty="0"/>
              <a:t>类型可能与实际的数据类型不符，由此逃避对数据内容的检查。比如生称是图片，但实际可能是含有恶意代码的可执行程序</a:t>
            </a:r>
          </a:p>
          <a:p>
            <a:r>
              <a:rPr lang="zh-CN" altLang="en-US" dirty="0"/>
              <a:t>（</a:t>
            </a:r>
            <a:r>
              <a:rPr lang="en-US" altLang="zh-CN" dirty="0"/>
              <a:t>3</a:t>
            </a:r>
            <a:r>
              <a:rPr lang="zh-CN" altLang="en-US" dirty="0"/>
              <a:t>）针对</a:t>
            </a:r>
            <a:r>
              <a:rPr lang="en-US" altLang="zh-CN" dirty="0"/>
              <a:t>MIME</a:t>
            </a:r>
            <a:r>
              <a:rPr lang="zh-CN" altLang="en-US" dirty="0"/>
              <a:t>分部的攻击，攻击者可能将恶意代码分到多个</a:t>
            </a:r>
            <a:r>
              <a:rPr lang="en-US" altLang="zh-CN" dirty="0"/>
              <a:t>MIME</a:t>
            </a:r>
            <a:r>
              <a:rPr lang="zh-CN" altLang="en-US" dirty="0"/>
              <a:t>分部中，躲避检测</a:t>
            </a:r>
          </a:p>
          <a:p>
            <a:r>
              <a:rPr lang="zh-CN" altLang="en-US" dirty="0"/>
              <a:t>（</a:t>
            </a:r>
            <a:r>
              <a:rPr lang="en-US" altLang="zh-CN" dirty="0"/>
              <a:t>4</a:t>
            </a:r>
            <a:r>
              <a:rPr lang="zh-CN" altLang="en-US" dirty="0"/>
              <a:t>）</a:t>
            </a:r>
            <a:r>
              <a:rPr lang="en-US" altLang="zh-CN" dirty="0"/>
              <a:t>MIME</a:t>
            </a:r>
            <a:r>
              <a:rPr lang="zh-CN" altLang="en-US" dirty="0"/>
              <a:t>还可能被用来传播病毒和蠕虫</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28838758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这是通过邮件传输病毒脚本的例子</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3042020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针对电子邮件系统的各种安全问题，也提出了相关的电子邮件安全协议和标准。比如</a:t>
            </a:r>
            <a:r>
              <a:rPr lang="en-US" altLang="zh-CN" dirty="0"/>
              <a:t>PGP</a:t>
            </a:r>
            <a:r>
              <a:rPr lang="zh-CN" altLang="en-US" dirty="0"/>
              <a:t>、</a:t>
            </a:r>
            <a:r>
              <a:rPr lang="en-US" altLang="zh-CN" dirty="0"/>
              <a:t>PEM</a:t>
            </a:r>
            <a:r>
              <a:rPr lang="zh-CN" altLang="en-US" dirty="0"/>
              <a:t>、</a:t>
            </a:r>
            <a:r>
              <a:rPr lang="en-US" altLang="zh-CN" dirty="0"/>
              <a:t>S/MIME</a:t>
            </a:r>
            <a:r>
              <a:rPr lang="zh-CN" altLang="en-US" dirty="0"/>
              <a:t>等。</a:t>
            </a:r>
          </a:p>
          <a:p>
            <a:r>
              <a:rPr lang="en-US" altLang="zh-CN" dirty="0"/>
              <a:t>PGP</a:t>
            </a:r>
            <a:r>
              <a:rPr lang="zh-CN" altLang="en-US" dirty="0"/>
              <a:t>（</a:t>
            </a:r>
            <a:r>
              <a:rPr lang="en-US" altLang="zh-CN" dirty="0"/>
              <a:t>Pretty Good Privacy</a:t>
            </a:r>
            <a:r>
              <a:rPr lang="zh-CN" altLang="en-US" dirty="0"/>
              <a:t>）：实现邮件的加密、鉴别、签名、压缩等，采用以个人为中心的信任模型</a:t>
            </a:r>
            <a:r>
              <a:rPr lang="en-US" altLang="zh-CN" dirty="0"/>
              <a:t>,</a:t>
            </a:r>
            <a:r>
              <a:rPr lang="zh-CN" altLang="en-US" dirty="0"/>
              <a:t>没有采用第三方认证机制，且公开密钥是公开的，这就给</a:t>
            </a:r>
            <a:r>
              <a:rPr lang="en-US" altLang="zh-CN" dirty="0"/>
              <a:t>PGP</a:t>
            </a:r>
            <a:r>
              <a:rPr lang="zh-CN" altLang="en-US" dirty="0"/>
              <a:t>的安全性带来了极大威胁。并且只能保证纯文本信息的安全性。</a:t>
            </a:r>
          </a:p>
          <a:p>
            <a:endParaRPr lang="zh-CN" altLang="en-US" dirty="0"/>
          </a:p>
          <a:p>
            <a:r>
              <a:rPr lang="en-US" altLang="zh-CN" dirty="0"/>
              <a:t>PEM</a:t>
            </a:r>
            <a:r>
              <a:rPr lang="zh-CN" altLang="en-US" dirty="0"/>
              <a:t>与</a:t>
            </a:r>
            <a:r>
              <a:rPr lang="en-US" altLang="zh-CN" dirty="0"/>
              <a:t>PGP</a:t>
            </a:r>
            <a:r>
              <a:rPr lang="zh-CN" altLang="en-US" dirty="0"/>
              <a:t>的最大差别在于</a:t>
            </a:r>
            <a:r>
              <a:rPr lang="en-US" altLang="zh-CN" dirty="0"/>
              <a:t>PEM</a:t>
            </a:r>
            <a:r>
              <a:rPr lang="zh-CN" altLang="en-US" dirty="0"/>
              <a:t>采用了基于证书的密钥管理体制，它提供的安全性明显高于</a:t>
            </a:r>
            <a:r>
              <a:rPr lang="en-US" altLang="zh-CN" dirty="0"/>
              <a:t>PGP</a:t>
            </a:r>
            <a:r>
              <a:rPr lang="zh-CN" altLang="en-US" dirty="0"/>
              <a:t>等非证书密钥管理体制。</a:t>
            </a:r>
            <a:r>
              <a:rPr lang="en-US" altLang="zh-CN" dirty="0"/>
              <a:t>PEM</a:t>
            </a:r>
            <a:r>
              <a:rPr lang="zh-CN" altLang="en-US" dirty="0"/>
              <a:t>在电子邮件标准格式上增加了加密、鉴别和密钥管理的功能，采用基于层次的严格认证；但是它与</a:t>
            </a:r>
            <a:r>
              <a:rPr lang="en-US" altLang="zh-CN" dirty="0"/>
              <a:t>MIME</a:t>
            </a:r>
            <a:r>
              <a:rPr lang="zh-CN" altLang="en-US" dirty="0"/>
              <a:t>不能兼容；</a:t>
            </a:r>
          </a:p>
          <a:p>
            <a:r>
              <a:rPr lang="en-US" altLang="zh-CN" dirty="0"/>
              <a:t>S/MIME</a:t>
            </a:r>
            <a:r>
              <a:rPr lang="zh-CN" altLang="en-US" dirty="0"/>
              <a:t>：从</a:t>
            </a:r>
            <a:r>
              <a:rPr lang="en-US" altLang="zh-CN" dirty="0"/>
              <a:t>PEM</a:t>
            </a:r>
            <a:r>
              <a:rPr lang="zh-CN" altLang="en-US" dirty="0"/>
              <a:t>和</a:t>
            </a:r>
            <a:r>
              <a:rPr lang="en-US" altLang="zh-CN" dirty="0"/>
              <a:t>MIME</a:t>
            </a:r>
            <a:r>
              <a:rPr lang="zh-CN" altLang="en-US" dirty="0"/>
              <a:t>发展而来，采用基于</a:t>
            </a:r>
            <a:r>
              <a:rPr lang="en-US" altLang="zh-CN" dirty="0"/>
              <a:t>CA</a:t>
            </a:r>
            <a:r>
              <a:rPr lang="zh-CN" altLang="en-US" dirty="0"/>
              <a:t>的认证，被认为是商业环境下首选的安全电子邮件协议。</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29684869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68</a:t>
            </a:fld>
            <a:endParaRPr lang="zh-CN" altLang="en-US"/>
          </a:p>
        </p:txBody>
      </p:sp>
    </p:spTree>
    <p:extLst>
      <p:ext uri="{BB962C8B-B14F-4D97-AF65-F5344CB8AC3E}">
        <p14:creationId xmlns:p14="http://schemas.microsoft.com/office/powerpoint/2010/main" val="2857048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200" kern="100" dirty="0">
                <a:effectLst/>
                <a:latin typeface="等线" panose="02010600030101010101" pitchFamily="2" charset="-122"/>
                <a:ea typeface="+mn-ea"/>
                <a:cs typeface="宋体" panose="02010600030101010101" pitchFamily="2" charset="-122"/>
              </a:rPr>
              <a:t>首先，我们来看</a:t>
            </a:r>
            <a:r>
              <a:rPr lang="en-US" altLang="zh-CN" sz="1200" kern="100" dirty="0">
                <a:effectLst/>
                <a:latin typeface="等线" panose="02010600030101010101" pitchFamily="2" charset="-122"/>
                <a:ea typeface="+mn-ea"/>
                <a:cs typeface="宋体" panose="02010600030101010101" pitchFamily="2" charset="-122"/>
              </a:rPr>
              <a:t>DHCP</a:t>
            </a:r>
            <a:r>
              <a:rPr lang="zh-CN" altLang="zh-CN" sz="1200" kern="100" dirty="0">
                <a:effectLst/>
                <a:latin typeface="等线" panose="02010600030101010101" pitchFamily="2" charset="-122"/>
                <a:ea typeface="+mn-ea"/>
                <a:cs typeface="宋体" panose="02010600030101010101" pitchFamily="2" charset="-122"/>
              </a:rPr>
              <a:t>协议的工作场景，主机一开始是没有</a:t>
            </a:r>
            <a:r>
              <a:rPr lang="en-US" altLang="zh-CN" sz="1200" kern="100" dirty="0">
                <a:effectLst/>
                <a:latin typeface="等线" panose="02010600030101010101" pitchFamily="2" charset="-122"/>
                <a:ea typeface="+mn-ea"/>
                <a:cs typeface="宋体" panose="02010600030101010101" pitchFamily="2" charset="-122"/>
              </a:rPr>
              <a:t>IP</a:t>
            </a:r>
            <a:r>
              <a:rPr lang="zh-CN" altLang="zh-CN" sz="1200" kern="100" dirty="0">
                <a:effectLst/>
                <a:latin typeface="等线" panose="02010600030101010101" pitchFamily="2" charset="-122"/>
                <a:ea typeface="+mn-ea"/>
                <a:cs typeface="宋体" panose="02010600030101010101" pitchFamily="2" charset="-122"/>
              </a:rPr>
              <a:t>地址的，只有</a:t>
            </a:r>
            <a:r>
              <a:rPr lang="en-US" altLang="zh-CN" sz="1200" kern="100" dirty="0">
                <a:effectLst/>
                <a:latin typeface="等线" panose="02010600030101010101" pitchFamily="2" charset="-122"/>
                <a:ea typeface="+mn-ea"/>
                <a:cs typeface="宋体" panose="02010600030101010101" pitchFamily="2" charset="-122"/>
              </a:rPr>
              <a:t>mac</a:t>
            </a:r>
            <a:r>
              <a:rPr lang="zh-CN" altLang="zh-CN" sz="1200" kern="100" dirty="0">
                <a:effectLst/>
                <a:latin typeface="等线" panose="02010600030101010101" pitchFamily="2" charset="-122"/>
                <a:ea typeface="+mn-ea"/>
                <a:cs typeface="宋体" panose="02010600030101010101" pitchFamily="2" charset="-122"/>
              </a:rPr>
              <a:t>地址，所以</a:t>
            </a:r>
            <a:r>
              <a:rPr lang="en-US" altLang="zh-CN" sz="1200" kern="100" dirty="0">
                <a:effectLst/>
                <a:latin typeface="等线" panose="02010600030101010101" pitchFamily="2" charset="-122"/>
                <a:ea typeface="+mn-ea"/>
                <a:cs typeface="宋体" panose="02010600030101010101" pitchFamily="2" charset="-122"/>
              </a:rPr>
              <a:t>DHCP</a:t>
            </a:r>
            <a:r>
              <a:rPr lang="zh-CN" altLang="zh-CN" sz="1200" kern="100" dirty="0">
                <a:effectLst/>
                <a:latin typeface="等线" panose="02010600030101010101" pitchFamily="2" charset="-122"/>
                <a:ea typeface="+mn-ea"/>
                <a:cs typeface="宋体" panose="02010600030101010101" pitchFamily="2" charset="-122"/>
              </a:rPr>
              <a:t>是不是只能工作在本地网络中使用，攻击者是不能发送远程攻击的。</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algn="just"/>
            <a:r>
              <a:rPr lang="zh-CN" altLang="zh-CN" sz="1200" kern="100" dirty="0">
                <a:effectLst/>
                <a:latin typeface="等线" panose="02010600030101010101" pitchFamily="2" charset="-122"/>
                <a:ea typeface="+mn-ea"/>
                <a:cs typeface="宋体" panose="02010600030101010101" pitchFamily="2" charset="-122"/>
              </a:rPr>
              <a:t>其次，我们再来看这个过程中有进行身份认证吗？答案是否定的。对于没有认证的双方，基于我们前面学过的知识，是不是可以判断出来是很容易遭受欺骗攻击的。这个欺骗可能存在两个方面：</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marL="0" lvl="0" indent="0" algn="just">
              <a:buFont typeface="+mj-lt"/>
              <a:buNone/>
            </a:pPr>
            <a:r>
              <a:rPr lang="zh-CN" altLang="en-US" sz="1200" kern="100" dirty="0">
                <a:effectLst/>
                <a:latin typeface="等线" panose="02010600030101010101" pitchFamily="2" charset="-122"/>
                <a:ea typeface="+mn-ea"/>
                <a:cs typeface="宋体" panose="02010600030101010101" pitchFamily="2" charset="-122"/>
              </a:rPr>
              <a:t>（</a:t>
            </a:r>
            <a:r>
              <a:rPr lang="en-US" altLang="zh-CN" sz="1200" kern="100" dirty="0">
                <a:effectLst/>
                <a:latin typeface="等线" panose="02010600030101010101" pitchFamily="2" charset="-122"/>
                <a:ea typeface="+mn-ea"/>
                <a:cs typeface="宋体" panose="02010600030101010101" pitchFamily="2" charset="-122"/>
              </a:rPr>
              <a:t>1</a:t>
            </a:r>
            <a:r>
              <a:rPr lang="zh-CN" altLang="en-US" sz="1200" kern="100" dirty="0">
                <a:effectLst/>
                <a:latin typeface="等线" panose="02010600030101010101" pitchFamily="2" charset="-122"/>
                <a:ea typeface="+mn-ea"/>
                <a:cs typeface="宋体" panose="02010600030101010101" pitchFamily="2" charset="-122"/>
              </a:rPr>
              <a:t>）</a:t>
            </a:r>
            <a:r>
              <a:rPr lang="zh-CN" altLang="zh-CN" sz="1200" kern="100" dirty="0">
                <a:effectLst/>
                <a:latin typeface="等线" panose="02010600030101010101" pitchFamily="2" charset="-122"/>
                <a:ea typeface="+mn-ea"/>
                <a:cs typeface="宋体" panose="02010600030101010101" pitchFamily="2" charset="-122"/>
              </a:rPr>
              <a:t>冒充服务器。先压制合法的服务器，然后冒充服务器对客户端的请求进行应答，将主机跟网关的通信重定向到假冒的</a:t>
            </a:r>
            <a:r>
              <a:rPr lang="en-US" altLang="zh-CN" sz="1200" kern="100" dirty="0">
                <a:effectLst/>
                <a:latin typeface="等线" panose="02010600030101010101" pitchFamily="2" charset="-122"/>
                <a:ea typeface="+mn-ea"/>
                <a:cs typeface="宋体" panose="02010600030101010101" pitchFamily="2" charset="-122"/>
              </a:rPr>
              <a:t>DHCP</a:t>
            </a:r>
            <a:r>
              <a:rPr lang="zh-CN" altLang="zh-CN" sz="1200" kern="100" dirty="0">
                <a:effectLst/>
                <a:latin typeface="等线" panose="02010600030101010101" pitchFamily="2" charset="-122"/>
                <a:ea typeface="+mn-ea"/>
                <a:cs typeface="宋体" panose="02010600030101010101" pitchFamily="2" charset="-122"/>
              </a:rPr>
              <a:t>服务器，充当中间人。</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r>
              <a:rPr lang="zh-CN" altLang="en-US" sz="1200" dirty="0">
                <a:effectLst/>
                <a:ea typeface="+mn-ea"/>
                <a:cs typeface="宋体" panose="02010600030101010101" pitchFamily="2" charset="-122"/>
              </a:rPr>
              <a:t>（</a:t>
            </a:r>
            <a:r>
              <a:rPr lang="en-US" altLang="zh-CN" sz="1200" dirty="0">
                <a:effectLst/>
                <a:ea typeface="+mn-ea"/>
                <a:cs typeface="宋体" panose="02010600030101010101" pitchFamily="2" charset="-122"/>
              </a:rPr>
              <a:t>2</a:t>
            </a:r>
            <a:r>
              <a:rPr lang="zh-CN" altLang="en-US" sz="1200" dirty="0">
                <a:effectLst/>
                <a:ea typeface="+mn-ea"/>
                <a:cs typeface="宋体" panose="02010600030101010101" pitchFamily="2" charset="-122"/>
              </a:rPr>
              <a:t>）</a:t>
            </a:r>
            <a:r>
              <a:rPr lang="zh-CN" altLang="zh-CN" sz="1200" dirty="0">
                <a:effectLst/>
                <a:ea typeface="+mn-ea"/>
                <a:cs typeface="宋体" panose="02010600030101010101" pitchFamily="2" charset="-122"/>
              </a:rPr>
              <a:t>假冒客户端，模仿不同的主机</a:t>
            </a:r>
            <a:r>
              <a:rPr lang="en-US" altLang="zh-CN" sz="1200" dirty="0">
                <a:effectLst/>
                <a:ea typeface="+mn-ea"/>
                <a:cs typeface="宋体" panose="02010600030101010101" pitchFamily="2" charset="-122"/>
              </a:rPr>
              <a:t>mac</a:t>
            </a:r>
            <a:r>
              <a:rPr lang="zh-CN" altLang="zh-CN" sz="1200" dirty="0">
                <a:effectLst/>
                <a:ea typeface="+mn-ea"/>
                <a:cs typeface="宋体" panose="02010600030101010101" pitchFamily="2" charset="-122"/>
              </a:rPr>
              <a:t>地址，向合法服务器发出大量</a:t>
            </a:r>
            <a:r>
              <a:rPr lang="en-US" altLang="zh-CN" sz="1200" dirty="0" err="1">
                <a:effectLst/>
                <a:ea typeface="+mn-ea"/>
                <a:cs typeface="宋体" panose="02010600030101010101" pitchFamily="2" charset="-122"/>
              </a:rPr>
              <a:t>dhcp</a:t>
            </a:r>
            <a:r>
              <a:rPr lang="zh-CN" altLang="zh-CN" sz="1200" dirty="0">
                <a:effectLst/>
                <a:ea typeface="+mn-ea"/>
                <a:cs typeface="宋体" panose="02010600030101010101" pitchFamily="2" charset="-122"/>
              </a:rPr>
              <a:t>请求，导致服务器的</a:t>
            </a:r>
            <a:r>
              <a:rPr lang="en-US" altLang="zh-CN" sz="1200" dirty="0" err="1">
                <a:effectLst/>
                <a:ea typeface="+mn-ea"/>
                <a:cs typeface="宋体" panose="02010600030101010101" pitchFamily="2" charset="-122"/>
              </a:rPr>
              <a:t>ip</a:t>
            </a:r>
            <a:r>
              <a:rPr lang="zh-CN" altLang="zh-CN" sz="1200" dirty="0">
                <a:effectLst/>
                <a:ea typeface="+mn-ea"/>
                <a:cs typeface="宋体" panose="02010600030101010101" pitchFamily="2" charset="-122"/>
              </a:rPr>
              <a:t>地址耗尽，造成拒绝服务。</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110892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那么针对</a:t>
            </a:r>
            <a:r>
              <a:rPr lang="en-US" altLang="zh-CN" sz="1200" kern="100" dirty="0" err="1">
                <a:effectLst/>
                <a:latin typeface="等线" panose="02010600030101010101" pitchFamily="2" charset="-122"/>
                <a:ea typeface="宋体" panose="02010600030101010101" pitchFamily="2" charset="-122"/>
                <a:cs typeface="宋体" panose="02010600030101010101" pitchFamily="2" charset="-122"/>
              </a:rPr>
              <a:t>dhcp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的这些安全问题，我们又该如何防范呢？</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marL="0" lvl="0" indent="0" algn="just">
              <a:buFont typeface="+mj-lt"/>
              <a:buNone/>
            </a:pPr>
            <a:r>
              <a:rPr lang="zh-CN" altLang="en-US" sz="1200" kern="100" dirty="0">
                <a:effectLst/>
                <a:latin typeface="等线" panose="02010600030101010101" pitchFamily="2" charset="-122"/>
                <a:ea typeface="宋体" panose="02010600030101010101" pitchFamily="2" charset="-122"/>
                <a:cs typeface="宋体" panose="02010600030101010101" pitchFamily="2" charset="-122"/>
              </a:rPr>
              <a:t>（</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1</a:t>
            </a:r>
            <a:r>
              <a:rPr lang="zh-CN" altLang="en-US" sz="1200" kern="100" dirty="0">
                <a:effectLst/>
                <a:latin typeface="等线" panose="02010600030101010101" pitchFamily="2" charset="-122"/>
                <a:ea typeface="宋体" panose="02010600030101010101" pitchFamily="2" charset="-122"/>
                <a:cs typeface="宋体" panose="02010600030101010101" pitchFamily="2" charset="-122"/>
              </a:rPr>
              <a:t>）</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针对假冒服务器和中间人攻击，可以在交换机上增加对报文的过滤，交换机只接收信任端口的报文，不转发非信任端口的报文，还可以在交换机上启用</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802.1x</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认证；</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marL="0" lvl="0" indent="0" algn="just">
              <a:buFont typeface="+mj-lt"/>
              <a:buNone/>
            </a:pPr>
            <a:r>
              <a:rPr lang="zh-CN" altLang="en-US" sz="1200" kern="100" dirty="0">
                <a:effectLst/>
                <a:latin typeface="等线" panose="02010600030101010101" pitchFamily="2" charset="-122"/>
                <a:ea typeface="宋体" panose="02010600030101010101" pitchFamily="2" charset="-122"/>
                <a:cs typeface="宋体" panose="02010600030101010101" pitchFamily="2" charset="-122"/>
              </a:rPr>
              <a:t>（</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2</a:t>
            </a:r>
            <a:r>
              <a:rPr lang="zh-CN" altLang="en-US" sz="1200" kern="100" dirty="0">
                <a:effectLst/>
                <a:latin typeface="等线" panose="02010600030101010101" pitchFamily="2" charset="-122"/>
                <a:ea typeface="宋体" panose="02010600030101010101" pitchFamily="2" charset="-122"/>
                <a:cs typeface="宋体" panose="02010600030101010101" pitchFamily="2" charset="-122"/>
              </a:rPr>
              <a:t>）</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针对</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DHCP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的</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DoS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攻击，可以扫描局域网内所有的</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mac</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地址并记录，检查报文中的客户端</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MAC</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地址，跟记录的</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MAC</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进行对比</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014935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我们要分析的第二个应用是域名系统。域名系统大家应该都知道了，它是一个分布式的数据库系统，用来实现域名到</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IP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或者</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IP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到域名的映射。图中是</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x.moe.gov.cn</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主机解析</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mail.buaa.edu.cn</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的过程。主机先向本地</a:t>
            </a:r>
            <a:r>
              <a:rPr lang="en-US" altLang="zh-CN" sz="1200" kern="100" dirty="0" err="1">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服务器</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dns.moe.gov.cn</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进行查询，本地</a:t>
            </a:r>
            <a:r>
              <a:rPr lang="en-US" altLang="zh-CN" sz="1200" kern="100" dirty="0" err="1">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缓存没有该域名的记录，则向顶级域</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a:t>
            </a:r>
            <a:r>
              <a:rPr lang="en-US" altLang="zh-CN" sz="1200" kern="100" dirty="0" err="1">
                <a:effectLst/>
                <a:latin typeface="等线" panose="02010600030101010101" pitchFamily="2" charset="-122"/>
                <a:ea typeface="宋体" panose="02010600030101010101" pitchFamily="2" charset="-122"/>
                <a:cs typeface="宋体" panose="02010600030101010101" pitchFamily="2" charset="-122"/>
              </a:rPr>
              <a:t>cn</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域名服务器查询，</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a:t>
            </a:r>
            <a:r>
              <a:rPr lang="en-US" altLang="zh-CN" sz="1200" kern="100" dirty="0" err="1">
                <a:effectLst/>
                <a:latin typeface="等线" panose="02010600030101010101" pitchFamily="2" charset="-122"/>
                <a:ea typeface="宋体" panose="02010600030101010101" pitchFamily="2" charset="-122"/>
                <a:cs typeface="宋体" panose="02010600030101010101" pitchFamily="2" charset="-122"/>
              </a:rPr>
              <a:t>cn</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顶级域名服务器返回权威域名服务器</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dns.edu.cn</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的地址，本地</a:t>
            </a:r>
            <a:r>
              <a:rPr lang="en-US" altLang="zh-CN" sz="1200" kern="100" dirty="0" err="1">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再向</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dns.edu.cn</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去查询，依次类推，依次</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dns.edu.cn</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和</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dns.buaa.edu.cn</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，本地</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获得查询结果，返回给用户主机。这个过程是一个迭代查询的过程。除了最开始的</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查询请求是用户主机发出的，后面的查询请求都是由本地</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服务器发起。</a:t>
            </a:r>
            <a:endParaRPr lang="en-US" altLang="zh-CN" sz="1200" kern="100" dirty="0">
              <a:effectLst/>
              <a:latin typeface="等线" panose="02010600030101010101" pitchFamily="2" charset="-122"/>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00" dirty="0">
              <a:effectLst/>
              <a:latin typeface="等线" panose="02010600030101010101" pitchFamily="2" charset="-122"/>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00" dirty="0">
                <a:effectLst/>
                <a:latin typeface="等线" panose="02010600030101010101" pitchFamily="2" charset="-122"/>
                <a:ea typeface="宋体" panose="02010600030101010101" pitchFamily="2" charset="-122"/>
                <a:cs typeface="Courier New" panose="02070309020205020404" pitchFamily="49" charset="0"/>
              </a:rPr>
              <a:t>讨论一下：如果美国对中国实施制裁，不让访问根域名服务器了，会怎样？</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00" dirty="0">
              <a:effectLst/>
              <a:latin typeface="等线" panose="02010600030101010101" pitchFamily="2" charset="-122"/>
              <a:ea typeface="宋体" panose="02010600030101010101" pitchFamily="2" charset="-122"/>
              <a:cs typeface="Courier New" panose="02070309020205020404" pitchFamily="49"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8727692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z封面">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6688692-BB2B-418D-8A9D-4310126497D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04" t="7278" r="3104" b="7278"/>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7" name="椭圆 6">
            <a:extLst>
              <a:ext uri="{FF2B5EF4-FFF2-40B4-BE49-F238E27FC236}">
                <a16:creationId xmlns:a16="http://schemas.microsoft.com/office/drawing/2014/main" id="{63B2550E-01CA-4E4C-8266-FBC32923DF16}"/>
              </a:ext>
            </a:extLst>
          </p:cNvPr>
          <p:cNvSpPr/>
          <p:nvPr userDrawn="1"/>
        </p:nvSpPr>
        <p:spPr>
          <a:xfrm>
            <a:off x="2489200" y="0"/>
            <a:ext cx="7213600" cy="6858000"/>
          </a:xfrm>
          <a:prstGeom prst="ellipse">
            <a:avLst/>
          </a:prstGeom>
          <a:gradFill flip="none" rotWithShape="1">
            <a:gsLst>
              <a:gs pos="0">
                <a:srgbClr val="FFFFFF"/>
              </a:gs>
              <a:gs pos="100000">
                <a:srgbClr val="FFFFFF">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7">
            <a:extLst>
              <a:ext uri="{FF2B5EF4-FFF2-40B4-BE49-F238E27FC236}">
                <a16:creationId xmlns:a16="http://schemas.microsoft.com/office/drawing/2014/main" id="{8AB92AFD-AD41-4C76-990F-BC688F7DE813}"/>
              </a:ext>
            </a:extLst>
          </p:cNvPr>
          <p:cNvSpPr/>
          <p:nvPr userDrawn="1"/>
        </p:nvSpPr>
        <p:spPr>
          <a:xfrm>
            <a:off x="368152" y="4169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a:extLst>
              <a:ext uri="{FF2B5EF4-FFF2-40B4-BE49-F238E27FC236}">
                <a16:creationId xmlns:a16="http://schemas.microsoft.com/office/drawing/2014/main" id="{83625784-4137-421B-B635-80FEDECFDF7A}"/>
              </a:ext>
            </a:extLst>
          </p:cNvPr>
          <p:cNvSpPr/>
          <p:nvPr userDrawn="1"/>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717328282"/>
      </p:ext>
    </p:extLst>
  </p:cSld>
  <p:clrMapOvr>
    <a:masterClrMapping/>
  </p:clrMapOvr>
  <mc:AlternateContent xmlns:mc="http://schemas.openxmlformats.org/markup-compatibility/2006" xmlns:p14="http://schemas.microsoft.com/office/powerpoint/2010/main">
    <mc:Choice Requires="p14">
      <p:transition spd="slow" advClick="0" advTm="3000">
        <p14:doors dir="ver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6373EB8-6177-476F-B3E0-A0BD319A8C28}" type="datetimeFigureOut">
              <a:rPr lang="zh-CN" altLang="en-US" smtClean="0"/>
              <a:t>2023/3/22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144574-CB4F-43D0-9A3C-5C0584BEBA4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advClick="0" advTm="3000">
        <p14:doors dir="vert"/>
      </p:transition>
    </mc:Choice>
    <mc:Fallback xmlns="">
      <p:transition spd="slow" advClick="0"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6373EB8-6177-476F-B3E0-A0BD319A8C28}" type="datetimeFigureOut">
              <a:rPr lang="zh-CN" altLang="en-US" smtClean="0"/>
              <a:t>2023/3/22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144574-CB4F-43D0-9A3C-5C0584BEBA4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advClick="0" advTm="3000">
        <p14:doors dir="vert"/>
      </p:transition>
    </mc:Choice>
    <mc:Fallback xmlns="">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z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C0C881A-4BCA-4444-B253-07C1727DB6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462" t="41067" r="19510" b="1426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 name="任意多边形: 形状 9">
            <a:extLst>
              <a:ext uri="{FF2B5EF4-FFF2-40B4-BE49-F238E27FC236}">
                <a16:creationId xmlns:a16="http://schemas.microsoft.com/office/drawing/2014/main" id="{8A82800E-9803-4993-A49B-940B5BB35019}"/>
              </a:ext>
            </a:extLst>
          </p:cNvPr>
          <p:cNvSpPr/>
          <p:nvPr userDrawn="1"/>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1" name="组合 30">
            <a:extLst>
              <a:ext uri="{FF2B5EF4-FFF2-40B4-BE49-F238E27FC236}">
                <a16:creationId xmlns:a16="http://schemas.microsoft.com/office/drawing/2014/main" id="{445F8CD3-AE31-4CDB-9642-6248973FFE98}"/>
              </a:ext>
            </a:extLst>
          </p:cNvPr>
          <p:cNvGrpSpPr/>
          <p:nvPr userDrawn="1"/>
        </p:nvGrpSpPr>
        <p:grpSpPr>
          <a:xfrm>
            <a:off x="8671068" y="1502263"/>
            <a:ext cx="1261641" cy="914400"/>
            <a:chOff x="8171726" y="1006998"/>
            <a:chExt cx="1261641" cy="914400"/>
          </a:xfrm>
        </p:grpSpPr>
        <p:sp>
          <p:nvSpPr>
            <p:cNvPr id="32" name="椭圆 31">
              <a:extLst>
                <a:ext uri="{FF2B5EF4-FFF2-40B4-BE49-F238E27FC236}">
                  <a16:creationId xmlns:a16="http://schemas.microsoft.com/office/drawing/2014/main" id="{D15B2343-9835-46D9-9978-F95EDEBCB481}"/>
                </a:ext>
              </a:extLst>
            </p:cNvPr>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9DDE928F-1081-4CB7-BA14-1E7382031F02}"/>
                </a:ext>
              </a:extLst>
            </p:cNvPr>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a:extLst>
              <a:ext uri="{FF2B5EF4-FFF2-40B4-BE49-F238E27FC236}">
                <a16:creationId xmlns:a16="http://schemas.microsoft.com/office/drawing/2014/main" id="{78110126-EDE7-4842-A715-9CC35FD08C40}"/>
              </a:ext>
            </a:extLst>
          </p:cNvPr>
          <p:cNvGrpSpPr/>
          <p:nvPr userDrawn="1"/>
        </p:nvGrpSpPr>
        <p:grpSpPr>
          <a:xfrm rot="7080203">
            <a:off x="1385110" y="3275645"/>
            <a:ext cx="569921" cy="413062"/>
            <a:chOff x="8171726" y="1006998"/>
            <a:chExt cx="1261641" cy="914400"/>
          </a:xfrm>
        </p:grpSpPr>
        <p:sp>
          <p:nvSpPr>
            <p:cNvPr id="35" name="椭圆 34">
              <a:extLst>
                <a:ext uri="{FF2B5EF4-FFF2-40B4-BE49-F238E27FC236}">
                  <a16:creationId xmlns:a16="http://schemas.microsoft.com/office/drawing/2014/main" id="{6F1D30E8-D0AA-40F2-8F63-E46CC036EEF1}"/>
                </a:ext>
              </a:extLst>
            </p:cNvPr>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A5D355B2-EC55-49D8-AAA2-EB01448B3139}"/>
                </a:ext>
              </a:extLst>
            </p:cNvPr>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90111001"/>
      </p:ext>
    </p:extLst>
  </p:cSld>
  <p:clrMapOvr>
    <a:masterClrMapping/>
  </p:clrMapOvr>
  <mc:AlternateContent xmlns:mc="http://schemas.openxmlformats.org/markup-compatibility/2006" xmlns:p14="http://schemas.microsoft.com/office/powerpoint/2010/main">
    <mc:Choice Requires="p14">
      <p:transition spd="slow" advClick="0" advTm="3000">
        <p14:doors dir="ver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节标题">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4FFA59F-E67B-40E8-A2B0-DEE80880E90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04" t="7278" r="3104" b="7278"/>
          <a:stretch>
            <a:fillRect/>
          </a:stretch>
        </p:blipFill>
        <p:spPr>
          <a:xfrm flipV="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7" name="椭圆 6">
            <a:extLst>
              <a:ext uri="{FF2B5EF4-FFF2-40B4-BE49-F238E27FC236}">
                <a16:creationId xmlns:a16="http://schemas.microsoft.com/office/drawing/2014/main" id="{F66620DC-11E2-4B80-A6C2-525F5A5D1179}"/>
              </a:ext>
            </a:extLst>
          </p:cNvPr>
          <p:cNvSpPr/>
          <p:nvPr userDrawn="1"/>
        </p:nvSpPr>
        <p:spPr>
          <a:xfrm flipV="1">
            <a:off x="2645229" y="0"/>
            <a:ext cx="6901542" cy="6858000"/>
          </a:xfrm>
          <a:prstGeom prst="ellipse">
            <a:avLst/>
          </a:prstGeom>
          <a:gradFill flip="none" rotWithShape="1">
            <a:gsLst>
              <a:gs pos="0">
                <a:srgbClr val="FFFFFF"/>
              </a:gs>
              <a:gs pos="100000">
                <a:srgbClr val="FFFFFF">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59EA8869-B2E5-4F06-9D33-671868FF7008}"/>
              </a:ext>
            </a:extLst>
          </p:cNvPr>
          <p:cNvSpPr/>
          <p:nvPr userDrawn="1"/>
        </p:nvSpPr>
        <p:spPr>
          <a:xfrm>
            <a:off x="368152" y="4169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a:extLst>
              <a:ext uri="{FF2B5EF4-FFF2-40B4-BE49-F238E27FC236}">
                <a16:creationId xmlns:a16="http://schemas.microsoft.com/office/drawing/2014/main" id="{B6513383-3995-4ECD-9DB9-14AC1FF974D3}"/>
              </a:ext>
            </a:extLst>
          </p:cNvPr>
          <p:cNvSpPr/>
          <p:nvPr userDrawn="1"/>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a:extLst>
              <a:ext uri="{FF2B5EF4-FFF2-40B4-BE49-F238E27FC236}">
                <a16:creationId xmlns:a16="http://schemas.microsoft.com/office/drawing/2014/main" id="{6F4B44EA-28E3-4D0E-8140-4D93123B836E}"/>
              </a:ext>
            </a:extLst>
          </p:cNvPr>
          <p:cNvSpPr txBox="1"/>
          <p:nvPr userDrawn="1"/>
        </p:nvSpPr>
        <p:spPr>
          <a:xfrm rot="5400000">
            <a:off x="-104164" y="2007446"/>
            <a:ext cx="1012828" cy="153888"/>
          </a:xfrm>
          <a:prstGeom prst="rect">
            <a:avLst/>
          </a:prstGeom>
          <a:noFill/>
        </p:spPr>
        <p:txBody>
          <a:bodyPr wrap="square" lIns="0" tIns="0" rIns="0" bIns="0" rtlCol="0">
            <a:spAutoFit/>
          </a:bodyPr>
          <a:lstStyle/>
          <a:p>
            <a:pPr algn="dist"/>
            <a:r>
              <a:rPr lang="en-US" altLang="zh-CN" sz="1000" dirty="0">
                <a:solidFill>
                  <a:schemeClr val="bg1"/>
                </a:solidFill>
                <a:latin typeface="+mn-ea"/>
              </a:rPr>
              <a:t>BUSINESS PLAN</a:t>
            </a:r>
            <a:endParaRPr lang="zh-CN" altLang="en-US" sz="1000" dirty="0">
              <a:solidFill>
                <a:schemeClr val="bg1"/>
              </a:solidFill>
              <a:latin typeface="+mn-ea"/>
            </a:endParaRPr>
          </a:p>
        </p:txBody>
      </p:sp>
      <p:sp>
        <p:nvSpPr>
          <p:cNvPr id="13" name="任意多边形: 形状 12">
            <a:extLst>
              <a:ext uri="{FF2B5EF4-FFF2-40B4-BE49-F238E27FC236}">
                <a16:creationId xmlns:a16="http://schemas.microsoft.com/office/drawing/2014/main" id="{BDFAB4A7-8750-47C0-93C9-BC65560FDC4E}"/>
              </a:ext>
            </a:extLst>
          </p:cNvPr>
          <p:cNvSpPr/>
          <p:nvPr userDrawn="1"/>
        </p:nvSpPr>
        <p:spPr>
          <a:xfrm>
            <a:off x="11190952" y="0"/>
            <a:ext cx="1001049" cy="1074058"/>
          </a:xfrm>
          <a:custGeom>
            <a:avLst/>
            <a:gdLst>
              <a:gd name="connsiteX0" fmla="*/ 53162 w 1001049"/>
              <a:gd name="connsiteY0" fmla="*/ 0 h 1074058"/>
              <a:gd name="connsiteX1" fmla="*/ 1001049 w 1001049"/>
              <a:gd name="connsiteY1" fmla="*/ 0 h 1074058"/>
              <a:gd name="connsiteX2" fmla="*/ 1001049 w 1001049"/>
              <a:gd name="connsiteY2" fmla="*/ 1046024 h 1074058"/>
              <a:gd name="connsiteX3" fmla="*/ 954809 w 1001049"/>
              <a:gd name="connsiteY3" fmla="*/ 1057913 h 1074058"/>
              <a:gd name="connsiteX4" fmla="*/ 794658 w 1001049"/>
              <a:gd name="connsiteY4" fmla="*/ 1074058 h 1074058"/>
              <a:gd name="connsiteX5" fmla="*/ 0 w 1001049"/>
              <a:gd name="connsiteY5" fmla="*/ 279400 h 1074058"/>
              <a:gd name="connsiteX6" fmla="*/ 16145 w 1001049"/>
              <a:gd name="connsiteY6" fmla="*/ 119249 h 107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049" h="1074058">
                <a:moveTo>
                  <a:pt x="53162" y="0"/>
                </a:moveTo>
                <a:lnTo>
                  <a:pt x="1001049" y="0"/>
                </a:lnTo>
                <a:lnTo>
                  <a:pt x="1001049" y="1046024"/>
                </a:lnTo>
                <a:lnTo>
                  <a:pt x="954809" y="1057913"/>
                </a:lnTo>
                <a:cubicBezTo>
                  <a:pt x="903079" y="1068499"/>
                  <a:pt x="849518" y="1074058"/>
                  <a:pt x="794658" y="1074058"/>
                </a:cubicBezTo>
                <a:cubicBezTo>
                  <a:pt x="355781" y="1074058"/>
                  <a:pt x="0" y="718277"/>
                  <a:pt x="0" y="279400"/>
                </a:cubicBezTo>
                <a:cubicBezTo>
                  <a:pt x="0" y="224540"/>
                  <a:pt x="5559" y="170979"/>
                  <a:pt x="16145" y="119249"/>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latin typeface="字魂45号-冰宇雅宋" panose="00000500000000000000" pitchFamily="2" charset="-122"/>
              <a:ea typeface="字魂45号-冰宇雅宋" panose="00000500000000000000" pitchFamily="2" charset="-122"/>
            </a:endParaRPr>
          </a:p>
        </p:txBody>
      </p:sp>
      <p:sp>
        <p:nvSpPr>
          <p:cNvPr id="14" name="椭圆 13">
            <a:extLst>
              <a:ext uri="{FF2B5EF4-FFF2-40B4-BE49-F238E27FC236}">
                <a16:creationId xmlns:a16="http://schemas.microsoft.com/office/drawing/2014/main" id="{6AF178D7-34D4-496A-B937-B46022512508}"/>
              </a:ext>
            </a:extLst>
          </p:cNvPr>
          <p:cNvSpPr/>
          <p:nvPr userDrawn="1"/>
        </p:nvSpPr>
        <p:spPr>
          <a:xfrm>
            <a:off x="9256486" y="2044700"/>
            <a:ext cx="304800" cy="3048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字魂45号-冰宇雅宋" panose="00000500000000000000" pitchFamily="2" charset="-122"/>
              <a:ea typeface="字魂45号-冰宇雅宋" panose="00000500000000000000" pitchFamily="2" charset="-122"/>
            </a:endParaRPr>
          </a:p>
        </p:txBody>
      </p:sp>
    </p:spTree>
    <p:extLst>
      <p:ext uri="{BB962C8B-B14F-4D97-AF65-F5344CB8AC3E}">
        <p14:creationId xmlns:p14="http://schemas.microsoft.com/office/powerpoint/2010/main" val="317326304"/>
      </p:ext>
    </p:extLst>
  </p:cSld>
  <p:clrMapOvr>
    <a:masterClrMapping/>
  </p:clrMapOvr>
  <mc:AlternateContent xmlns:mc="http://schemas.openxmlformats.org/markup-compatibility/2006" xmlns:p14="http://schemas.microsoft.com/office/powerpoint/2010/main">
    <mc:Choice Requires="p14">
      <p:transition spd="slow" advClick="0" advTm="3000">
        <p14:doors dir="ver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常规页">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D019F76C-0ABA-4DFB-B619-C5C7438ED3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任意多边形: 形状 10">
            <a:extLst>
              <a:ext uri="{FF2B5EF4-FFF2-40B4-BE49-F238E27FC236}">
                <a16:creationId xmlns:a16="http://schemas.microsoft.com/office/drawing/2014/main" id="{8DA7C965-AA3B-49BD-AA16-5392B6E7804E}"/>
              </a:ext>
            </a:extLst>
          </p:cNvPr>
          <p:cNvSpPr/>
          <p:nvPr userDrawn="1"/>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任意多边形: 形状 11">
            <a:extLst>
              <a:ext uri="{FF2B5EF4-FFF2-40B4-BE49-F238E27FC236}">
                <a16:creationId xmlns:a16="http://schemas.microsoft.com/office/drawing/2014/main" id="{5448DECB-0692-446E-B862-294464892620}"/>
              </a:ext>
            </a:extLst>
          </p:cNvPr>
          <p:cNvSpPr/>
          <p:nvPr userDrawn="1"/>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50037A78-0E18-4414-A230-F07164035CEC}"/>
              </a:ext>
            </a:extLst>
          </p:cNvPr>
          <p:cNvSpPr/>
          <p:nvPr userDrawn="1"/>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spcBef>
                <a:spcPts val="100"/>
              </a:spcBef>
              <a:spcAft>
                <a:spcPts val="100"/>
              </a:spcAft>
            </a:pPr>
            <a:endParaRPr lang="zh-CN" altLang="en-US" dirty="0"/>
          </a:p>
        </p:txBody>
      </p:sp>
    </p:spTree>
    <p:extLst>
      <p:ext uri="{BB962C8B-B14F-4D97-AF65-F5344CB8AC3E}">
        <p14:creationId xmlns:p14="http://schemas.microsoft.com/office/powerpoint/2010/main" val="3897322034"/>
      </p:ext>
    </p:extLst>
  </p:cSld>
  <p:clrMapOvr>
    <a:masterClrMapping/>
  </p:clrMapOvr>
  <mc:AlternateContent xmlns:mc="http://schemas.openxmlformats.org/markup-compatibility/2006" xmlns:p14="http://schemas.microsoft.com/office/powerpoint/2010/main">
    <mc:Choice Requires="p14">
      <p:transition spd="slow" advClick="0" advTm="3000">
        <p14:doors dir="vert"/>
      </p:transition>
    </mc:Choice>
    <mc:Fallback xmlns="">
      <p:transitio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6373EB8-6177-476F-B3E0-A0BD319A8C28}" type="datetimeFigureOut">
              <a:rPr lang="zh-CN" altLang="en-US" smtClean="0"/>
              <a:t>2023/3/22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144574-CB4F-43D0-9A3C-5C0584BEBA4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advClick="0" advTm="3000">
        <p14:doors dir="vert"/>
      </p:transition>
    </mc:Choice>
    <mc:Fallback xmlns="">
      <p:transition spd="slow"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6373EB8-6177-476F-B3E0-A0BD319A8C28}" type="datetimeFigureOut">
              <a:rPr lang="zh-CN" altLang="en-US" smtClean="0"/>
              <a:t>2023/3/22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144574-CB4F-43D0-9A3C-5C0584BEBA4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advClick="0" advTm="3000">
        <p14:doors dir="vert"/>
      </p:transition>
    </mc:Choice>
    <mc:Fallback xmlns="">
      <p:transition spd="slow" advClick="0"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6373EB8-6177-476F-B3E0-A0BD319A8C28}" type="datetimeFigureOut">
              <a:rPr lang="zh-CN" altLang="en-US" smtClean="0"/>
              <a:t>2023/3/22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144574-CB4F-43D0-9A3C-5C0584BEBA4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advClick="0" advTm="3000">
        <p14:doors dir="vert"/>
      </p:transition>
    </mc:Choice>
    <mc:Fallback xmlns="">
      <p:transition spd="slow" advClick="0"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6373EB8-6177-476F-B3E0-A0BD319A8C28}" type="datetimeFigureOut">
              <a:rPr lang="zh-CN" altLang="en-US" smtClean="0"/>
              <a:t>2023/3/22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144574-CB4F-43D0-9A3C-5C0584BEBA4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advClick="0" advTm="3000">
        <p14:doors dir="vert"/>
      </p:transition>
    </mc:Choice>
    <mc:Fallback xmlns="">
      <p:transition spd="slow" advClick="0"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6373EB8-6177-476F-B3E0-A0BD319A8C28}" type="datetimeFigureOut">
              <a:rPr lang="zh-CN" altLang="en-US" smtClean="0"/>
              <a:t>2023/3/22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144574-CB4F-43D0-9A3C-5C0584BEBA4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advClick="0" advTm="3000">
        <p14:doors dir="vert"/>
      </p:transition>
    </mc:Choice>
    <mc:Fallback xmlns="">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73EB8-6177-476F-B3E0-A0BD319A8C28}" type="datetimeFigureOut">
              <a:rPr lang="zh-CN" altLang="en-US" smtClean="0"/>
              <a:t>2023/3/22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144574-CB4F-43D0-9A3C-5C0584BEBA4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49" r:id="rId5"/>
    <p:sldLayoutId id="2147483650" r:id="rId6"/>
    <p:sldLayoutId id="2147483651" r:id="rId7"/>
    <p:sldLayoutId id="2147483652" r:id="rId8"/>
    <p:sldLayoutId id="2147483653" r:id="rId9"/>
    <p:sldLayoutId id="2147483654" r:id="rId10"/>
    <p:sldLayoutId id="2147483655" r:id="rId11"/>
  </p:sldLayoutIdLst>
  <mc:AlternateContent xmlns:mc="http://schemas.openxmlformats.org/markup-compatibility/2006" xmlns:p14="http://schemas.microsoft.com/office/powerpoint/2010/main">
    <mc:Choice Requires="p14">
      <p:transition spd="slow" advClick="0" advTm="3000">
        <p14:doors dir="vert"/>
      </p:transition>
    </mc:Choice>
    <mc:Fallback xmlns="">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7.pn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7.png"/><Relationship Id="rId5" Type="http://schemas.openxmlformats.org/officeDocument/2006/relationships/notesSlide" Target="../notesSlides/notesSlide25.xml"/><Relationship Id="rId4"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18.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2.png"/><Relationship Id="rId5" Type="http://schemas.openxmlformats.org/officeDocument/2006/relationships/image" Target="../media/image7.png"/><Relationship Id="rId4"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21.xml"/><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7.png"/><Relationship Id="rId4"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28.xml"/><Relationship Id="rId5" Type="http://schemas.openxmlformats.org/officeDocument/2006/relationships/image" Target="../media/image26.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27.png"/><Relationship Id="rId2" Type="http://schemas.openxmlformats.org/officeDocument/2006/relationships/tags" Target="../tags/tag29.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53.xml"/><Relationship Id="rId4"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xml"/><Relationship Id="rId1" Type="http://schemas.openxmlformats.org/officeDocument/2006/relationships/tags" Target="../tags/tag36.xml"/><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tags" Target="../tags/tag37.xml"/><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notesSlide" Target="../notesSlides/notesSlide62.xml"/><Relationship Id="rId5" Type="http://schemas.openxmlformats.org/officeDocument/2006/relationships/slideLayout" Target="../slideLayouts/slideLayout4.xml"/><Relationship Id="rId4" Type="http://schemas.openxmlformats.org/officeDocument/2006/relationships/tags" Target="../tags/tag41.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notesSlide" Target="../notesSlides/notesSlide64.xml"/><Relationship Id="rId4"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tags" Target="../tags/tag4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notesSlide" Target="../notesSlides/notesSlide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4.xml"/><Relationship Id="rId5" Type="http://schemas.openxmlformats.org/officeDocument/2006/relationships/tags" Target="../tags/tag5.xml"/><Relationship Id="rId4" Type="http://schemas.openxmlformats.org/officeDocument/2006/relationships/tags" Target="../tags/tag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7.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787128" y="2356684"/>
            <a:ext cx="8617744" cy="1477328"/>
          </a:xfrm>
          <a:prstGeom prst="rect">
            <a:avLst/>
          </a:prstGeom>
          <a:noFill/>
        </p:spPr>
        <p:txBody>
          <a:bodyPr wrap="none" lIns="0" tIns="0" rIns="0" bIns="0" rtlCol="0">
            <a:spAutoFit/>
          </a:bodyPr>
          <a:lstStyle/>
          <a:p>
            <a:pPr algn="ctr"/>
            <a:r>
              <a:rPr lang="zh-CN" altLang="en-US" sz="9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正大黑简体" panose="02000000000000000000" pitchFamily="2" charset="-122"/>
                <a:ea typeface="方正正大黑简体" panose="02000000000000000000" pitchFamily="2" charset="-122"/>
              </a:rPr>
              <a:t>计算机网络安全</a:t>
            </a:r>
          </a:p>
        </p:txBody>
      </p:sp>
      <p:sp>
        <p:nvSpPr>
          <p:cNvPr id="31" name="文本框 30"/>
          <p:cNvSpPr txBox="1"/>
          <p:nvPr/>
        </p:nvSpPr>
        <p:spPr>
          <a:xfrm>
            <a:off x="4480173" y="4579026"/>
            <a:ext cx="3231654" cy="553998"/>
          </a:xfrm>
          <a:prstGeom prst="rect">
            <a:avLst/>
          </a:prstGeom>
          <a:noFill/>
        </p:spPr>
        <p:txBody>
          <a:bodyPr wrap="none" lIns="0" tIns="0" rIns="0" bIns="0" rtlCol="0">
            <a:spAutoFit/>
          </a:bodyPr>
          <a:lstStyle/>
          <a:p>
            <a:pPr algn="dist"/>
            <a:r>
              <a:rPr lang="zh-CN" altLang="en-US" sz="3600" spc="600" dirty="0">
                <a:gradFill>
                  <a:gsLst>
                    <a:gs pos="63000">
                      <a:srgbClr val="153B95"/>
                    </a:gs>
                    <a:gs pos="100000">
                      <a:schemeClr val="bg1"/>
                    </a:gs>
                  </a:gsLst>
                  <a:lin ang="5400000" scaled="1"/>
                </a:gradFill>
                <a:latin typeface="方正颜宋简体_准" panose="02000000000000000000" pitchFamily="2" charset="-122"/>
                <a:ea typeface="方正颜宋简体_准" panose="02000000000000000000" pitchFamily="2" charset="-122"/>
              </a:rPr>
              <a:t>华中科技大学</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anim calcmode="lin" valueType="num">
                                      <p:cBhvr>
                                        <p:cTn id="11" dur="1000" fill="hold"/>
                                        <p:tgtEl>
                                          <p:spTgt spid="18"/>
                                        </p:tgtEl>
                                        <p:attrNameLst>
                                          <p:attrName>ppt_x</p:attrName>
                                        </p:attrNameLst>
                                      </p:cBhvr>
                                      <p:tavLst>
                                        <p:tav tm="0">
                                          <p:val>
                                            <p:strVal val="#ppt_x"/>
                                          </p:val>
                                        </p:tav>
                                        <p:tav tm="100000">
                                          <p:val>
                                            <p:strVal val="#ppt_x"/>
                                          </p:val>
                                        </p:tav>
                                      </p:tavLst>
                                    </p:anim>
                                    <p:anim calcmode="lin" valueType="num">
                                      <p:cBhvr>
                                        <p:cTn id="1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26473" y="326002"/>
            <a:ext cx="5908669" cy="1023878"/>
            <a:chOff x="380753" y="256554"/>
            <a:chExt cx="5908669" cy="1023878"/>
          </a:xfrm>
        </p:grpSpPr>
        <p:sp>
          <p:nvSpPr>
            <p:cNvPr id="18" name="文本框 17"/>
            <p:cNvSpPr txBox="1"/>
            <p:nvPr/>
          </p:nvSpPr>
          <p:spPr>
            <a:xfrm>
              <a:off x="380753" y="256554"/>
              <a:ext cx="5908669" cy="677108"/>
            </a:xfrm>
            <a:prstGeom prst="rect">
              <a:avLst/>
            </a:prstGeom>
            <a:noFill/>
          </p:spPr>
          <p:txBody>
            <a:bodyPr wrap="none" lIns="0" tIns="0" rIns="0" bIns="0" rtlCol="0">
              <a:spAutoFit/>
            </a:bodyPr>
            <a:lstStyle/>
            <a:p>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第</a:t>
              </a:r>
              <a:r>
                <a:rPr lang="en-US" altLang="zh-CN"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3</a:t>
              </a:r>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讲 应用协议的安全性</a:t>
              </a:r>
            </a:p>
          </p:txBody>
        </p:sp>
        <p:sp>
          <p:nvSpPr>
            <p:cNvPr id="26" name="文本框 25"/>
            <p:cNvSpPr txBox="1"/>
            <p:nvPr/>
          </p:nvSpPr>
          <p:spPr>
            <a:xfrm>
              <a:off x="500758" y="1064988"/>
              <a:ext cx="2121791" cy="215444"/>
            </a:xfrm>
            <a:prstGeom prst="rect">
              <a:avLst/>
            </a:prstGeom>
            <a:noFill/>
          </p:spPr>
          <p:txBody>
            <a:bodyPr wrap="square" lIns="0" tIns="0" rIns="0" bIns="0" rtlCol="0">
              <a:spAutoFit/>
            </a:bodyPr>
            <a:lstStyle/>
            <a:p>
              <a:pPr algn="dist"/>
              <a:endParaRPr lang="zh-CN" altLang="en-US" sz="1400" i="1" dirty="0">
                <a:solidFill>
                  <a:schemeClr val="bg1">
                    <a:lumMod val="65000"/>
                  </a:schemeClr>
                </a:solidFill>
                <a:latin typeface="方正正大黑简体" panose="02000000000000000000" pitchFamily="2" charset="-122"/>
                <a:ea typeface="方正正大黑简体" panose="02000000000000000000" pitchFamily="2" charset="-122"/>
              </a:endParaRPr>
            </a:p>
          </p:txBody>
        </p:sp>
      </p:grpSp>
      <p:grpSp>
        <p:nvGrpSpPr>
          <p:cNvPr id="11" name="组合 10"/>
          <p:cNvGrpSpPr/>
          <p:nvPr/>
        </p:nvGrpSpPr>
        <p:grpSpPr>
          <a:xfrm>
            <a:off x="2654193" y="1740639"/>
            <a:ext cx="6536941" cy="1099688"/>
            <a:chOff x="1672155" y="1953172"/>
            <a:chExt cx="5943394" cy="999836"/>
          </a:xfrm>
        </p:grpSpPr>
        <p:grpSp>
          <p:nvGrpSpPr>
            <p:cNvPr id="10" name="组合 9"/>
            <p:cNvGrpSpPr/>
            <p:nvPr/>
          </p:nvGrpSpPr>
          <p:grpSpPr>
            <a:xfrm>
              <a:off x="1672155" y="1953172"/>
              <a:ext cx="5943394" cy="600299"/>
              <a:chOff x="1442976" y="2200774"/>
              <a:chExt cx="5943394" cy="600299"/>
            </a:xfrm>
          </p:grpSpPr>
          <p:sp>
            <p:nvSpPr>
              <p:cNvPr id="25" name="矩形: 圆角 24"/>
              <p:cNvSpPr/>
              <p:nvPr/>
            </p:nvSpPr>
            <p:spPr>
              <a:xfrm>
                <a:off x="1442976" y="2200774"/>
                <a:ext cx="5943394"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3" name="矩形: 圆角 12"/>
              <p:cNvSpPr/>
              <p:nvPr/>
            </p:nvSpPr>
            <p:spPr>
              <a:xfrm>
                <a:off x="1483658" y="2228867"/>
                <a:ext cx="730389"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01</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3" name="文本框 32"/>
            <p:cNvSpPr txBox="1"/>
            <p:nvPr/>
          </p:nvSpPr>
          <p:spPr>
            <a:xfrm>
              <a:off x="2547704" y="2057551"/>
              <a:ext cx="4993230" cy="895457"/>
            </a:xfrm>
            <a:prstGeom prst="rect">
              <a:avLst/>
            </a:prstGeom>
            <a:noFill/>
          </p:spPr>
          <p:txBody>
            <a:bodyPr wrap="none" lIns="0" tIns="0" rIns="0" bIns="0" rtlCol="0">
              <a:spAutoFit/>
            </a:bodyPr>
            <a:lstStyle/>
            <a:p>
              <a:pPr algn="ctr"/>
              <a:r>
                <a:rPr lang="zh-CN" altLang="en-US" sz="3200" dirty="0">
                  <a:solidFill>
                    <a:schemeClr val="bg1"/>
                  </a:solidFill>
                  <a:latin typeface="方正正大黑简体" panose="02000000000000000000" pitchFamily="2" charset="-122"/>
                  <a:ea typeface="方正正大黑简体" panose="02000000000000000000" pitchFamily="2" charset="-122"/>
                </a:rPr>
                <a:t>动态主机配置协议</a:t>
              </a:r>
              <a:r>
                <a:rPr lang="en-US" altLang="zh-CN" sz="3200" dirty="0">
                  <a:solidFill>
                    <a:schemeClr val="bg1"/>
                  </a:solidFill>
                  <a:latin typeface="方正正大黑简体" panose="02000000000000000000" pitchFamily="2" charset="-122"/>
                  <a:ea typeface="方正正大黑简体" panose="02000000000000000000" pitchFamily="2" charset="-122"/>
                </a:rPr>
                <a:t>——DHCP</a:t>
              </a:r>
            </a:p>
            <a:p>
              <a:endParaRPr lang="zh-CN" altLang="en-US" sz="3200" dirty="0">
                <a:solidFill>
                  <a:srgbClr val="FFC000"/>
                </a:solidFill>
                <a:latin typeface="方正正大黑简体" panose="02000000000000000000" pitchFamily="2" charset="-122"/>
                <a:ea typeface="方正正大黑简体" panose="02000000000000000000" pitchFamily="2" charset="-122"/>
              </a:endParaRPr>
            </a:p>
          </p:txBody>
        </p:sp>
      </p:grpSp>
      <p:grpSp>
        <p:nvGrpSpPr>
          <p:cNvPr id="37" name="组合 36"/>
          <p:cNvGrpSpPr/>
          <p:nvPr/>
        </p:nvGrpSpPr>
        <p:grpSpPr>
          <a:xfrm>
            <a:off x="3972318" y="2662648"/>
            <a:ext cx="5923434" cy="660250"/>
            <a:chOff x="1672156" y="1953172"/>
            <a:chExt cx="5184161" cy="600299"/>
          </a:xfrm>
        </p:grpSpPr>
        <p:grpSp>
          <p:nvGrpSpPr>
            <p:cNvPr id="38" name="组合 37"/>
            <p:cNvGrpSpPr/>
            <p:nvPr/>
          </p:nvGrpSpPr>
          <p:grpSpPr>
            <a:xfrm>
              <a:off x="1672156" y="1953172"/>
              <a:ext cx="5184161" cy="600299"/>
              <a:chOff x="1442977" y="2200774"/>
              <a:chExt cx="5184161" cy="600299"/>
            </a:xfrm>
          </p:grpSpPr>
          <p:sp>
            <p:nvSpPr>
              <p:cNvPr id="40" name="矩形: 圆角 39"/>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 name="矩形: 圆角 40"/>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02</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9" name="文本框 38"/>
            <p:cNvSpPr txBox="1"/>
            <p:nvPr/>
          </p:nvSpPr>
          <p:spPr>
            <a:xfrm>
              <a:off x="3096689" y="2037878"/>
              <a:ext cx="3066827" cy="447729"/>
            </a:xfrm>
            <a:prstGeom prst="rect">
              <a:avLst/>
            </a:prstGeom>
            <a:noFill/>
          </p:spPr>
          <p:txBody>
            <a:bodyPr wrap="none" lIns="0" tIns="0" rIns="0" bIns="0" rtlCol="0">
              <a:spAutoFit/>
            </a:bodyPr>
            <a:lstStyle/>
            <a:p>
              <a:r>
                <a:rPr lang="zh-CN" altLang="en-US" sz="3200" dirty="0">
                  <a:solidFill>
                    <a:srgbClr val="FFC000"/>
                  </a:solidFill>
                  <a:latin typeface="方正正大黑简体" panose="02000000000000000000" pitchFamily="2" charset="-122"/>
                  <a:ea typeface="方正正大黑简体" panose="02000000000000000000" pitchFamily="2" charset="-122"/>
                </a:rPr>
                <a:t>域名系统</a:t>
              </a:r>
              <a:r>
                <a:rPr lang="en-US" altLang="zh-CN" sz="3200" dirty="0">
                  <a:solidFill>
                    <a:srgbClr val="FFC000"/>
                  </a:solidFill>
                  <a:latin typeface="方正正大黑简体" panose="02000000000000000000" pitchFamily="2" charset="-122"/>
                  <a:ea typeface="方正正大黑简体" panose="02000000000000000000" pitchFamily="2" charset="-122"/>
                </a:rPr>
                <a:t>——DNS</a:t>
              </a:r>
            </a:p>
          </p:txBody>
        </p:sp>
      </p:grpSp>
      <p:grpSp>
        <p:nvGrpSpPr>
          <p:cNvPr id="42" name="组合 41"/>
          <p:cNvGrpSpPr/>
          <p:nvPr/>
        </p:nvGrpSpPr>
        <p:grpSpPr>
          <a:xfrm>
            <a:off x="2619688" y="3582163"/>
            <a:ext cx="6571446" cy="660250"/>
            <a:chOff x="1672156" y="1953172"/>
            <a:chExt cx="5516816" cy="600299"/>
          </a:xfrm>
        </p:grpSpPr>
        <p:grpSp>
          <p:nvGrpSpPr>
            <p:cNvPr id="43" name="组合 42"/>
            <p:cNvGrpSpPr/>
            <p:nvPr/>
          </p:nvGrpSpPr>
          <p:grpSpPr>
            <a:xfrm>
              <a:off x="1672156" y="1953172"/>
              <a:ext cx="5516816" cy="600299"/>
              <a:chOff x="1442977" y="2200774"/>
              <a:chExt cx="5516816" cy="600299"/>
            </a:xfrm>
          </p:grpSpPr>
          <p:sp>
            <p:nvSpPr>
              <p:cNvPr id="45" name="矩形: 圆角 44"/>
              <p:cNvSpPr/>
              <p:nvPr/>
            </p:nvSpPr>
            <p:spPr>
              <a:xfrm>
                <a:off x="1442977" y="2200774"/>
                <a:ext cx="5516816"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 name="矩形: 圆角 45"/>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03</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4" name="文本框 43"/>
            <p:cNvSpPr txBox="1"/>
            <p:nvPr/>
          </p:nvSpPr>
          <p:spPr>
            <a:xfrm>
              <a:off x="3792541" y="2058390"/>
              <a:ext cx="1596050" cy="447729"/>
            </a:xfrm>
            <a:prstGeom prst="rect">
              <a:avLst/>
            </a:prstGeom>
            <a:noFill/>
          </p:spPr>
          <p:txBody>
            <a:bodyPr wrap="none" lIns="0" tIns="0" rIns="0" bIns="0" rtlCol="0">
              <a:spAutoFit/>
            </a:bodyPr>
            <a:lstStyle/>
            <a:p>
              <a:r>
                <a:rPr lang="en-US" altLang="zh-CN" sz="3200" dirty="0">
                  <a:solidFill>
                    <a:schemeClr val="bg1"/>
                  </a:solidFill>
                  <a:latin typeface="方正正大黑简体" panose="02000000000000000000" pitchFamily="2" charset="-122"/>
                  <a:ea typeface="方正正大黑简体" panose="02000000000000000000" pitchFamily="2" charset="-122"/>
                </a:rPr>
                <a:t> FTP</a:t>
              </a:r>
              <a:r>
                <a:rPr lang="zh-CN" altLang="en-US" sz="3200" dirty="0">
                  <a:solidFill>
                    <a:schemeClr val="bg1"/>
                  </a:solidFill>
                  <a:latin typeface="方正正大黑简体" panose="02000000000000000000" pitchFamily="2" charset="-122"/>
                  <a:ea typeface="方正正大黑简体" panose="02000000000000000000" pitchFamily="2" charset="-122"/>
                </a:rPr>
                <a:t>协议</a:t>
              </a:r>
            </a:p>
          </p:txBody>
        </p:sp>
      </p:grpSp>
      <p:grpSp>
        <p:nvGrpSpPr>
          <p:cNvPr id="47" name="组合 46"/>
          <p:cNvGrpSpPr/>
          <p:nvPr/>
        </p:nvGrpSpPr>
        <p:grpSpPr>
          <a:xfrm>
            <a:off x="3972318" y="4501678"/>
            <a:ext cx="5923434" cy="660250"/>
            <a:chOff x="1672156" y="1953171"/>
            <a:chExt cx="4490974" cy="600299"/>
          </a:xfrm>
        </p:grpSpPr>
        <p:grpSp>
          <p:nvGrpSpPr>
            <p:cNvPr id="48" name="组合 47"/>
            <p:cNvGrpSpPr/>
            <p:nvPr/>
          </p:nvGrpSpPr>
          <p:grpSpPr>
            <a:xfrm>
              <a:off x="1672156" y="1953171"/>
              <a:ext cx="4490974" cy="600299"/>
              <a:chOff x="1442977" y="2200773"/>
              <a:chExt cx="4490974" cy="600299"/>
            </a:xfrm>
          </p:grpSpPr>
          <p:sp>
            <p:nvSpPr>
              <p:cNvPr id="50" name="矩形: 圆角 49"/>
              <p:cNvSpPr/>
              <p:nvPr/>
            </p:nvSpPr>
            <p:spPr>
              <a:xfrm>
                <a:off x="1442977" y="2200773"/>
                <a:ext cx="4490974"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矩形: 圆角 50"/>
              <p:cNvSpPr/>
              <p:nvPr/>
            </p:nvSpPr>
            <p:spPr>
              <a:xfrm>
                <a:off x="1476912" y="2237858"/>
                <a:ext cx="636305" cy="53512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04</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9" name="文本框 48"/>
            <p:cNvSpPr txBox="1"/>
            <p:nvPr/>
          </p:nvSpPr>
          <p:spPr>
            <a:xfrm>
              <a:off x="2403123" y="2051235"/>
              <a:ext cx="3689802" cy="447729"/>
            </a:xfrm>
            <a:prstGeom prst="rect">
              <a:avLst/>
            </a:prstGeom>
            <a:noFill/>
          </p:spPr>
          <p:txBody>
            <a:bodyPr wrap="none" lIns="0" tIns="0" rIns="0" bIns="0" rtlCol="0">
              <a:spAutoFit/>
            </a:bodyPr>
            <a:lstStyle/>
            <a:p>
              <a:r>
                <a:rPr lang="zh-CN" altLang="en-US" sz="3200" dirty="0">
                  <a:solidFill>
                    <a:schemeClr val="bg1"/>
                  </a:solidFill>
                  <a:latin typeface="方正正大黑简体" panose="02000000000000000000" pitchFamily="2" charset="-122"/>
                  <a:ea typeface="方正正大黑简体" panose="02000000000000000000" pitchFamily="2" charset="-122"/>
                </a:rPr>
                <a:t>远程登录协议</a:t>
              </a:r>
              <a:r>
                <a:rPr lang="en-US" altLang="zh-CN" sz="3200" dirty="0">
                  <a:solidFill>
                    <a:schemeClr val="bg1"/>
                  </a:solidFill>
                  <a:latin typeface="方正正大黑简体" panose="02000000000000000000" pitchFamily="2" charset="-122"/>
                  <a:ea typeface="方正正大黑简体" panose="02000000000000000000" pitchFamily="2" charset="-122"/>
                </a:rPr>
                <a:t>——Telnet</a:t>
              </a:r>
            </a:p>
          </p:txBody>
        </p:sp>
      </p:grpSp>
      <p:grpSp>
        <p:nvGrpSpPr>
          <p:cNvPr id="53" name="组合 52">
            <a:extLst>
              <a:ext uri="{FF2B5EF4-FFF2-40B4-BE49-F238E27FC236}">
                <a16:creationId xmlns:a16="http://schemas.microsoft.com/office/drawing/2014/main" id="{711B74E8-B7F9-46E3-B686-9A5BF77FED5A}"/>
              </a:ext>
            </a:extLst>
          </p:cNvPr>
          <p:cNvGrpSpPr/>
          <p:nvPr/>
        </p:nvGrpSpPr>
        <p:grpSpPr>
          <a:xfrm>
            <a:off x="2635182" y="5375024"/>
            <a:ext cx="6555952" cy="1115227"/>
            <a:chOff x="1672156" y="1953172"/>
            <a:chExt cx="5503809" cy="1013964"/>
          </a:xfrm>
        </p:grpSpPr>
        <p:grpSp>
          <p:nvGrpSpPr>
            <p:cNvPr id="54" name="组合 53">
              <a:extLst>
                <a:ext uri="{FF2B5EF4-FFF2-40B4-BE49-F238E27FC236}">
                  <a16:creationId xmlns:a16="http://schemas.microsoft.com/office/drawing/2014/main" id="{E0B912BC-29F7-4BF7-BEF0-C2B13301BACE}"/>
                </a:ext>
              </a:extLst>
            </p:cNvPr>
            <p:cNvGrpSpPr/>
            <p:nvPr/>
          </p:nvGrpSpPr>
          <p:grpSpPr>
            <a:xfrm>
              <a:off x="1672156" y="1953172"/>
              <a:ext cx="5503809" cy="600299"/>
              <a:chOff x="1442977" y="2200774"/>
              <a:chExt cx="5503809" cy="600299"/>
            </a:xfrm>
          </p:grpSpPr>
          <p:sp>
            <p:nvSpPr>
              <p:cNvPr id="59" name="矩形: 圆角 58">
                <a:extLst>
                  <a:ext uri="{FF2B5EF4-FFF2-40B4-BE49-F238E27FC236}">
                    <a16:creationId xmlns:a16="http://schemas.microsoft.com/office/drawing/2014/main" id="{EE8DA166-8A95-435D-943F-0A3200D57769}"/>
                  </a:ext>
                </a:extLst>
              </p:cNvPr>
              <p:cNvSpPr/>
              <p:nvPr/>
            </p:nvSpPr>
            <p:spPr>
              <a:xfrm>
                <a:off x="1442977" y="2200774"/>
                <a:ext cx="5503809"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0" name="矩形: 圆角 59">
                <a:extLst>
                  <a:ext uri="{FF2B5EF4-FFF2-40B4-BE49-F238E27FC236}">
                    <a16:creationId xmlns:a16="http://schemas.microsoft.com/office/drawing/2014/main" id="{4DEF3FA8-B7A3-4154-80D0-25D9FD3FA2A7}"/>
                  </a:ext>
                </a:extLst>
              </p:cNvPr>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05</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58" name="文本框 57">
              <a:extLst>
                <a:ext uri="{FF2B5EF4-FFF2-40B4-BE49-F238E27FC236}">
                  <a16:creationId xmlns:a16="http://schemas.microsoft.com/office/drawing/2014/main" id="{C9BDEB47-3066-432A-A3F9-897EE67EE223}"/>
                </a:ext>
              </a:extLst>
            </p:cNvPr>
            <p:cNvSpPr txBox="1"/>
            <p:nvPr/>
          </p:nvSpPr>
          <p:spPr>
            <a:xfrm>
              <a:off x="2869772" y="2071679"/>
              <a:ext cx="3445101" cy="895457"/>
            </a:xfrm>
            <a:prstGeom prst="rect">
              <a:avLst/>
            </a:prstGeom>
            <a:noFill/>
          </p:spPr>
          <p:txBody>
            <a:bodyPr wrap="none" lIns="0" tIns="0" rIns="0" bIns="0" rtlCol="0">
              <a:spAutoFit/>
            </a:bodyPr>
            <a:lstStyle/>
            <a:p>
              <a:r>
                <a:rPr lang="zh-CN" altLang="en-US" sz="3200" dirty="0">
                  <a:solidFill>
                    <a:schemeClr val="bg1"/>
                  </a:solidFill>
                  <a:latin typeface="方正正大黑简体" panose="02000000000000000000" pitchFamily="2" charset="-122"/>
                  <a:ea typeface="方正正大黑简体" panose="02000000000000000000" pitchFamily="2" charset="-122"/>
                </a:rPr>
                <a:t>电子邮件系统的安全性</a:t>
              </a:r>
            </a:p>
            <a:p>
              <a:endParaRPr lang="zh-CN" altLang="en-US" sz="3200" dirty="0">
                <a:solidFill>
                  <a:schemeClr val="bg1"/>
                </a:solidFill>
                <a:latin typeface="方正正大黑简体" panose="02000000000000000000" pitchFamily="2" charset="-122"/>
                <a:ea typeface="方正正大黑简体" panose="02000000000000000000" pitchFamily="2" charset="-122"/>
              </a:endParaRPr>
            </a:p>
          </p:txBody>
        </p:sp>
      </p:grpSp>
    </p:spTree>
    <p:extLst>
      <p:ext uri="{BB962C8B-B14F-4D97-AF65-F5344CB8AC3E}">
        <p14:creationId xmlns:p14="http://schemas.microsoft.com/office/powerpoint/2010/main" val="3567812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down)">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down)">
                                      <p:cBhvr>
                                        <p:cTn id="29" dur="5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down)">
                                      <p:cBhvr>
                                        <p:cTn id="3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组合 98">
            <a:extLst>
              <a:ext uri="{FF2B5EF4-FFF2-40B4-BE49-F238E27FC236}">
                <a16:creationId xmlns:a16="http://schemas.microsoft.com/office/drawing/2014/main" id="{B01EF985-C3B1-44FA-8A1E-DB6533F95E1C}"/>
              </a:ext>
            </a:extLst>
          </p:cNvPr>
          <p:cNvGrpSpPr/>
          <p:nvPr/>
        </p:nvGrpSpPr>
        <p:grpSpPr>
          <a:xfrm>
            <a:off x="2515300" y="2728653"/>
            <a:ext cx="7682250" cy="3317866"/>
            <a:chOff x="2515300" y="2728653"/>
            <a:chExt cx="7682250" cy="3317866"/>
          </a:xfrm>
        </p:grpSpPr>
        <p:pic>
          <p:nvPicPr>
            <p:cNvPr id="100" name="图片 99">
              <a:extLst>
                <a:ext uri="{FF2B5EF4-FFF2-40B4-BE49-F238E27FC236}">
                  <a16:creationId xmlns:a16="http://schemas.microsoft.com/office/drawing/2014/main" id="{237DF8CB-15F2-4764-9A33-22465FEC69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35"/>
            <a:stretch/>
          </p:blipFill>
          <p:spPr bwMode="auto">
            <a:xfrm>
              <a:off x="2515300" y="2728653"/>
              <a:ext cx="6863478" cy="3317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文本框 41">
              <a:extLst>
                <a:ext uri="{FF2B5EF4-FFF2-40B4-BE49-F238E27FC236}">
                  <a16:creationId xmlns:a16="http://schemas.microsoft.com/office/drawing/2014/main" id="{C2F0D0D1-31C8-4F52-8D51-61822802E23C}"/>
                </a:ext>
              </a:extLst>
            </p:cNvPr>
            <p:cNvSpPr txBox="1">
              <a:spLocks noChangeArrowheads="1"/>
            </p:cNvSpPr>
            <p:nvPr/>
          </p:nvSpPr>
          <p:spPr bwMode="auto">
            <a:xfrm>
              <a:off x="8961300" y="4668105"/>
              <a:ext cx="12362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a:latin typeface="方正正大黑简体" panose="02000000000000000000" pitchFamily="2" charset="-122"/>
                  <a:ea typeface="方正正大黑简体" panose="02000000000000000000" pitchFamily="2" charset="-122"/>
                </a:rPr>
                <a:t>本地</a:t>
              </a:r>
              <a:r>
                <a:rPr lang="en-US" altLang="zh-CN" sz="1600" dirty="0">
                  <a:latin typeface="方正正大黑简体" panose="02000000000000000000" pitchFamily="2" charset="-122"/>
                  <a:ea typeface="方正正大黑简体" panose="02000000000000000000" pitchFamily="2" charset="-122"/>
                </a:rPr>
                <a:t>DNS</a:t>
              </a:r>
              <a:r>
                <a:rPr lang="zh-CN" altLang="en-US" sz="1600" dirty="0">
                  <a:latin typeface="方正正大黑简体" panose="02000000000000000000" pitchFamily="2" charset="-122"/>
                  <a:ea typeface="方正正大黑简体" panose="02000000000000000000" pitchFamily="2" charset="-122"/>
                </a:rPr>
                <a:t>服务器</a:t>
              </a:r>
            </a:p>
          </p:txBody>
        </p:sp>
      </p:grpSp>
      <p:sp>
        <p:nvSpPr>
          <p:cNvPr id="106" name="文本框 105">
            <a:extLst>
              <a:ext uri="{FF2B5EF4-FFF2-40B4-BE49-F238E27FC236}">
                <a16:creationId xmlns:a16="http://schemas.microsoft.com/office/drawing/2014/main" id="{721BB337-82FF-4A96-B198-37CAF47779B4}"/>
              </a:ext>
            </a:extLst>
          </p:cNvPr>
          <p:cNvSpPr txBox="1"/>
          <p:nvPr/>
        </p:nvSpPr>
        <p:spPr>
          <a:xfrm>
            <a:off x="4125909" y="724209"/>
            <a:ext cx="3940181" cy="553998"/>
          </a:xfrm>
          <a:prstGeom prst="rect">
            <a:avLst/>
          </a:prstGeom>
          <a:noFill/>
        </p:spPr>
        <p:txBody>
          <a:bodyPr wrap="none" lIns="0" tIns="0" rIns="0" bIns="0" rtlCol="0">
            <a:spAutoFit/>
          </a:bodyPr>
          <a:lstStyle/>
          <a:p>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域名系统</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——DNS</a:t>
            </a:r>
          </a:p>
        </p:txBody>
      </p:sp>
      <p:sp>
        <p:nvSpPr>
          <p:cNvPr id="107" name="Text Box 15">
            <a:extLst>
              <a:ext uri="{FF2B5EF4-FFF2-40B4-BE49-F238E27FC236}">
                <a16:creationId xmlns:a16="http://schemas.microsoft.com/office/drawing/2014/main" id="{EEFDA8BC-420B-406C-8C03-DE0EFC56548D}"/>
              </a:ext>
            </a:extLst>
          </p:cNvPr>
          <p:cNvSpPr txBox="1">
            <a:spLocks noChangeArrowheads="1"/>
          </p:cNvSpPr>
          <p:nvPr/>
        </p:nvSpPr>
        <p:spPr bwMode="auto">
          <a:xfrm>
            <a:off x="1577788" y="1551014"/>
            <a:ext cx="9049023" cy="919401"/>
          </a:xfrm>
          <a:prstGeom prst="roundRect">
            <a:avLst/>
          </a:prstGeom>
        </p:spPr>
        <p:style>
          <a:lnRef idx="3">
            <a:schemeClr val="lt1"/>
          </a:lnRef>
          <a:fillRef idx="1">
            <a:schemeClr val="accent1"/>
          </a:fillRef>
          <a:effectRef idx="1">
            <a:schemeClr val="accent1"/>
          </a:effectRef>
          <a:fontRef idx="minor">
            <a:schemeClr val="lt1"/>
          </a:fontRef>
        </p:style>
        <p:txBody>
          <a:bodyPr wrap="square" anchor="ctr">
            <a:spAutoFit/>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r>
              <a:rPr lang="zh-CN" altLang="en-US" sz="2400" dirty="0">
                <a:solidFill>
                  <a:schemeClr val="bg1"/>
                </a:solidFill>
                <a:latin typeface="方正正大黑简体" panose="02000000000000000000" pitchFamily="2" charset="-122"/>
                <a:ea typeface="方正正大黑简体" panose="02000000000000000000" pitchFamily="2" charset="-122"/>
              </a:rPr>
              <a:t>域名系统是一个分布式数据库系统，用来实现“域名</a:t>
            </a:r>
            <a:r>
              <a:rPr lang="en-US" altLang="zh-CN" sz="2400" dirty="0">
                <a:solidFill>
                  <a:schemeClr val="bg1"/>
                </a:solidFill>
                <a:latin typeface="方正正大黑简体" panose="02000000000000000000" pitchFamily="2" charset="-122"/>
                <a:ea typeface="方正正大黑简体" panose="02000000000000000000" pitchFamily="2" charset="-122"/>
              </a:rPr>
              <a:t>—IP</a:t>
            </a:r>
            <a:r>
              <a:rPr lang="zh-CN" altLang="en-US" sz="2400" dirty="0">
                <a:solidFill>
                  <a:schemeClr val="bg1"/>
                </a:solidFill>
                <a:latin typeface="方正正大黑简体" panose="02000000000000000000" pitchFamily="2" charset="-122"/>
                <a:ea typeface="方正正大黑简体" panose="02000000000000000000" pitchFamily="2" charset="-122"/>
              </a:rPr>
              <a:t>地址”，或“</a:t>
            </a:r>
            <a:r>
              <a:rPr lang="en-US" altLang="zh-CN" sz="2400" dirty="0">
                <a:solidFill>
                  <a:schemeClr val="bg1"/>
                </a:solidFill>
                <a:latin typeface="方正正大黑简体" panose="02000000000000000000" pitchFamily="2" charset="-122"/>
                <a:ea typeface="方正正大黑简体" panose="02000000000000000000" pitchFamily="2" charset="-122"/>
              </a:rPr>
              <a:t>IP</a:t>
            </a:r>
            <a:r>
              <a:rPr lang="zh-CN" altLang="en-US" sz="2400" dirty="0">
                <a:solidFill>
                  <a:schemeClr val="bg1"/>
                </a:solidFill>
                <a:latin typeface="方正正大黑简体" panose="02000000000000000000" pitchFamily="2" charset="-122"/>
                <a:ea typeface="方正正大黑简体" panose="02000000000000000000" pitchFamily="2" charset="-122"/>
              </a:rPr>
              <a:t>地址</a:t>
            </a:r>
            <a:r>
              <a:rPr lang="en-US" altLang="zh-CN" sz="2400" dirty="0">
                <a:solidFill>
                  <a:schemeClr val="bg1"/>
                </a:solidFill>
                <a:latin typeface="方正正大黑简体" panose="02000000000000000000" pitchFamily="2" charset="-122"/>
                <a:ea typeface="方正正大黑简体" panose="02000000000000000000" pitchFamily="2" charset="-122"/>
              </a:rPr>
              <a:t>—</a:t>
            </a:r>
            <a:r>
              <a:rPr lang="zh-CN" altLang="en-US" sz="2400" dirty="0">
                <a:solidFill>
                  <a:schemeClr val="bg1"/>
                </a:solidFill>
                <a:latin typeface="方正正大黑简体" panose="02000000000000000000" pitchFamily="2" charset="-122"/>
                <a:ea typeface="方正正大黑简体" panose="02000000000000000000" pitchFamily="2" charset="-122"/>
              </a:rPr>
              <a:t>域名”的映射。</a:t>
            </a:r>
          </a:p>
        </p:txBody>
      </p:sp>
      <p:cxnSp>
        <p:nvCxnSpPr>
          <p:cNvPr id="108" name="直接箭头连接符 107">
            <a:extLst>
              <a:ext uri="{FF2B5EF4-FFF2-40B4-BE49-F238E27FC236}">
                <a16:creationId xmlns:a16="http://schemas.microsoft.com/office/drawing/2014/main" id="{87410F57-EF89-4BE3-BDE3-9E0824E90544}"/>
              </a:ext>
            </a:extLst>
          </p:cNvPr>
          <p:cNvCxnSpPr/>
          <p:nvPr/>
        </p:nvCxnSpPr>
        <p:spPr>
          <a:xfrm flipH="1" flipV="1">
            <a:off x="4205124" y="4120367"/>
            <a:ext cx="4531688" cy="54773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C9361E75-279E-450B-A6A5-F61AC4A35CA2}"/>
              </a:ext>
            </a:extLst>
          </p:cNvPr>
          <p:cNvCxnSpPr/>
          <p:nvPr/>
        </p:nvCxnSpPr>
        <p:spPr>
          <a:xfrm>
            <a:off x="4205124" y="4182033"/>
            <a:ext cx="4476182" cy="5416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8A0BA300-B255-424F-BCB1-D2E5C70BF249}"/>
              </a:ext>
            </a:extLst>
          </p:cNvPr>
          <p:cNvCxnSpPr/>
          <p:nvPr/>
        </p:nvCxnSpPr>
        <p:spPr>
          <a:xfrm flipH="1">
            <a:off x="4317367" y="4785391"/>
            <a:ext cx="4363939" cy="3288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80E0132E-0FC6-49CD-AA30-4D55FAE8BB0A}"/>
              </a:ext>
            </a:extLst>
          </p:cNvPr>
          <p:cNvCxnSpPr/>
          <p:nvPr/>
        </p:nvCxnSpPr>
        <p:spPr>
          <a:xfrm flipV="1">
            <a:off x="4317367" y="4839802"/>
            <a:ext cx="4363939" cy="328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05E870C0-9A4D-4EF3-8B88-F27DA64EFB4C}"/>
              </a:ext>
            </a:extLst>
          </p:cNvPr>
          <p:cNvCxnSpPr/>
          <p:nvPr/>
        </p:nvCxnSpPr>
        <p:spPr>
          <a:xfrm flipV="1">
            <a:off x="7730318" y="5059865"/>
            <a:ext cx="950988" cy="49332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730F1249-831C-48E4-8182-1B01B8FCC76E}"/>
              </a:ext>
            </a:extLst>
          </p:cNvPr>
          <p:cNvCxnSpPr/>
          <p:nvPr/>
        </p:nvCxnSpPr>
        <p:spPr>
          <a:xfrm flipH="1">
            <a:off x="7841329" y="5134831"/>
            <a:ext cx="839978" cy="44496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0807B3C5-CF5A-47D0-8333-1411851DB977}"/>
              </a:ext>
            </a:extLst>
          </p:cNvPr>
          <p:cNvCxnSpPr/>
          <p:nvPr/>
        </p:nvCxnSpPr>
        <p:spPr>
          <a:xfrm flipH="1" flipV="1">
            <a:off x="7562569" y="3468644"/>
            <a:ext cx="1286486" cy="115230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C9D1D199-C0B4-4CE3-B860-7560F476507B}"/>
              </a:ext>
            </a:extLst>
          </p:cNvPr>
          <p:cNvCxnSpPr/>
          <p:nvPr/>
        </p:nvCxnSpPr>
        <p:spPr>
          <a:xfrm>
            <a:off x="7624242" y="3414232"/>
            <a:ext cx="1337058" cy="12067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85735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106"/>
                                        </p:tgtEl>
                                        <p:attrNameLst>
                                          <p:attrName>style.visibility</p:attrName>
                                        </p:attrNameLst>
                                      </p:cBhvr>
                                      <p:to>
                                        <p:strVal val="visible"/>
                                      </p:to>
                                    </p:set>
                                    <p:animEffect transition="in" filter="fade">
                                      <p:cBhvr>
                                        <p:cTn id="7" dur="500">
                                          <p:stCondLst>
                                            <p:cond delay="0"/>
                                          </p:stCondLst>
                                        </p:cTn>
                                        <p:tgtEl>
                                          <p:spTgt spid="106"/>
                                        </p:tgtEl>
                                      </p:cBhvr>
                                    </p:animEffect>
                                    <p:set>
                                      <p:cBhvr>
                                        <p:cTn id="8" dur="500" fill="hold">
                                          <p:stCondLst>
                                            <p:cond delay="500"/>
                                          </p:stCondLst>
                                        </p:cTn>
                                        <p:tgtEl>
                                          <p:spTgt spid="106"/>
                                        </p:tgtEl>
                                        <p:attrNameLst>
                                          <p:attrName>style.visibility</p:attrName>
                                        </p:attrNameLst>
                                      </p:cBhvr>
                                      <p:to>
                                        <p:strVal val="visible"/>
                                      </p:to>
                                    </p:set>
                                    <p:anim to="0" calcmode="lin" valueType="num">
                                      <p:cBhvr>
                                        <p:cTn id="9" dur="1000" decel="100000" fill="hold">
                                          <p:stCondLst>
                                            <p:cond delay="0"/>
                                          </p:stCondLst>
                                        </p:cTn>
                                        <p:tgtEl>
                                          <p:spTgt spid="106"/>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107"/>
                                        </p:tgtEl>
                                        <p:attrNameLst>
                                          <p:attrName>style.visibility</p:attrName>
                                        </p:attrNameLst>
                                      </p:cBhvr>
                                      <p:to>
                                        <p:strVal val="visible"/>
                                      </p:to>
                                    </p:set>
                                    <p:animEffect transition="in" filter="slide(fromBottom)">
                                      <p:cBhvr>
                                        <p:cTn id="14" dur="500"/>
                                        <p:tgtEl>
                                          <p:spTgt spid="10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1000"/>
                                        <p:tgtEl>
                                          <p:spTgt spid="99"/>
                                        </p:tgtEl>
                                      </p:cBhvr>
                                    </p:animEffect>
                                    <p:anim calcmode="lin" valueType="num">
                                      <p:cBhvr>
                                        <p:cTn id="20" dur="1000" fill="hold"/>
                                        <p:tgtEl>
                                          <p:spTgt spid="99"/>
                                        </p:tgtEl>
                                        <p:attrNameLst>
                                          <p:attrName>ppt_x</p:attrName>
                                        </p:attrNameLst>
                                      </p:cBhvr>
                                      <p:tavLst>
                                        <p:tav tm="0">
                                          <p:val>
                                            <p:strVal val="#ppt_x"/>
                                          </p:val>
                                        </p:tav>
                                        <p:tav tm="100000">
                                          <p:val>
                                            <p:strVal val="#ppt_x"/>
                                          </p:val>
                                        </p:tav>
                                      </p:tavLst>
                                    </p:anim>
                                    <p:anim calcmode="lin" valueType="num">
                                      <p:cBhvr>
                                        <p:cTn id="21"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wipe(down)">
                                      <p:cBhvr>
                                        <p:cTn id="26" dur="500"/>
                                        <p:tgtEl>
                                          <p:spTgt spid="1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14"/>
                                        </p:tgtEl>
                                        <p:attrNameLst>
                                          <p:attrName>style.visibility</p:attrName>
                                        </p:attrNameLst>
                                      </p:cBhvr>
                                      <p:to>
                                        <p:strVal val="visible"/>
                                      </p:to>
                                    </p:set>
                                    <p:animEffect transition="in" filter="wipe(down)">
                                      <p:cBhvr>
                                        <p:cTn id="31" dur="500"/>
                                        <p:tgtEl>
                                          <p:spTgt spid="1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15"/>
                                        </p:tgtEl>
                                        <p:attrNameLst>
                                          <p:attrName>style.visibility</p:attrName>
                                        </p:attrNameLst>
                                      </p:cBhvr>
                                      <p:to>
                                        <p:strVal val="visible"/>
                                      </p:to>
                                    </p:set>
                                    <p:animEffect transition="in" filter="wipe(up)">
                                      <p:cBhvr>
                                        <p:cTn id="36" dur="500"/>
                                        <p:tgtEl>
                                          <p:spTgt spid="1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wipe(down)">
                                      <p:cBhvr>
                                        <p:cTn id="41" dur="500"/>
                                        <p:tgtEl>
                                          <p:spTgt spid="10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wipe(up)">
                                      <p:cBhvr>
                                        <p:cTn id="46" dur="500"/>
                                        <p:tgtEl>
                                          <p:spTgt spid="10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10"/>
                                        </p:tgtEl>
                                        <p:attrNameLst>
                                          <p:attrName>style.visibility</p:attrName>
                                        </p:attrNameLst>
                                      </p:cBhvr>
                                      <p:to>
                                        <p:strVal val="visible"/>
                                      </p:to>
                                    </p:set>
                                    <p:animEffect transition="in" filter="wipe(up)">
                                      <p:cBhvr>
                                        <p:cTn id="51" dur="500"/>
                                        <p:tgtEl>
                                          <p:spTgt spid="11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wipe(down)">
                                      <p:cBhvr>
                                        <p:cTn id="56" dur="500"/>
                                        <p:tgtEl>
                                          <p:spTgt spid="11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113"/>
                                        </p:tgtEl>
                                        <p:attrNameLst>
                                          <p:attrName>style.visibility</p:attrName>
                                        </p:attrNameLst>
                                      </p:cBhvr>
                                      <p:to>
                                        <p:strVal val="visible"/>
                                      </p:to>
                                    </p:set>
                                    <p:animEffect transition="in" filter="wipe(up)">
                                      <p:cBhvr>
                                        <p:cTn id="6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4263767" y="651720"/>
            <a:ext cx="3664465" cy="553998"/>
          </a:xfrm>
          <a:prstGeom prst="rect">
            <a:avLst/>
          </a:prstGeom>
          <a:noFill/>
        </p:spPr>
        <p:txBody>
          <a:bodyPr wrap="none" lIns="0" tIns="0" rIns="0" bIns="0" rtlCol="0">
            <a:spAutoFit/>
          </a:bodyPr>
          <a:lstStyle/>
          <a:p>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DNS</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(1)</a:t>
            </a:r>
          </a:p>
        </p:txBody>
      </p:sp>
      <p:sp>
        <p:nvSpPr>
          <p:cNvPr id="99" name="文本框 98"/>
          <p:cNvSpPr txBox="1"/>
          <p:nvPr/>
        </p:nvSpPr>
        <p:spPr>
          <a:xfrm>
            <a:off x="1491464" y="1516209"/>
            <a:ext cx="8997242" cy="892552"/>
          </a:xfrm>
          <a:prstGeom prst="rect">
            <a:avLst/>
          </a:prstGeom>
          <a:noFill/>
        </p:spPr>
        <p:txBody>
          <a:bodyPr wrap="square">
            <a:spAutoFit/>
          </a:bodyPr>
          <a:lstStyle/>
          <a:p>
            <a:pPr marL="457200" indent="-457200">
              <a:buSzPct val="150000"/>
              <a:buBlip>
                <a:blip r:embed="rId3"/>
              </a:buBlip>
            </a:pP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DNS</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的最大缺陷是解析的请求者无法验证它所收到的应答信息的真实性</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9" name="矩形 8"/>
          <p:cNvSpPr/>
          <p:nvPr/>
        </p:nvSpPr>
        <p:spPr>
          <a:xfrm>
            <a:off x="1322508" y="2261893"/>
            <a:ext cx="4262127" cy="2368212"/>
          </a:xfrm>
          <a:prstGeom prst="rect">
            <a:avLst/>
          </a:prstGeom>
        </p:spPr>
        <p:txBody>
          <a:bodyPr wrap="square">
            <a:spAutoFit/>
          </a:bodyPr>
          <a:lstStyle/>
          <a:p>
            <a:pPr marL="1257300" lvl="2" indent="-342900">
              <a:lnSpc>
                <a:spcPct val="20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DNS</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欺骗攻击</a:t>
            </a:r>
          </a:p>
          <a:p>
            <a:pPr marL="1257300" lvl="2" indent="-342900">
              <a:lnSpc>
                <a:spcPct val="20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DNS</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缓存中毒</a:t>
            </a:r>
          </a:p>
          <a:p>
            <a:pPr marL="1257300" lvl="2" indent="-342900">
              <a:lnSpc>
                <a:spcPct val="20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DNS</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重定向</a:t>
            </a:r>
          </a:p>
        </p:txBody>
      </p:sp>
      <p:pic>
        <p:nvPicPr>
          <p:cNvPr id="18" name="图片 2">
            <a:extLst>
              <a:ext uri="{FF2B5EF4-FFF2-40B4-BE49-F238E27FC236}">
                <a16:creationId xmlns:a16="http://schemas.microsoft.com/office/drawing/2014/main" id="{DEE68E34-E493-499A-9350-E0A6CB336A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1607" y="1997041"/>
            <a:ext cx="5905500" cy="456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本框 18">
            <a:extLst>
              <a:ext uri="{FF2B5EF4-FFF2-40B4-BE49-F238E27FC236}">
                <a16:creationId xmlns:a16="http://schemas.microsoft.com/office/drawing/2014/main" id="{FCBF4762-03EB-49CD-A8D7-8BB8852B9B9F}"/>
              </a:ext>
            </a:extLst>
          </p:cNvPr>
          <p:cNvSpPr txBox="1">
            <a:spLocks noChangeArrowheads="1"/>
          </p:cNvSpPr>
          <p:nvPr/>
        </p:nvSpPr>
        <p:spPr bwMode="auto">
          <a:xfrm>
            <a:off x="8056119" y="3909978"/>
            <a:ext cx="1008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0000FF"/>
                </a:solidFill>
                <a:latin typeface="微软雅黑" panose="020B0503020204020204" pitchFamily="34" charset="-122"/>
                <a:ea typeface="微软雅黑" panose="020B0503020204020204" pitchFamily="34" charset="-122"/>
              </a:rPr>
              <a:t>真实</a:t>
            </a:r>
            <a:r>
              <a:rPr lang="en-US" altLang="zh-CN">
                <a:solidFill>
                  <a:srgbClr val="0000FF"/>
                </a:solidFill>
                <a:latin typeface="微软雅黑" panose="020B0503020204020204" pitchFamily="34" charset="-122"/>
                <a:ea typeface="微软雅黑" panose="020B0503020204020204" pitchFamily="34" charset="-122"/>
              </a:rPr>
              <a:t>IP</a:t>
            </a:r>
            <a:endParaRPr lang="zh-CN" altLang="en-US">
              <a:solidFill>
                <a:srgbClr val="0000FF"/>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0E6AD69E-5600-4568-B8BF-9F2C447B5C14}"/>
              </a:ext>
            </a:extLst>
          </p:cNvPr>
          <p:cNvSpPr txBox="1">
            <a:spLocks noChangeArrowheads="1"/>
          </p:cNvSpPr>
          <p:nvPr/>
        </p:nvSpPr>
        <p:spPr bwMode="auto">
          <a:xfrm>
            <a:off x="2955482" y="5645860"/>
            <a:ext cx="2809875" cy="646112"/>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srgbClr val="0000FF"/>
                </a:solidFill>
                <a:latin typeface="微软雅黑" panose="020B0503020204020204" pitchFamily="34" charset="-122"/>
                <a:ea typeface="微软雅黑" panose="020B0503020204020204" pitchFamily="34" charset="-122"/>
              </a:rPr>
              <a:t>用户解析</a:t>
            </a:r>
            <a:r>
              <a:rPr lang="en-US" altLang="zh-CN" dirty="0">
                <a:solidFill>
                  <a:srgbClr val="0000FF"/>
                </a:solidFill>
                <a:latin typeface="微软雅黑" panose="020B0503020204020204" pitchFamily="34" charset="-122"/>
                <a:ea typeface="微软雅黑" panose="020B0503020204020204" pitchFamily="34" charset="-122"/>
              </a:rPr>
              <a:t>a.abc.com</a:t>
            </a:r>
            <a:r>
              <a:rPr lang="zh-CN" altLang="en-US" dirty="0">
                <a:solidFill>
                  <a:srgbClr val="0000FF"/>
                </a:solidFill>
                <a:latin typeface="微软雅黑" panose="020B0503020204020204" pitchFamily="34" charset="-122"/>
                <a:ea typeface="微软雅黑" panose="020B0503020204020204" pitchFamily="34" charset="-122"/>
              </a:rPr>
              <a:t>得到的错误的</a:t>
            </a:r>
            <a:r>
              <a:rPr lang="en-US" altLang="zh-CN" dirty="0" err="1">
                <a:solidFill>
                  <a:srgbClr val="0000FF"/>
                </a:solidFill>
                <a:latin typeface="微软雅黑" panose="020B0503020204020204" pitchFamily="34" charset="-122"/>
                <a:ea typeface="微软雅黑" panose="020B0503020204020204" pitchFamily="34" charset="-122"/>
              </a:rPr>
              <a:t>ip</a:t>
            </a:r>
            <a:r>
              <a:rPr lang="en-US" altLang="zh-CN" dirty="0">
                <a:solidFill>
                  <a:srgbClr val="0000FF"/>
                </a:solidFill>
                <a:latin typeface="微软雅黑" panose="020B0503020204020204" pitchFamily="34" charset="-122"/>
                <a:ea typeface="微软雅黑" panose="020B0503020204020204" pitchFamily="34" charset="-122"/>
              </a:rPr>
              <a:t> </a:t>
            </a:r>
            <a:r>
              <a:rPr lang="en-US" altLang="zh-CN" dirty="0">
                <a:solidFill>
                  <a:srgbClr val="FF0000"/>
                </a:solidFill>
                <a:latin typeface="微软雅黑" panose="020B0503020204020204" pitchFamily="34" charset="-122"/>
                <a:ea typeface="微软雅黑" panose="020B0503020204020204" pitchFamily="34" charset="-122"/>
              </a:rPr>
              <a:t>10.10.10.1</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A58F9D77-1B12-4BB2-A0FC-8F5E5048943F}"/>
              </a:ext>
            </a:extLst>
          </p:cNvPr>
          <p:cNvSpPr txBox="1">
            <a:spLocks noChangeArrowheads="1"/>
          </p:cNvSpPr>
          <p:nvPr/>
        </p:nvSpPr>
        <p:spPr bwMode="auto">
          <a:xfrm>
            <a:off x="7022657" y="5665753"/>
            <a:ext cx="1008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srgbClr val="FF0000"/>
                </a:solidFill>
                <a:latin typeface="微软雅黑" panose="020B0503020204020204" pitchFamily="34" charset="-122"/>
                <a:ea typeface="微软雅黑" panose="020B0503020204020204" pitchFamily="34" charset="-122"/>
              </a:rPr>
              <a:t>伪造</a:t>
            </a:r>
          </a:p>
        </p:txBody>
      </p:sp>
      <p:sp>
        <p:nvSpPr>
          <p:cNvPr id="22" name="乘号 21">
            <a:extLst>
              <a:ext uri="{FF2B5EF4-FFF2-40B4-BE49-F238E27FC236}">
                <a16:creationId xmlns:a16="http://schemas.microsoft.com/office/drawing/2014/main" id="{DC74A4A3-E3ED-4938-85B6-01564FF9B25D}"/>
              </a:ext>
            </a:extLst>
          </p:cNvPr>
          <p:cNvSpPr/>
          <p:nvPr/>
        </p:nvSpPr>
        <p:spPr>
          <a:xfrm>
            <a:off x="5620894" y="3938553"/>
            <a:ext cx="431800" cy="50641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3" name="直接箭头连接符 22">
            <a:extLst>
              <a:ext uri="{FF2B5EF4-FFF2-40B4-BE49-F238E27FC236}">
                <a16:creationId xmlns:a16="http://schemas.microsoft.com/office/drawing/2014/main" id="{8A7D3AC7-07D2-4517-B223-7DE57AA704AD}"/>
              </a:ext>
            </a:extLst>
          </p:cNvPr>
          <p:cNvCxnSpPr>
            <a:cxnSpLocks/>
          </p:cNvCxnSpPr>
          <p:nvPr/>
        </p:nvCxnSpPr>
        <p:spPr>
          <a:xfrm flipH="1" flipV="1">
            <a:off x="6465444" y="5822916"/>
            <a:ext cx="452438" cy="8890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5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par>
                          <p:cTn id="16" fill="hold">
                            <p:stCondLst>
                              <p:cond delay="29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 to="0" calcmode="lin" valueType="num">
                                      <p:cBhvr>
                                        <p:cTn id="19" dur="500" decel="100000" fill="hold">
                                          <p:stCondLst>
                                            <p:cond delay="0"/>
                                          </p:stCondLst>
                                        </p:cTn>
                                        <p:tgtEl>
                                          <p:spTgt spid="9"/>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9"/>
                                        </p:tgtEl>
                                      </p:cBhvr>
                                    </p:animEffect>
                                    <p:animScale>
                                      <p:cBhvr>
                                        <p:cTn id="21" dur="500" decel="100000" fill="hold">
                                          <p:stCondLst>
                                            <p:cond delay="0"/>
                                          </p:stCondLst>
                                        </p:cTn>
                                        <p:tgtEl>
                                          <p:spTgt spid="9"/>
                                        </p:tgtEl>
                                      </p:cBhvr>
                                      <p:by x="100000" y="100000"/>
                                      <p:from x="110000" y="110000"/>
                                      <p:to x="100000" y="100000"/>
                                    </p:animScale>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p:cTn id="26" dur="500" fill="hold"/>
                                        <p:tgtEl>
                                          <p:spTgt spid="19"/>
                                        </p:tgtEl>
                                        <p:attrNameLst>
                                          <p:attrName>ppt_w</p:attrName>
                                        </p:attrNameLst>
                                      </p:cBhvr>
                                      <p:tavLst>
                                        <p:tav tm="0">
                                          <p:val>
                                            <p:fltVal val="0"/>
                                          </p:val>
                                        </p:tav>
                                        <p:tav tm="100000">
                                          <p:val>
                                            <p:strVal val="#ppt_w"/>
                                          </p:val>
                                        </p:tav>
                                      </p:tavLst>
                                    </p:anim>
                                    <p:anim calcmode="lin" valueType="num">
                                      <p:cBhvr>
                                        <p:cTn id="27" dur="500" fill="hold"/>
                                        <p:tgtEl>
                                          <p:spTgt spid="19"/>
                                        </p:tgtEl>
                                        <p:attrNameLst>
                                          <p:attrName>ppt_h</p:attrName>
                                        </p:attrNameLst>
                                      </p:cBhvr>
                                      <p:tavLst>
                                        <p:tav tm="0">
                                          <p:val>
                                            <p:fltVal val="0"/>
                                          </p:val>
                                        </p:tav>
                                        <p:tav tm="100000">
                                          <p:val>
                                            <p:strVal val="#ppt_h"/>
                                          </p:val>
                                        </p:tav>
                                      </p:tavLst>
                                    </p:anim>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8" presetClass="emph" presetSubtype="0" fill="hold" nodeType="clickEffect">
                                  <p:stCondLst>
                                    <p:cond delay="0"/>
                                  </p:stCondLst>
                                  <p:childTnLst>
                                    <p:animRot by="21600000">
                                      <p:cBhvr>
                                        <p:cTn id="32" dur="2000" fill="hold"/>
                                        <p:tgtEl>
                                          <p:spTgt spid="22"/>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right)">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9" grpId="0"/>
      <p:bldP spid="19" grpId="0"/>
      <p:bldP spid="20" grpId="0" animBg="1"/>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F2C078F8-0866-4D17-ACB5-C2BBB0AF00F2}"/>
              </a:ext>
            </a:extLst>
          </p:cNvPr>
          <p:cNvSpPr txBox="1"/>
          <p:nvPr/>
        </p:nvSpPr>
        <p:spPr>
          <a:xfrm>
            <a:off x="4263767" y="651720"/>
            <a:ext cx="3722173" cy="553998"/>
          </a:xfrm>
          <a:prstGeom prst="rect">
            <a:avLst/>
          </a:prstGeom>
          <a:noFill/>
        </p:spPr>
        <p:txBody>
          <a:bodyPr wrap="none" lIns="0" tIns="0" rIns="0" bIns="0" rtlCol="0">
            <a:spAutoFit/>
          </a:bodyPr>
          <a:lstStyle/>
          <a:p>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DNS</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a:t>
            </a:r>
          </a:p>
        </p:txBody>
      </p:sp>
      <p:sp>
        <p:nvSpPr>
          <p:cNvPr id="39" name="AutoShape 4">
            <a:extLst>
              <a:ext uri="{FF2B5EF4-FFF2-40B4-BE49-F238E27FC236}">
                <a16:creationId xmlns:a16="http://schemas.microsoft.com/office/drawing/2014/main" id="{BB58BFC5-1C32-4177-AE57-E07258F197F3}"/>
              </a:ext>
            </a:extLst>
          </p:cNvPr>
          <p:cNvSpPr>
            <a:spLocks noChangeArrowheads="1"/>
          </p:cNvSpPr>
          <p:nvPr/>
        </p:nvSpPr>
        <p:spPr bwMode="gray">
          <a:xfrm>
            <a:off x="1316468" y="2632881"/>
            <a:ext cx="636588" cy="381000"/>
          </a:xfrm>
          <a:prstGeom prst="rightArrow">
            <a:avLst>
              <a:gd name="adj1" fmla="val 50000"/>
              <a:gd name="adj2" fmla="val 58394"/>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marL="742950" indent="-285750" latinLnBrk="1">
              <a:spcBef>
                <a:spcPct val="20000"/>
              </a:spcBef>
              <a:buClr>
                <a:srgbClr val="6699FF"/>
              </a:buClr>
              <a:buFont typeface="Wingdings" panose="05000000000000000000" pitchFamily="2" charset="2"/>
              <a:buChar char="Ø"/>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eaLnBrk="1" latinLnBrk="0" hangingPunct="1">
              <a:spcBef>
                <a:spcPct val="0"/>
              </a:spcBef>
              <a:buClrTx/>
              <a:buFontTx/>
              <a:buNone/>
            </a:pPr>
            <a:endParaRPr lang="zh-CN" altLang="en-US" sz="1800">
              <a:solidFill>
                <a:schemeClr val="tx1"/>
              </a:solidFill>
              <a:latin typeface="Arial" panose="020B0604020202020204" pitchFamily="34" charset="0"/>
            </a:endParaRPr>
          </a:p>
        </p:txBody>
      </p:sp>
      <p:pic>
        <p:nvPicPr>
          <p:cNvPr id="40" name="图片 16">
            <a:extLst>
              <a:ext uri="{FF2B5EF4-FFF2-40B4-BE49-F238E27FC236}">
                <a16:creationId xmlns:a16="http://schemas.microsoft.com/office/drawing/2014/main" id="{5091B287-4DB0-4A6B-B14C-4322F8F967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6394" y="2448731"/>
            <a:ext cx="7629525"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40">
            <a:extLst>
              <a:ext uri="{FF2B5EF4-FFF2-40B4-BE49-F238E27FC236}">
                <a16:creationId xmlns:a16="http://schemas.microsoft.com/office/drawing/2014/main" id="{CCE44D19-964A-4C33-8F89-0A2184C1EE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1394" y="4342618"/>
            <a:ext cx="11652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箭头: 圆角右 41">
            <a:extLst>
              <a:ext uri="{FF2B5EF4-FFF2-40B4-BE49-F238E27FC236}">
                <a16:creationId xmlns:a16="http://schemas.microsoft.com/office/drawing/2014/main" id="{7DE259FF-8590-43A7-849B-0D36C51A43E2}"/>
              </a:ext>
            </a:extLst>
          </p:cNvPr>
          <p:cNvSpPr/>
          <p:nvPr/>
        </p:nvSpPr>
        <p:spPr>
          <a:xfrm>
            <a:off x="6872719" y="3613956"/>
            <a:ext cx="360362" cy="893762"/>
          </a:xfrm>
          <a:prstGeom prst="ben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43" name="箭头: 圆角右 42">
            <a:extLst>
              <a:ext uri="{FF2B5EF4-FFF2-40B4-BE49-F238E27FC236}">
                <a16:creationId xmlns:a16="http://schemas.microsoft.com/office/drawing/2014/main" id="{D3AE0922-D054-4624-B9B7-48713FD1B5C8}"/>
              </a:ext>
            </a:extLst>
          </p:cNvPr>
          <p:cNvSpPr/>
          <p:nvPr/>
        </p:nvSpPr>
        <p:spPr>
          <a:xfrm>
            <a:off x="4708956" y="3633006"/>
            <a:ext cx="381000" cy="801687"/>
          </a:xfrm>
          <a:prstGeom prst="ben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cxnSp>
        <p:nvCxnSpPr>
          <p:cNvPr id="44" name="直接箭头连接符 43">
            <a:extLst>
              <a:ext uri="{FF2B5EF4-FFF2-40B4-BE49-F238E27FC236}">
                <a16:creationId xmlns:a16="http://schemas.microsoft.com/office/drawing/2014/main" id="{0D65B018-FCA8-44B3-A423-7838AADDCF2C}"/>
              </a:ext>
            </a:extLst>
          </p:cNvPr>
          <p:cNvCxnSpPr>
            <a:cxnSpLocks/>
          </p:cNvCxnSpPr>
          <p:nvPr/>
        </p:nvCxnSpPr>
        <p:spPr>
          <a:xfrm flipH="1">
            <a:off x="5450319" y="3931456"/>
            <a:ext cx="144462" cy="50323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310B66E-D012-4CBD-ADF4-419B43AC2F2C}"/>
              </a:ext>
            </a:extLst>
          </p:cNvPr>
          <p:cNvCxnSpPr/>
          <p:nvPr/>
        </p:nvCxnSpPr>
        <p:spPr>
          <a:xfrm flipV="1">
            <a:off x="5666219" y="4002893"/>
            <a:ext cx="144462" cy="43180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8F8FC941-0DD3-43F8-A67D-B40BF00AD1A0}"/>
              </a:ext>
            </a:extLst>
          </p:cNvPr>
          <p:cNvCxnSpPr>
            <a:cxnSpLocks/>
          </p:cNvCxnSpPr>
          <p:nvPr/>
        </p:nvCxnSpPr>
        <p:spPr>
          <a:xfrm flipV="1">
            <a:off x="7233081" y="2397931"/>
            <a:ext cx="296863" cy="10779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2D26EA2B-2C45-4CE4-905A-1943A5DE24E4}"/>
              </a:ext>
            </a:extLst>
          </p:cNvPr>
          <p:cNvCxnSpPr>
            <a:cxnSpLocks/>
          </p:cNvCxnSpPr>
          <p:nvPr/>
        </p:nvCxnSpPr>
        <p:spPr>
          <a:xfrm flipH="1" flipV="1">
            <a:off x="4145394" y="2385231"/>
            <a:ext cx="720725" cy="11541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B9E80FC3-E575-4A89-8DC7-7B559F420DF3}"/>
              </a:ext>
            </a:extLst>
          </p:cNvPr>
          <p:cNvCxnSpPr>
            <a:cxnSpLocks/>
            <a:stCxn id="41" idx="0"/>
          </p:cNvCxnSpPr>
          <p:nvPr/>
        </p:nvCxnSpPr>
        <p:spPr>
          <a:xfrm>
            <a:off x="5744007" y="4342618"/>
            <a:ext cx="452617" cy="13593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3" name="组合 52">
            <a:extLst>
              <a:ext uri="{FF2B5EF4-FFF2-40B4-BE49-F238E27FC236}">
                <a16:creationId xmlns:a16="http://schemas.microsoft.com/office/drawing/2014/main" id="{E011668C-0301-437B-8BD7-258752428D08}"/>
              </a:ext>
            </a:extLst>
          </p:cNvPr>
          <p:cNvGrpSpPr>
            <a:grpSpLocks/>
          </p:cNvGrpSpPr>
          <p:nvPr/>
        </p:nvGrpSpPr>
        <p:grpSpPr bwMode="auto">
          <a:xfrm>
            <a:off x="5810681" y="1256518"/>
            <a:ext cx="4240213" cy="1077913"/>
            <a:chOff x="4292600" y="1114425"/>
            <a:chExt cx="4239840" cy="1077151"/>
          </a:xfrm>
        </p:grpSpPr>
        <p:sp>
          <p:nvSpPr>
            <p:cNvPr id="54" name="矩形: 圆角 53">
              <a:extLst>
                <a:ext uri="{FF2B5EF4-FFF2-40B4-BE49-F238E27FC236}">
                  <a16:creationId xmlns:a16="http://schemas.microsoft.com/office/drawing/2014/main" id="{5540519D-B9AC-4D7A-95D2-CA85A4672FAD}"/>
                </a:ext>
              </a:extLst>
            </p:cNvPr>
            <p:cNvSpPr/>
            <p:nvPr/>
          </p:nvSpPr>
          <p:spPr>
            <a:xfrm>
              <a:off x="4292600" y="1114425"/>
              <a:ext cx="4239840" cy="1077151"/>
            </a:xfrm>
            <a:prstGeom prst="roundRect">
              <a:avLst/>
            </a:prstGeom>
            <a:solidFill>
              <a:srgbClr val="D1F3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5" name="TextBox 7">
              <a:extLst>
                <a:ext uri="{FF2B5EF4-FFF2-40B4-BE49-F238E27FC236}">
                  <a16:creationId xmlns:a16="http://schemas.microsoft.com/office/drawing/2014/main" id="{55CE20BA-CCF4-4F69-B851-69299D8E69B4}"/>
                </a:ext>
              </a:extLst>
            </p:cNvPr>
            <p:cNvSpPr txBox="1">
              <a:spLocks noChangeArrowheads="1"/>
            </p:cNvSpPr>
            <p:nvPr/>
          </p:nvSpPr>
          <p:spPr bwMode="auto">
            <a:xfrm>
              <a:off x="4360291" y="1189031"/>
              <a:ext cx="4104457" cy="86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marL="889000" indent="-439738" latinLnBrk="1">
                <a:spcBef>
                  <a:spcPct val="20000"/>
                </a:spcBef>
                <a:buClr>
                  <a:srgbClr val="6699FF"/>
                </a:buClr>
                <a:buFont typeface="Wingdings" panose="05000000000000000000" pitchFamily="2" charset="2"/>
                <a:buChar char="Ø"/>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eaLnBrk="1" latinLnBrk="0" hangingPunct="1">
                <a:lnSpc>
                  <a:spcPct val="120000"/>
                </a:lnSpc>
                <a:spcBef>
                  <a:spcPct val="0"/>
                </a:spcBef>
                <a:buClrTx/>
                <a:buFont typeface="Arial" panose="020B0604020202020204" pitchFamily="34" charset="0"/>
                <a:buBlip>
                  <a:blip r:embed="rId5"/>
                </a:buBlip>
              </a:pPr>
              <a:r>
                <a:rPr lang="en-US" altLang="zh-CN" sz="2400">
                  <a:solidFill>
                    <a:srgbClr val="002060"/>
                  </a:solidFill>
                  <a:latin typeface="Times New Roman" panose="02020603050405020304" pitchFamily="18" charset="0"/>
                </a:rPr>
                <a:t>DNS</a:t>
              </a:r>
              <a:r>
                <a:rPr lang="zh-CN" altLang="en-US" sz="2400">
                  <a:solidFill>
                    <a:srgbClr val="002060"/>
                  </a:solidFill>
                  <a:latin typeface="Times New Roman" panose="02020603050405020304" pitchFamily="18" charset="0"/>
                </a:rPr>
                <a:t>用户欺骗</a:t>
              </a:r>
              <a:endParaRPr lang="en-US" altLang="zh-CN" sz="2400">
                <a:solidFill>
                  <a:srgbClr val="002060"/>
                </a:solidFill>
                <a:latin typeface="Times New Roman" panose="02020603050405020304" pitchFamily="18" charset="0"/>
              </a:endParaRPr>
            </a:p>
            <a:p>
              <a:pPr eaLnBrk="1" latinLnBrk="0" hangingPunct="1">
                <a:lnSpc>
                  <a:spcPct val="120000"/>
                </a:lnSpc>
                <a:spcBef>
                  <a:spcPct val="0"/>
                </a:spcBef>
                <a:buClrTx/>
                <a:buFont typeface="Arial" panose="020B0604020202020204" pitchFamily="34" charset="0"/>
                <a:buNone/>
              </a:pPr>
              <a:r>
                <a:rPr lang="zh-CN" altLang="zh-CN" sz="2000">
                  <a:solidFill>
                    <a:srgbClr val="002060"/>
                  </a:solidFill>
                  <a:latin typeface="Times New Roman" panose="02020603050405020304" pitchFamily="18" charset="0"/>
                </a:rPr>
                <a:t>伪造来自</a:t>
              </a:r>
              <a:r>
                <a:rPr lang="zh-CN" altLang="en-US" sz="2000">
                  <a:solidFill>
                    <a:srgbClr val="FF0000"/>
                  </a:solidFill>
                  <a:latin typeface="Times New Roman" panose="02020603050405020304" pitchFamily="18" charset="0"/>
                </a:rPr>
                <a:t>本地</a:t>
              </a:r>
              <a:r>
                <a:rPr lang="en-US" altLang="zh-CN" sz="2000">
                  <a:solidFill>
                    <a:srgbClr val="FF0000"/>
                  </a:solidFill>
                  <a:latin typeface="Times New Roman" panose="02020603050405020304" pitchFamily="18" charset="0"/>
                </a:rPr>
                <a:t>DNS</a:t>
              </a:r>
              <a:r>
                <a:rPr lang="zh-CN" altLang="zh-CN" sz="2000">
                  <a:solidFill>
                    <a:srgbClr val="FF0000"/>
                  </a:solidFill>
                  <a:latin typeface="Times New Roman" panose="02020603050405020304" pitchFamily="18" charset="0"/>
                </a:rPr>
                <a:t>服务器</a:t>
              </a:r>
              <a:r>
                <a:rPr lang="zh-CN" altLang="zh-CN" sz="2000">
                  <a:solidFill>
                    <a:srgbClr val="002060"/>
                  </a:solidFill>
                  <a:latin typeface="Times New Roman" panose="02020603050405020304" pitchFamily="18" charset="0"/>
                </a:rPr>
                <a:t>的响应包</a:t>
              </a:r>
              <a:endParaRPr lang="en-US" altLang="zh-CN" sz="2000">
                <a:solidFill>
                  <a:srgbClr val="002060"/>
                </a:solidFill>
                <a:latin typeface="Times New Roman" panose="02020603050405020304" pitchFamily="18" charset="0"/>
              </a:endParaRPr>
            </a:p>
          </p:txBody>
        </p:sp>
      </p:grpSp>
      <p:grpSp>
        <p:nvGrpSpPr>
          <p:cNvPr id="56" name="组合 55">
            <a:extLst>
              <a:ext uri="{FF2B5EF4-FFF2-40B4-BE49-F238E27FC236}">
                <a16:creationId xmlns:a16="http://schemas.microsoft.com/office/drawing/2014/main" id="{021EB289-0B90-48B8-90FE-10B65DE12FA5}"/>
              </a:ext>
            </a:extLst>
          </p:cNvPr>
          <p:cNvGrpSpPr>
            <a:grpSpLocks/>
          </p:cNvGrpSpPr>
          <p:nvPr/>
        </p:nvGrpSpPr>
        <p:grpSpPr bwMode="auto">
          <a:xfrm>
            <a:off x="4505756" y="5720212"/>
            <a:ext cx="4392613" cy="892175"/>
            <a:chOff x="2987428" y="5720979"/>
            <a:chExt cx="4392884" cy="892126"/>
          </a:xfrm>
        </p:grpSpPr>
        <p:sp>
          <p:nvSpPr>
            <p:cNvPr id="57" name="矩形: 圆角 56">
              <a:extLst>
                <a:ext uri="{FF2B5EF4-FFF2-40B4-BE49-F238E27FC236}">
                  <a16:creationId xmlns:a16="http://schemas.microsoft.com/office/drawing/2014/main" id="{761B703B-F6C4-4A50-9252-9D10554CD9AC}"/>
                </a:ext>
              </a:extLst>
            </p:cNvPr>
            <p:cNvSpPr/>
            <p:nvPr/>
          </p:nvSpPr>
          <p:spPr>
            <a:xfrm>
              <a:off x="2987428" y="5720979"/>
              <a:ext cx="4321442" cy="876252"/>
            </a:xfrm>
            <a:prstGeom prst="roundRect">
              <a:avLst/>
            </a:prstGeom>
            <a:solidFill>
              <a:srgbClr val="D1F3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8" name="TextBox 7">
              <a:extLst>
                <a:ext uri="{FF2B5EF4-FFF2-40B4-BE49-F238E27FC236}">
                  <a16:creationId xmlns:a16="http://schemas.microsoft.com/office/drawing/2014/main" id="{A4F4642D-9660-45F8-8774-0BD317A99728}"/>
                </a:ext>
              </a:extLst>
            </p:cNvPr>
            <p:cNvSpPr txBox="1">
              <a:spLocks noChangeArrowheads="1"/>
            </p:cNvSpPr>
            <p:nvPr/>
          </p:nvSpPr>
          <p:spPr bwMode="auto">
            <a:xfrm>
              <a:off x="2987428" y="5743572"/>
              <a:ext cx="4392884" cy="86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marL="889000" indent="-439738" latinLnBrk="1">
                <a:spcBef>
                  <a:spcPct val="20000"/>
                </a:spcBef>
                <a:buClr>
                  <a:srgbClr val="6699FF"/>
                </a:buClr>
                <a:buFont typeface="Wingdings" panose="05000000000000000000" pitchFamily="2" charset="2"/>
                <a:buChar char="Ø"/>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eaLnBrk="1" latinLnBrk="0" hangingPunct="1">
                <a:lnSpc>
                  <a:spcPct val="120000"/>
                </a:lnSpc>
                <a:spcBef>
                  <a:spcPct val="0"/>
                </a:spcBef>
                <a:buClrTx/>
                <a:buFont typeface="Arial" panose="020B0604020202020204" pitchFamily="34" charset="0"/>
                <a:buBlip>
                  <a:blip r:embed="rId5"/>
                </a:buBlip>
              </a:pPr>
              <a:r>
                <a:rPr lang="en-US" altLang="zh-CN" sz="2400">
                  <a:solidFill>
                    <a:srgbClr val="002060"/>
                  </a:solidFill>
                  <a:latin typeface="Times New Roman" panose="02020603050405020304" pitchFamily="18" charset="0"/>
                </a:rPr>
                <a:t>DNS</a:t>
              </a:r>
              <a:r>
                <a:rPr lang="zh-CN" altLang="en-US" sz="2400">
                  <a:solidFill>
                    <a:srgbClr val="002060"/>
                  </a:solidFill>
                  <a:latin typeface="Times New Roman" panose="02020603050405020304" pitchFamily="18" charset="0"/>
                </a:rPr>
                <a:t>重定向</a:t>
              </a:r>
              <a:endParaRPr lang="en-US" altLang="zh-CN" sz="2400">
                <a:solidFill>
                  <a:srgbClr val="002060"/>
                </a:solidFill>
                <a:latin typeface="Times New Roman" panose="02020603050405020304" pitchFamily="18" charset="0"/>
              </a:endParaRPr>
            </a:p>
            <a:p>
              <a:pPr eaLnBrk="1" latinLnBrk="0" hangingPunct="1">
                <a:lnSpc>
                  <a:spcPct val="120000"/>
                </a:lnSpc>
                <a:spcBef>
                  <a:spcPct val="0"/>
                </a:spcBef>
                <a:buClrTx/>
                <a:buFont typeface="Arial" panose="020B0604020202020204" pitchFamily="34" charset="0"/>
                <a:buNone/>
              </a:pPr>
              <a:r>
                <a:rPr lang="zh-CN" altLang="en-US" sz="2000">
                  <a:solidFill>
                    <a:srgbClr val="002060"/>
                  </a:solidFill>
                  <a:latin typeface="Times New Roman" panose="02020603050405020304" pitchFamily="18" charset="0"/>
                </a:rPr>
                <a:t>将</a:t>
              </a:r>
              <a:r>
                <a:rPr lang="en-US" altLang="zh-CN" sz="2000">
                  <a:solidFill>
                    <a:srgbClr val="002060"/>
                  </a:solidFill>
                  <a:latin typeface="Times New Roman" panose="02020603050405020304" pitchFamily="18" charset="0"/>
                </a:rPr>
                <a:t>DNS</a:t>
              </a:r>
              <a:r>
                <a:rPr lang="zh-CN" altLang="en-US" sz="2000">
                  <a:solidFill>
                    <a:srgbClr val="002060"/>
                  </a:solidFill>
                  <a:latin typeface="Times New Roman" panose="02020603050405020304" pitchFamily="18" charset="0"/>
                </a:rPr>
                <a:t>查询重定向到恶意</a:t>
              </a:r>
              <a:r>
                <a:rPr lang="en-US" altLang="zh-CN" sz="2000">
                  <a:solidFill>
                    <a:srgbClr val="002060"/>
                  </a:solidFill>
                  <a:latin typeface="Times New Roman" panose="02020603050405020304" pitchFamily="18" charset="0"/>
                </a:rPr>
                <a:t>DNS</a:t>
              </a:r>
              <a:r>
                <a:rPr lang="zh-CN" altLang="en-US" sz="2000">
                  <a:solidFill>
                    <a:srgbClr val="002060"/>
                  </a:solidFill>
                  <a:latin typeface="Times New Roman" panose="02020603050405020304" pitchFamily="18" charset="0"/>
                </a:rPr>
                <a:t>服务器</a:t>
              </a:r>
              <a:endParaRPr lang="en-US" altLang="zh-CN" sz="2000">
                <a:solidFill>
                  <a:srgbClr val="002060"/>
                </a:solidFill>
                <a:latin typeface="Times New Roman" panose="02020603050405020304" pitchFamily="18" charset="0"/>
              </a:endParaRPr>
            </a:p>
          </p:txBody>
        </p:sp>
      </p:grpSp>
      <p:grpSp>
        <p:nvGrpSpPr>
          <p:cNvPr id="59" name="组合 58">
            <a:extLst>
              <a:ext uri="{FF2B5EF4-FFF2-40B4-BE49-F238E27FC236}">
                <a16:creationId xmlns:a16="http://schemas.microsoft.com/office/drawing/2014/main" id="{76AFB63E-313C-44C9-B895-9FAD103EB49F}"/>
              </a:ext>
            </a:extLst>
          </p:cNvPr>
          <p:cNvGrpSpPr>
            <a:grpSpLocks/>
          </p:cNvGrpSpPr>
          <p:nvPr/>
        </p:nvGrpSpPr>
        <p:grpSpPr bwMode="auto">
          <a:xfrm>
            <a:off x="1624444" y="1205718"/>
            <a:ext cx="3313112" cy="1141413"/>
            <a:chOff x="106363" y="1063017"/>
            <a:chExt cx="3313509" cy="1141413"/>
          </a:xfrm>
        </p:grpSpPr>
        <p:sp>
          <p:nvSpPr>
            <p:cNvPr id="60" name="矩形: 圆角 59">
              <a:extLst>
                <a:ext uri="{FF2B5EF4-FFF2-40B4-BE49-F238E27FC236}">
                  <a16:creationId xmlns:a16="http://schemas.microsoft.com/office/drawing/2014/main" id="{D0881197-97CB-44BA-961B-B7440FE39D7F}"/>
                </a:ext>
              </a:extLst>
            </p:cNvPr>
            <p:cNvSpPr/>
            <p:nvPr/>
          </p:nvSpPr>
          <p:spPr>
            <a:xfrm>
              <a:off x="250842" y="1113817"/>
              <a:ext cx="3169030" cy="1090613"/>
            </a:xfrm>
            <a:prstGeom prst="roundRect">
              <a:avLst/>
            </a:prstGeom>
            <a:solidFill>
              <a:srgbClr val="B3EBFF">
                <a:alpha val="3098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1" name="TextBox 7">
              <a:extLst>
                <a:ext uri="{FF2B5EF4-FFF2-40B4-BE49-F238E27FC236}">
                  <a16:creationId xmlns:a16="http://schemas.microsoft.com/office/drawing/2014/main" id="{C1F863CD-0C1A-4485-918C-D98C1436AC0E}"/>
                </a:ext>
              </a:extLst>
            </p:cNvPr>
            <p:cNvSpPr txBox="1">
              <a:spLocks noChangeArrowheads="1"/>
            </p:cNvSpPr>
            <p:nvPr/>
          </p:nvSpPr>
          <p:spPr bwMode="auto">
            <a:xfrm>
              <a:off x="323528" y="1063017"/>
              <a:ext cx="230346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marL="889000" indent="-439738" latinLnBrk="1">
                <a:spcBef>
                  <a:spcPct val="20000"/>
                </a:spcBef>
                <a:buClr>
                  <a:srgbClr val="6699FF"/>
                </a:buClr>
                <a:buFont typeface="Wingdings" panose="05000000000000000000" pitchFamily="2" charset="2"/>
                <a:buChar char="Ø"/>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eaLnBrk="1" latinLnBrk="0" hangingPunct="1">
                <a:lnSpc>
                  <a:spcPct val="120000"/>
                </a:lnSpc>
                <a:spcBef>
                  <a:spcPct val="0"/>
                </a:spcBef>
                <a:buClrTx/>
                <a:buFont typeface="Arial" panose="020B0604020202020204" pitchFamily="34" charset="0"/>
                <a:buBlip>
                  <a:blip r:embed="rId5"/>
                </a:buBlip>
              </a:pPr>
              <a:r>
                <a:rPr lang="en-US" altLang="zh-CN" sz="2400">
                  <a:solidFill>
                    <a:srgbClr val="002060"/>
                  </a:solidFill>
                  <a:latin typeface="Times New Roman" panose="02020603050405020304" pitchFamily="18" charset="0"/>
                </a:rPr>
                <a:t>DNS</a:t>
              </a:r>
              <a:r>
                <a:rPr lang="zh-CN" altLang="en-US" sz="2400">
                  <a:solidFill>
                    <a:srgbClr val="002060"/>
                  </a:solidFill>
                  <a:latin typeface="Times New Roman" panose="02020603050405020304" pitchFamily="18" charset="0"/>
                </a:rPr>
                <a:t>缓存中毒</a:t>
              </a:r>
              <a:endParaRPr lang="en-US" altLang="zh-CN" sz="2400">
                <a:solidFill>
                  <a:srgbClr val="002060"/>
                </a:solidFill>
                <a:latin typeface="Times New Roman" panose="02020603050405020304" pitchFamily="18" charset="0"/>
              </a:endParaRPr>
            </a:p>
          </p:txBody>
        </p:sp>
        <p:sp>
          <p:nvSpPr>
            <p:cNvPr id="62" name="文本框 61">
              <a:extLst>
                <a:ext uri="{FF2B5EF4-FFF2-40B4-BE49-F238E27FC236}">
                  <a16:creationId xmlns:a16="http://schemas.microsoft.com/office/drawing/2014/main" id="{492E50F7-AF33-467B-B6B8-E10DC6B120FC}"/>
                </a:ext>
              </a:extLst>
            </p:cNvPr>
            <p:cNvSpPr txBox="1"/>
            <p:nvPr/>
          </p:nvSpPr>
          <p:spPr>
            <a:xfrm>
              <a:off x="106363" y="1478942"/>
              <a:ext cx="3250001" cy="712788"/>
            </a:xfrm>
            <a:prstGeom prst="rect">
              <a:avLst/>
            </a:prstGeom>
            <a:noFill/>
          </p:spPr>
          <p:txBody>
            <a:bodyPr lIns="0" rIns="0">
              <a:spAutoFit/>
            </a:bodyPr>
            <a:lstStyle/>
            <a:p>
              <a:pPr lvl="1" eaLnBrk="1" hangingPunct="1">
                <a:lnSpc>
                  <a:spcPct val="120000"/>
                </a:lnSpc>
                <a:defRPr/>
              </a:pPr>
              <a:r>
                <a:rPr lang="zh-CN" altLang="en-US" dirty="0">
                  <a:solidFill>
                    <a:srgbClr val="002060"/>
                  </a:solidFill>
                  <a:latin typeface="+mn-ea"/>
                  <a:ea typeface="+mn-ea"/>
                </a:rPr>
                <a:t>伪造</a:t>
              </a:r>
              <a:r>
                <a:rPr lang="zh-CN" altLang="en-US" b="1" dirty="0">
                  <a:solidFill>
                    <a:srgbClr val="FF0000"/>
                  </a:solidFill>
                  <a:latin typeface="+mn-ea"/>
                  <a:ea typeface="+mn-ea"/>
                </a:rPr>
                <a:t>外部</a:t>
              </a:r>
              <a:r>
                <a:rPr lang="en-US" altLang="zh-CN" b="1" dirty="0">
                  <a:solidFill>
                    <a:srgbClr val="FF0000"/>
                  </a:solidFill>
                  <a:latin typeface="+mn-ea"/>
                  <a:ea typeface="+mn-ea"/>
                </a:rPr>
                <a:t>DNS</a:t>
              </a:r>
              <a:r>
                <a:rPr lang="zh-CN" altLang="en-US" b="1" dirty="0">
                  <a:solidFill>
                    <a:srgbClr val="FF0000"/>
                  </a:solidFill>
                  <a:latin typeface="+mn-ea"/>
                  <a:ea typeface="+mn-ea"/>
                </a:rPr>
                <a:t>服务器</a:t>
              </a:r>
              <a:r>
                <a:rPr lang="zh-CN" altLang="en-US" dirty="0">
                  <a:solidFill>
                    <a:srgbClr val="002060"/>
                  </a:solidFill>
                  <a:latin typeface="+mn-ea"/>
                  <a:ea typeface="+mn-ea"/>
                </a:rPr>
                <a:t>的响应</a:t>
              </a:r>
              <a:endParaRPr lang="en-US" altLang="zh-CN" dirty="0">
                <a:solidFill>
                  <a:srgbClr val="002060"/>
                </a:solidFill>
                <a:latin typeface="+mn-ea"/>
                <a:ea typeface="+mn-ea"/>
              </a:endParaRPr>
            </a:p>
            <a:p>
              <a:pPr lvl="1" eaLnBrk="1" hangingPunct="1">
                <a:lnSpc>
                  <a:spcPct val="120000"/>
                </a:lnSpc>
                <a:defRPr/>
              </a:pPr>
              <a:r>
                <a:rPr lang="zh-CN" altLang="en-US" dirty="0">
                  <a:solidFill>
                    <a:srgbClr val="002060"/>
                  </a:solidFill>
                  <a:latin typeface="+mn-ea"/>
                  <a:ea typeface="+mn-ea"/>
                </a:rPr>
                <a:t>毒化本地</a:t>
              </a:r>
              <a:r>
                <a:rPr lang="en-US" altLang="zh-CN" dirty="0">
                  <a:solidFill>
                    <a:srgbClr val="002060"/>
                  </a:solidFill>
                  <a:latin typeface="+mn-ea"/>
                  <a:ea typeface="+mn-ea"/>
                </a:rPr>
                <a:t>DNS</a:t>
              </a:r>
              <a:r>
                <a:rPr lang="zh-CN" altLang="en-US" dirty="0">
                  <a:solidFill>
                    <a:srgbClr val="002060"/>
                  </a:solidFill>
                  <a:latin typeface="+mn-ea"/>
                  <a:ea typeface="+mn-ea"/>
                </a:rPr>
                <a:t>服务器缓存</a:t>
              </a:r>
              <a:endParaRPr lang="en-US" altLang="zh-CN" dirty="0">
                <a:solidFill>
                  <a:srgbClr val="002060"/>
                </a:solidFill>
                <a:latin typeface="+mn-ea"/>
                <a:ea typeface="+mn-ea"/>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38"/>
                                        </p:tgtEl>
                                        <p:attrNameLst>
                                          <p:attrName>style.visibility</p:attrName>
                                        </p:attrNameLst>
                                      </p:cBhvr>
                                      <p:to>
                                        <p:strVal val="visible"/>
                                      </p:to>
                                    </p:set>
                                    <p:animEffect transition="in" filter="fade">
                                      <p:cBhvr>
                                        <p:cTn id="7" dur="500">
                                          <p:stCondLst>
                                            <p:cond delay="0"/>
                                          </p:stCondLst>
                                        </p:cTn>
                                        <p:tgtEl>
                                          <p:spTgt spid="38"/>
                                        </p:tgtEl>
                                      </p:cBhvr>
                                    </p:animEffect>
                                    <p:set>
                                      <p:cBhvr>
                                        <p:cTn id="8" dur="500" fill="hold">
                                          <p:stCondLst>
                                            <p:cond delay="500"/>
                                          </p:stCondLst>
                                        </p:cTn>
                                        <p:tgtEl>
                                          <p:spTgt spid="38"/>
                                        </p:tgtEl>
                                        <p:attrNameLst>
                                          <p:attrName>style.visibility</p:attrName>
                                        </p:attrNameLst>
                                      </p:cBhvr>
                                      <p:to>
                                        <p:strVal val="visible"/>
                                      </p:to>
                                    </p:set>
                                    <p:anim to="0" calcmode="lin" valueType="num">
                                      <p:cBhvr>
                                        <p:cTn id="9" dur="1000" decel="100000" fill="hold">
                                          <p:stCondLst>
                                            <p:cond delay="0"/>
                                          </p:stCondLst>
                                        </p:cTn>
                                        <p:tgtEl>
                                          <p:spTgt spid="38"/>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wipe(down)">
                                      <p:cBhvr>
                                        <p:cTn id="14" dur="500"/>
                                        <p:tgtEl>
                                          <p:spTgt spid="4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left)">
                                      <p:cBhvr>
                                        <p:cTn id="19" dur="50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down)">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left)">
                                      <p:cBhvr>
                                        <p:cTn id="33" dur="500"/>
                                        <p:tgtEl>
                                          <p:spTgt spid="4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up)">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wipe(down)">
                                      <p:cBhvr>
                                        <p:cTn id="52" dur="50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up)">
                                      <p:cBhvr>
                                        <p:cTn id="57" dur="5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4">
            <a:extLst>
              <a:ext uri="{FF2B5EF4-FFF2-40B4-BE49-F238E27FC236}">
                <a16:creationId xmlns:a16="http://schemas.microsoft.com/office/drawing/2014/main" id="{AAA618EE-E030-47C0-BA7A-106E66C10C4E}"/>
              </a:ext>
            </a:extLst>
          </p:cNvPr>
          <p:cNvSpPr/>
          <p:nvPr/>
        </p:nvSpPr>
        <p:spPr>
          <a:xfrm>
            <a:off x="1195614" y="2081457"/>
            <a:ext cx="2631331" cy="3214820"/>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69900" dist="1524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5">
            <a:extLst>
              <a:ext uri="{FF2B5EF4-FFF2-40B4-BE49-F238E27FC236}">
                <a16:creationId xmlns:a16="http://schemas.microsoft.com/office/drawing/2014/main" id="{B53FC04A-3977-49A9-A727-66B35A899B1A}"/>
              </a:ext>
            </a:extLst>
          </p:cNvPr>
          <p:cNvSpPr/>
          <p:nvPr/>
        </p:nvSpPr>
        <p:spPr>
          <a:xfrm>
            <a:off x="1351828" y="2237671"/>
            <a:ext cx="2348127" cy="2868816"/>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BC5C41E5-E73A-44A2-8F3F-FA9091CDF592}"/>
              </a:ext>
            </a:extLst>
          </p:cNvPr>
          <p:cNvGrpSpPr/>
          <p:nvPr/>
        </p:nvGrpSpPr>
        <p:grpSpPr>
          <a:xfrm>
            <a:off x="1547772" y="2457427"/>
            <a:ext cx="2041377" cy="2554746"/>
            <a:chOff x="1370879" y="1864591"/>
            <a:chExt cx="2041377" cy="2150918"/>
          </a:xfrm>
        </p:grpSpPr>
        <p:grpSp>
          <p:nvGrpSpPr>
            <p:cNvPr id="20" name="组合 19">
              <a:extLst>
                <a:ext uri="{FF2B5EF4-FFF2-40B4-BE49-F238E27FC236}">
                  <a16:creationId xmlns:a16="http://schemas.microsoft.com/office/drawing/2014/main" id="{D16D99E9-E62B-4581-90BD-2720AE0D25C7}"/>
                </a:ext>
              </a:extLst>
            </p:cNvPr>
            <p:cNvGrpSpPr/>
            <p:nvPr/>
          </p:nvGrpSpPr>
          <p:grpSpPr>
            <a:xfrm>
              <a:off x="1370879" y="1864591"/>
              <a:ext cx="207818" cy="207818"/>
              <a:chOff x="4559531" y="2227811"/>
              <a:chExt cx="207818" cy="207818"/>
            </a:xfrm>
          </p:grpSpPr>
          <p:sp>
            <p:nvSpPr>
              <p:cNvPr id="32" name="椭圆 31">
                <a:extLst>
                  <a:ext uri="{FF2B5EF4-FFF2-40B4-BE49-F238E27FC236}">
                    <a16:creationId xmlns:a16="http://schemas.microsoft.com/office/drawing/2014/main" id="{BCB5848B-DD1A-4169-BB05-4888A95E9790}"/>
                  </a:ext>
                </a:extLst>
              </p:cNvPr>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六边形 32">
                <a:extLst>
                  <a:ext uri="{FF2B5EF4-FFF2-40B4-BE49-F238E27FC236}">
                    <a16:creationId xmlns:a16="http://schemas.microsoft.com/office/drawing/2014/main" id="{F762CCF7-EBEB-4F9C-80A0-4EA447FE5E0B}"/>
                  </a:ext>
                </a:extLst>
              </p:cNvPr>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21" name="组合 20">
              <a:extLst>
                <a:ext uri="{FF2B5EF4-FFF2-40B4-BE49-F238E27FC236}">
                  <a16:creationId xmlns:a16="http://schemas.microsoft.com/office/drawing/2014/main" id="{E799F27D-AED9-4A44-AD0A-DE5854652877}"/>
                </a:ext>
              </a:extLst>
            </p:cNvPr>
            <p:cNvGrpSpPr/>
            <p:nvPr/>
          </p:nvGrpSpPr>
          <p:grpSpPr>
            <a:xfrm>
              <a:off x="3204438" y="1864591"/>
              <a:ext cx="207818" cy="207818"/>
              <a:chOff x="4402365" y="2227811"/>
              <a:chExt cx="207818" cy="207818"/>
            </a:xfrm>
          </p:grpSpPr>
          <p:sp>
            <p:nvSpPr>
              <p:cNvPr id="30" name="椭圆 29">
                <a:extLst>
                  <a:ext uri="{FF2B5EF4-FFF2-40B4-BE49-F238E27FC236}">
                    <a16:creationId xmlns:a16="http://schemas.microsoft.com/office/drawing/2014/main" id="{C8A85149-C864-4372-9A11-CE14B92C12F3}"/>
                  </a:ext>
                </a:extLst>
              </p:cNvPr>
              <p:cNvSpPr/>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六边形 30">
                <a:extLst>
                  <a:ext uri="{FF2B5EF4-FFF2-40B4-BE49-F238E27FC236}">
                    <a16:creationId xmlns:a16="http://schemas.microsoft.com/office/drawing/2014/main" id="{7FBDE4B9-60E7-47A6-8905-5AD7384C4901}"/>
                  </a:ext>
                </a:extLst>
              </p:cNvPr>
              <p:cNvSpPr/>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22" name="组合 21">
              <a:extLst>
                <a:ext uri="{FF2B5EF4-FFF2-40B4-BE49-F238E27FC236}">
                  <a16:creationId xmlns:a16="http://schemas.microsoft.com/office/drawing/2014/main" id="{5CC72897-2B9F-49C8-A25F-49B54DDA7357}"/>
                </a:ext>
              </a:extLst>
            </p:cNvPr>
            <p:cNvGrpSpPr/>
            <p:nvPr/>
          </p:nvGrpSpPr>
          <p:grpSpPr>
            <a:xfrm>
              <a:off x="1370879" y="3807691"/>
              <a:ext cx="207818" cy="207818"/>
              <a:chOff x="4559531" y="2227811"/>
              <a:chExt cx="207818" cy="207818"/>
            </a:xfrm>
          </p:grpSpPr>
          <p:sp>
            <p:nvSpPr>
              <p:cNvPr id="26" name="椭圆 25">
                <a:extLst>
                  <a:ext uri="{FF2B5EF4-FFF2-40B4-BE49-F238E27FC236}">
                    <a16:creationId xmlns:a16="http://schemas.microsoft.com/office/drawing/2014/main" id="{90CF692D-9630-4DAF-93DA-756F6A45ABD9}"/>
                  </a:ext>
                </a:extLst>
              </p:cNvPr>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六边形 28">
                <a:extLst>
                  <a:ext uri="{FF2B5EF4-FFF2-40B4-BE49-F238E27FC236}">
                    <a16:creationId xmlns:a16="http://schemas.microsoft.com/office/drawing/2014/main" id="{C4EA7E9A-58B8-4810-B4CA-765AB598890C}"/>
                  </a:ext>
                </a:extLst>
              </p:cNvPr>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23" name="组合 22">
              <a:extLst>
                <a:ext uri="{FF2B5EF4-FFF2-40B4-BE49-F238E27FC236}">
                  <a16:creationId xmlns:a16="http://schemas.microsoft.com/office/drawing/2014/main" id="{E65B424A-F139-40B7-B4A0-CCD88502C56B}"/>
                </a:ext>
              </a:extLst>
            </p:cNvPr>
            <p:cNvGrpSpPr/>
            <p:nvPr/>
          </p:nvGrpSpPr>
          <p:grpSpPr>
            <a:xfrm>
              <a:off x="3204438" y="3807691"/>
              <a:ext cx="207818" cy="207818"/>
              <a:chOff x="4402365" y="2227811"/>
              <a:chExt cx="207818" cy="207818"/>
            </a:xfrm>
          </p:grpSpPr>
          <p:sp>
            <p:nvSpPr>
              <p:cNvPr id="24" name="椭圆 23">
                <a:extLst>
                  <a:ext uri="{FF2B5EF4-FFF2-40B4-BE49-F238E27FC236}">
                    <a16:creationId xmlns:a16="http://schemas.microsoft.com/office/drawing/2014/main" id="{086D13D4-7286-4F3E-96EB-2C3723171604}"/>
                  </a:ext>
                </a:extLst>
              </p:cNvPr>
              <p:cNvSpPr/>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六边形 24">
                <a:extLst>
                  <a:ext uri="{FF2B5EF4-FFF2-40B4-BE49-F238E27FC236}">
                    <a16:creationId xmlns:a16="http://schemas.microsoft.com/office/drawing/2014/main" id="{E2F15BE4-88FA-4422-A518-16ED948B2951}"/>
                  </a:ext>
                </a:extLst>
              </p:cNvPr>
              <p:cNvSpPr/>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grpSp>
        <p:nvGrpSpPr>
          <p:cNvPr id="34" name="组合 33">
            <a:extLst>
              <a:ext uri="{FF2B5EF4-FFF2-40B4-BE49-F238E27FC236}">
                <a16:creationId xmlns:a16="http://schemas.microsoft.com/office/drawing/2014/main" id="{50F6DA4C-085B-4DE3-AF81-676F2656F496}"/>
              </a:ext>
            </a:extLst>
          </p:cNvPr>
          <p:cNvGrpSpPr/>
          <p:nvPr/>
        </p:nvGrpSpPr>
        <p:grpSpPr>
          <a:xfrm>
            <a:off x="1580101" y="2751315"/>
            <a:ext cx="1934285" cy="476905"/>
            <a:chOff x="1403208" y="2615679"/>
            <a:chExt cx="2133884" cy="476905"/>
          </a:xfrm>
        </p:grpSpPr>
        <p:sp>
          <p:nvSpPr>
            <p:cNvPr id="35" name="矩形 34">
              <a:extLst>
                <a:ext uri="{FF2B5EF4-FFF2-40B4-BE49-F238E27FC236}">
                  <a16:creationId xmlns:a16="http://schemas.microsoft.com/office/drawing/2014/main" id="{03184F3B-9F5F-487D-9C31-02ADED4E46C7}"/>
                </a:ext>
              </a:extLst>
            </p:cNvPr>
            <p:cNvSpPr/>
            <p:nvPr/>
          </p:nvSpPr>
          <p:spPr>
            <a:xfrm>
              <a:off x="1403208" y="2615679"/>
              <a:ext cx="2133884" cy="394206"/>
            </a:xfrm>
            <a:prstGeom prst="rect">
              <a:avLst/>
            </a:prstGeom>
            <a:solidFill>
              <a:srgbClr val="0070C0"/>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29501DA0-8AF0-40BF-A2FD-2A59F0C8B8DD}"/>
                </a:ext>
              </a:extLst>
            </p:cNvPr>
            <p:cNvSpPr txBox="1"/>
            <p:nvPr/>
          </p:nvSpPr>
          <p:spPr>
            <a:xfrm>
              <a:off x="1691973" y="2630919"/>
              <a:ext cx="1556353" cy="461665"/>
            </a:xfrm>
            <a:prstGeom prst="rect">
              <a:avLst/>
            </a:prstGeom>
            <a:noFill/>
          </p:spPr>
          <p:txBody>
            <a:bodyPr wrap="square" rtlCol="0">
              <a:spAutoFit/>
            </a:bodyPr>
            <a:lstStyle/>
            <a:p>
              <a:pPr algn="ctr"/>
              <a:r>
                <a:rPr lang="en-US" altLang="zh-CN" sz="2400" dirty="0">
                  <a:solidFill>
                    <a:schemeClr val="bg1"/>
                  </a:solidFill>
                  <a:latin typeface="方正正大黑简体" panose="02000000000000000000" pitchFamily="2" charset="-122"/>
                  <a:ea typeface="方正正大黑简体" panose="02000000000000000000" pitchFamily="2" charset="-122"/>
                </a:rPr>
                <a:t>1</a:t>
              </a:r>
              <a:endParaRPr lang="zh-CN" altLang="en-US" sz="2400" dirty="0">
                <a:solidFill>
                  <a:schemeClr val="bg1"/>
                </a:solidFill>
                <a:latin typeface="方正正大黑简体" panose="02000000000000000000" pitchFamily="2" charset="-122"/>
                <a:ea typeface="方正正大黑简体" panose="02000000000000000000" pitchFamily="2" charset="-122"/>
              </a:endParaRPr>
            </a:p>
          </p:txBody>
        </p:sp>
      </p:grpSp>
      <p:sp>
        <p:nvSpPr>
          <p:cNvPr id="37" name="文本框 36">
            <a:extLst>
              <a:ext uri="{FF2B5EF4-FFF2-40B4-BE49-F238E27FC236}">
                <a16:creationId xmlns:a16="http://schemas.microsoft.com/office/drawing/2014/main" id="{DB49FDC2-A1E0-4E7B-BD7B-7C6A1324DCC1}"/>
              </a:ext>
            </a:extLst>
          </p:cNvPr>
          <p:cNvSpPr txBox="1"/>
          <p:nvPr/>
        </p:nvSpPr>
        <p:spPr>
          <a:xfrm>
            <a:off x="1580099" y="3211427"/>
            <a:ext cx="1934287" cy="1293752"/>
          </a:xfrm>
          <a:prstGeom prst="rect">
            <a:avLst/>
          </a:prstGeom>
          <a:noFill/>
        </p:spPr>
        <p:txBody>
          <a:bodyPr wrap="square" rtlCol="0">
            <a:spAutoFit/>
          </a:bodyPr>
          <a:lstStyle/>
          <a:p>
            <a:pPr algn="just">
              <a:lnSpc>
                <a:spcPts val="2400"/>
              </a:lnSpc>
            </a:pPr>
            <a:r>
              <a:rPr lang="zh-CN" altLang="en-US" sz="1550" spc="-150" dirty="0">
                <a:latin typeface="方正正大黑简体" panose="02000000000000000000" pitchFamily="2" charset="-122"/>
                <a:ea typeface="方正正大黑简体" panose="02000000000000000000" pitchFamily="2" charset="-122"/>
              </a:rPr>
              <a:t>不要采用</a:t>
            </a:r>
            <a:r>
              <a:rPr lang="zh-CN" altLang="en-US" sz="1550" spc="-150" dirty="0">
                <a:solidFill>
                  <a:srgbClr val="FF0000"/>
                </a:solidFill>
                <a:latin typeface="方正正大黑简体" panose="02000000000000000000" pitchFamily="2" charset="-122"/>
                <a:ea typeface="方正正大黑简体" panose="02000000000000000000" pitchFamily="2" charset="-122"/>
              </a:rPr>
              <a:t>基于名称</a:t>
            </a:r>
            <a:r>
              <a:rPr lang="zh-CN" altLang="en-US" sz="1550" spc="-150" dirty="0">
                <a:latin typeface="方正正大黑简体" panose="02000000000000000000" pitchFamily="2" charset="-122"/>
                <a:ea typeface="方正正大黑简体" panose="02000000000000000000" pitchFamily="2" charset="-122"/>
              </a:rPr>
              <a:t>的认证。</a:t>
            </a:r>
            <a:r>
              <a:rPr lang="zh-CN" altLang="en-US" sz="1550" spc="-150" dirty="0">
                <a:solidFill>
                  <a:srgbClr val="FF0000"/>
                </a:solidFill>
                <a:latin typeface="方正正大黑简体" panose="02000000000000000000" pitchFamily="2" charset="-122"/>
                <a:ea typeface="方正正大黑简体" panose="02000000000000000000" pitchFamily="2" charset="-122"/>
              </a:rPr>
              <a:t>基于地址</a:t>
            </a:r>
            <a:r>
              <a:rPr lang="zh-CN" altLang="en-US" sz="1550" spc="-150" dirty="0">
                <a:latin typeface="方正正大黑简体" panose="02000000000000000000" pitchFamily="2" charset="-122"/>
                <a:ea typeface="方正正大黑简体" panose="02000000000000000000" pitchFamily="2" charset="-122"/>
              </a:rPr>
              <a:t>的认证虽然也很脆弱，但要优于前者。</a:t>
            </a:r>
          </a:p>
        </p:txBody>
      </p:sp>
      <p:sp>
        <p:nvSpPr>
          <p:cNvPr id="41" name="圆角矩形 4">
            <a:extLst>
              <a:ext uri="{FF2B5EF4-FFF2-40B4-BE49-F238E27FC236}">
                <a16:creationId xmlns:a16="http://schemas.microsoft.com/office/drawing/2014/main" id="{8A7123FD-4BA3-4F65-A3DF-BFB2141A6582}"/>
              </a:ext>
            </a:extLst>
          </p:cNvPr>
          <p:cNvSpPr/>
          <p:nvPr/>
        </p:nvSpPr>
        <p:spPr>
          <a:xfrm>
            <a:off x="4787969" y="2109315"/>
            <a:ext cx="2631331" cy="3214820"/>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69900" dist="1524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5">
            <a:extLst>
              <a:ext uri="{FF2B5EF4-FFF2-40B4-BE49-F238E27FC236}">
                <a16:creationId xmlns:a16="http://schemas.microsoft.com/office/drawing/2014/main" id="{61A24A35-37C0-41DA-B4FF-A9C4DEEEFDE6}"/>
              </a:ext>
            </a:extLst>
          </p:cNvPr>
          <p:cNvSpPr/>
          <p:nvPr/>
        </p:nvSpPr>
        <p:spPr>
          <a:xfrm>
            <a:off x="4944183" y="2265529"/>
            <a:ext cx="2348127" cy="2868816"/>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a:extLst>
              <a:ext uri="{FF2B5EF4-FFF2-40B4-BE49-F238E27FC236}">
                <a16:creationId xmlns:a16="http://schemas.microsoft.com/office/drawing/2014/main" id="{9784D6C2-027B-4488-A026-51C61D3E1DBD}"/>
              </a:ext>
            </a:extLst>
          </p:cNvPr>
          <p:cNvGrpSpPr/>
          <p:nvPr/>
        </p:nvGrpSpPr>
        <p:grpSpPr>
          <a:xfrm>
            <a:off x="5140127" y="2485285"/>
            <a:ext cx="2041377" cy="2621202"/>
            <a:chOff x="1370879" y="1864591"/>
            <a:chExt cx="2041377" cy="2150918"/>
          </a:xfrm>
        </p:grpSpPr>
        <p:grpSp>
          <p:nvGrpSpPr>
            <p:cNvPr id="44" name="组合 43">
              <a:extLst>
                <a:ext uri="{FF2B5EF4-FFF2-40B4-BE49-F238E27FC236}">
                  <a16:creationId xmlns:a16="http://schemas.microsoft.com/office/drawing/2014/main" id="{338B2EAA-08FF-4251-BE7A-19EE0DB961AA}"/>
                </a:ext>
              </a:extLst>
            </p:cNvPr>
            <p:cNvGrpSpPr/>
            <p:nvPr/>
          </p:nvGrpSpPr>
          <p:grpSpPr>
            <a:xfrm>
              <a:off x="1370879" y="1864591"/>
              <a:ext cx="207818" cy="207818"/>
              <a:chOff x="4559531" y="2227811"/>
              <a:chExt cx="207818" cy="207818"/>
            </a:xfrm>
          </p:grpSpPr>
          <p:sp>
            <p:nvSpPr>
              <p:cNvPr id="54" name="椭圆 53">
                <a:extLst>
                  <a:ext uri="{FF2B5EF4-FFF2-40B4-BE49-F238E27FC236}">
                    <a16:creationId xmlns:a16="http://schemas.microsoft.com/office/drawing/2014/main" id="{D4BB7D03-580E-4EBC-AF1D-4B4F305E607F}"/>
                  </a:ext>
                </a:extLst>
              </p:cNvPr>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六边形 54">
                <a:extLst>
                  <a:ext uri="{FF2B5EF4-FFF2-40B4-BE49-F238E27FC236}">
                    <a16:creationId xmlns:a16="http://schemas.microsoft.com/office/drawing/2014/main" id="{9717E746-C797-4BA3-93E2-79724EB72F05}"/>
                  </a:ext>
                </a:extLst>
              </p:cNvPr>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45" name="组合 44">
              <a:extLst>
                <a:ext uri="{FF2B5EF4-FFF2-40B4-BE49-F238E27FC236}">
                  <a16:creationId xmlns:a16="http://schemas.microsoft.com/office/drawing/2014/main" id="{ED6BF38A-00EC-465D-AA65-C7483C2631E7}"/>
                </a:ext>
              </a:extLst>
            </p:cNvPr>
            <p:cNvGrpSpPr/>
            <p:nvPr/>
          </p:nvGrpSpPr>
          <p:grpSpPr>
            <a:xfrm>
              <a:off x="3204438" y="1864591"/>
              <a:ext cx="207818" cy="207818"/>
              <a:chOff x="4402365" y="2227811"/>
              <a:chExt cx="207818" cy="207818"/>
            </a:xfrm>
          </p:grpSpPr>
          <p:sp>
            <p:nvSpPr>
              <p:cNvPr id="52" name="椭圆 51">
                <a:extLst>
                  <a:ext uri="{FF2B5EF4-FFF2-40B4-BE49-F238E27FC236}">
                    <a16:creationId xmlns:a16="http://schemas.microsoft.com/office/drawing/2014/main" id="{BE7CAEB1-156D-4622-BE18-9E23EBA2D4B0}"/>
                  </a:ext>
                </a:extLst>
              </p:cNvPr>
              <p:cNvSpPr/>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六边形 52">
                <a:extLst>
                  <a:ext uri="{FF2B5EF4-FFF2-40B4-BE49-F238E27FC236}">
                    <a16:creationId xmlns:a16="http://schemas.microsoft.com/office/drawing/2014/main" id="{47FB6BB8-6D8D-404D-950C-BC6F3851C961}"/>
                  </a:ext>
                </a:extLst>
              </p:cNvPr>
              <p:cNvSpPr/>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46" name="组合 45">
              <a:extLst>
                <a:ext uri="{FF2B5EF4-FFF2-40B4-BE49-F238E27FC236}">
                  <a16:creationId xmlns:a16="http://schemas.microsoft.com/office/drawing/2014/main" id="{F19626DD-AAF9-4893-B880-5F3D45750F65}"/>
                </a:ext>
              </a:extLst>
            </p:cNvPr>
            <p:cNvGrpSpPr/>
            <p:nvPr/>
          </p:nvGrpSpPr>
          <p:grpSpPr>
            <a:xfrm>
              <a:off x="1370879" y="3807691"/>
              <a:ext cx="207818" cy="207818"/>
              <a:chOff x="4559531" y="2227811"/>
              <a:chExt cx="207818" cy="207818"/>
            </a:xfrm>
          </p:grpSpPr>
          <p:sp>
            <p:nvSpPr>
              <p:cNvPr id="50" name="椭圆 49">
                <a:extLst>
                  <a:ext uri="{FF2B5EF4-FFF2-40B4-BE49-F238E27FC236}">
                    <a16:creationId xmlns:a16="http://schemas.microsoft.com/office/drawing/2014/main" id="{12C84D22-E7D2-460D-A2F6-62B66A948C56}"/>
                  </a:ext>
                </a:extLst>
              </p:cNvPr>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六边形 50">
                <a:extLst>
                  <a:ext uri="{FF2B5EF4-FFF2-40B4-BE49-F238E27FC236}">
                    <a16:creationId xmlns:a16="http://schemas.microsoft.com/office/drawing/2014/main" id="{F4D88789-F8C1-4172-B281-55F2A8274009}"/>
                  </a:ext>
                </a:extLst>
              </p:cNvPr>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50000"/>
                      <a:lumOff val="50000"/>
                    </a:schemeClr>
                  </a:solidFill>
                </a:endParaRPr>
              </a:p>
            </p:txBody>
          </p:sp>
        </p:grpSp>
        <p:grpSp>
          <p:nvGrpSpPr>
            <p:cNvPr id="47" name="组合 46">
              <a:extLst>
                <a:ext uri="{FF2B5EF4-FFF2-40B4-BE49-F238E27FC236}">
                  <a16:creationId xmlns:a16="http://schemas.microsoft.com/office/drawing/2014/main" id="{C3BF54A8-40F1-4C2E-972C-E33D5F23B319}"/>
                </a:ext>
              </a:extLst>
            </p:cNvPr>
            <p:cNvGrpSpPr/>
            <p:nvPr/>
          </p:nvGrpSpPr>
          <p:grpSpPr>
            <a:xfrm>
              <a:off x="3204438" y="3807691"/>
              <a:ext cx="207818" cy="207818"/>
              <a:chOff x="4402365" y="2227811"/>
              <a:chExt cx="207818" cy="207818"/>
            </a:xfrm>
          </p:grpSpPr>
          <p:sp>
            <p:nvSpPr>
              <p:cNvPr id="48" name="椭圆 47">
                <a:extLst>
                  <a:ext uri="{FF2B5EF4-FFF2-40B4-BE49-F238E27FC236}">
                    <a16:creationId xmlns:a16="http://schemas.microsoft.com/office/drawing/2014/main" id="{7188D7B1-0BBA-4779-9BE3-3018213BBF2B}"/>
                  </a:ext>
                </a:extLst>
              </p:cNvPr>
              <p:cNvSpPr/>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六边形 48">
                <a:extLst>
                  <a:ext uri="{FF2B5EF4-FFF2-40B4-BE49-F238E27FC236}">
                    <a16:creationId xmlns:a16="http://schemas.microsoft.com/office/drawing/2014/main" id="{7FC89C1C-A556-4A79-BD4B-27519804ADEF}"/>
                  </a:ext>
                </a:extLst>
              </p:cNvPr>
              <p:cNvSpPr/>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grpSp>
        <p:nvGrpSpPr>
          <p:cNvPr id="56" name="组合 55">
            <a:extLst>
              <a:ext uri="{FF2B5EF4-FFF2-40B4-BE49-F238E27FC236}">
                <a16:creationId xmlns:a16="http://schemas.microsoft.com/office/drawing/2014/main" id="{C2030EE5-A598-4011-A62B-15B1E644078B}"/>
              </a:ext>
            </a:extLst>
          </p:cNvPr>
          <p:cNvGrpSpPr/>
          <p:nvPr/>
        </p:nvGrpSpPr>
        <p:grpSpPr>
          <a:xfrm>
            <a:off x="5172456" y="2779173"/>
            <a:ext cx="1934285" cy="476905"/>
            <a:chOff x="1403208" y="2615679"/>
            <a:chExt cx="2133884" cy="476905"/>
          </a:xfrm>
        </p:grpSpPr>
        <p:sp>
          <p:nvSpPr>
            <p:cNvPr id="57" name="矩形 56">
              <a:extLst>
                <a:ext uri="{FF2B5EF4-FFF2-40B4-BE49-F238E27FC236}">
                  <a16:creationId xmlns:a16="http://schemas.microsoft.com/office/drawing/2014/main" id="{D14EDD64-D13B-496F-9329-ED9515B1CFFB}"/>
                </a:ext>
              </a:extLst>
            </p:cNvPr>
            <p:cNvSpPr/>
            <p:nvPr/>
          </p:nvSpPr>
          <p:spPr>
            <a:xfrm>
              <a:off x="1403208" y="2615679"/>
              <a:ext cx="2133884" cy="394206"/>
            </a:xfrm>
            <a:prstGeom prst="rect">
              <a:avLst/>
            </a:prstGeom>
            <a:solidFill>
              <a:srgbClr val="0070C0"/>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9474DF92-D188-48AB-B47F-594FD82AFFEB}"/>
                </a:ext>
              </a:extLst>
            </p:cNvPr>
            <p:cNvSpPr txBox="1"/>
            <p:nvPr/>
          </p:nvSpPr>
          <p:spPr>
            <a:xfrm>
              <a:off x="1691973" y="2630919"/>
              <a:ext cx="1556353" cy="461665"/>
            </a:xfrm>
            <a:prstGeom prst="rect">
              <a:avLst/>
            </a:prstGeom>
            <a:noFill/>
          </p:spPr>
          <p:txBody>
            <a:bodyPr wrap="square" rtlCol="0">
              <a:spAutoFit/>
            </a:bodyPr>
            <a:lstStyle/>
            <a:p>
              <a:pPr algn="ctr"/>
              <a:r>
                <a:rPr lang="en-US" altLang="zh-CN" sz="2400" dirty="0">
                  <a:solidFill>
                    <a:schemeClr val="bg1"/>
                  </a:solidFill>
                  <a:latin typeface="方正正大黑简体" panose="02000000000000000000" pitchFamily="2" charset="-122"/>
                  <a:ea typeface="方正正大黑简体" panose="02000000000000000000" pitchFamily="2" charset="-122"/>
                </a:rPr>
                <a:t>2</a:t>
              </a:r>
              <a:endParaRPr lang="zh-CN" altLang="en-US" sz="2400" dirty="0">
                <a:solidFill>
                  <a:schemeClr val="bg1"/>
                </a:solidFill>
                <a:latin typeface="方正正大黑简体" panose="02000000000000000000" pitchFamily="2" charset="-122"/>
                <a:ea typeface="方正正大黑简体" panose="02000000000000000000" pitchFamily="2" charset="-122"/>
              </a:endParaRPr>
            </a:p>
          </p:txBody>
        </p:sp>
      </p:grpSp>
      <p:sp>
        <p:nvSpPr>
          <p:cNvPr id="61" name="文本框 60">
            <a:extLst>
              <a:ext uri="{FF2B5EF4-FFF2-40B4-BE49-F238E27FC236}">
                <a16:creationId xmlns:a16="http://schemas.microsoft.com/office/drawing/2014/main" id="{79580F58-9B32-41DE-8354-9D3460310A39}"/>
              </a:ext>
            </a:extLst>
          </p:cNvPr>
          <p:cNvSpPr txBox="1"/>
          <p:nvPr/>
        </p:nvSpPr>
        <p:spPr>
          <a:xfrm>
            <a:off x="5172454" y="3239285"/>
            <a:ext cx="1934287" cy="685893"/>
          </a:xfrm>
          <a:prstGeom prst="rect">
            <a:avLst/>
          </a:prstGeom>
          <a:noFill/>
        </p:spPr>
        <p:txBody>
          <a:bodyPr wrap="square" rtlCol="0">
            <a:spAutoFit/>
          </a:bodyPr>
          <a:lstStyle/>
          <a:p>
            <a:pPr algn="just">
              <a:lnSpc>
                <a:spcPts val="2400"/>
              </a:lnSpc>
            </a:pPr>
            <a:r>
              <a:rPr lang="zh-CN" altLang="en-US" spc="-150" dirty="0">
                <a:latin typeface="方正正大黑简体" panose="02000000000000000000" pitchFamily="2" charset="-122"/>
                <a:ea typeface="方正正大黑简体" panose="02000000000000000000" pitchFamily="2" charset="-122"/>
              </a:rPr>
              <a:t>不要把秘密的信息放在主机名中。</a:t>
            </a:r>
          </a:p>
        </p:txBody>
      </p:sp>
      <p:sp>
        <p:nvSpPr>
          <p:cNvPr id="62" name="圆角矩形 4">
            <a:extLst>
              <a:ext uri="{FF2B5EF4-FFF2-40B4-BE49-F238E27FC236}">
                <a16:creationId xmlns:a16="http://schemas.microsoft.com/office/drawing/2014/main" id="{D5A3F02B-1134-43B2-9050-DF4BBB80F80A}"/>
              </a:ext>
            </a:extLst>
          </p:cNvPr>
          <p:cNvSpPr/>
          <p:nvPr/>
        </p:nvSpPr>
        <p:spPr>
          <a:xfrm>
            <a:off x="8397576" y="2109315"/>
            <a:ext cx="2631331" cy="3214820"/>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69900" dist="1524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5">
            <a:extLst>
              <a:ext uri="{FF2B5EF4-FFF2-40B4-BE49-F238E27FC236}">
                <a16:creationId xmlns:a16="http://schemas.microsoft.com/office/drawing/2014/main" id="{8A93AD10-F1E1-43EB-8FBF-E658B2731464}"/>
              </a:ext>
            </a:extLst>
          </p:cNvPr>
          <p:cNvSpPr/>
          <p:nvPr/>
        </p:nvSpPr>
        <p:spPr>
          <a:xfrm>
            <a:off x="8553790" y="2265529"/>
            <a:ext cx="2348127" cy="2868816"/>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8621FC29-8F89-467D-8720-BFC98893668D}"/>
              </a:ext>
            </a:extLst>
          </p:cNvPr>
          <p:cNvGrpSpPr/>
          <p:nvPr/>
        </p:nvGrpSpPr>
        <p:grpSpPr>
          <a:xfrm>
            <a:off x="8749734" y="2485285"/>
            <a:ext cx="2041377" cy="2621202"/>
            <a:chOff x="1370879" y="1864591"/>
            <a:chExt cx="2041377" cy="2150918"/>
          </a:xfrm>
        </p:grpSpPr>
        <p:grpSp>
          <p:nvGrpSpPr>
            <p:cNvPr id="65" name="组合 64">
              <a:extLst>
                <a:ext uri="{FF2B5EF4-FFF2-40B4-BE49-F238E27FC236}">
                  <a16:creationId xmlns:a16="http://schemas.microsoft.com/office/drawing/2014/main" id="{E4332BB7-6DCC-45AA-9BE5-8DD9DCB16131}"/>
                </a:ext>
              </a:extLst>
            </p:cNvPr>
            <p:cNvGrpSpPr/>
            <p:nvPr/>
          </p:nvGrpSpPr>
          <p:grpSpPr>
            <a:xfrm>
              <a:off x="1370879" y="1864591"/>
              <a:ext cx="207818" cy="207818"/>
              <a:chOff x="4559531" y="2227811"/>
              <a:chExt cx="207818" cy="207818"/>
            </a:xfrm>
          </p:grpSpPr>
          <p:sp>
            <p:nvSpPr>
              <p:cNvPr id="75" name="椭圆 74">
                <a:extLst>
                  <a:ext uri="{FF2B5EF4-FFF2-40B4-BE49-F238E27FC236}">
                    <a16:creationId xmlns:a16="http://schemas.microsoft.com/office/drawing/2014/main" id="{F1195E71-3D0F-4B76-8785-28324213C3B5}"/>
                  </a:ext>
                </a:extLst>
              </p:cNvPr>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六边形 75">
                <a:extLst>
                  <a:ext uri="{FF2B5EF4-FFF2-40B4-BE49-F238E27FC236}">
                    <a16:creationId xmlns:a16="http://schemas.microsoft.com/office/drawing/2014/main" id="{2E06FD70-681D-412B-8AEC-AA3C83C9F363}"/>
                  </a:ext>
                </a:extLst>
              </p:cNvPr>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66" name="组合 65">
              <a:extLst>
                <a:ext uri="{FF2B5EF4-FFF2-40B4-BE49-F238E27FC236}">
                  <a16:creationId xmlns:a16="http://schemas.microsoft.com/office/drawing/2014/main" id="{71057052-6F62-4163-BF7A-05DAC7F2FF3B}"/>
                </a:ext>
              </a:extLst>
            </p:cNvPr>
            <p:cNvGrpSpPr/>
            <p:nvPr/>
          </p:nvGrpSpPr>
          <p:grpSpPr>
            <a:xfrm>
              <a:off x="3204438" y="1864591"/>
              <a:ext cx="207818" cy="207818"/>
              <a:chOff x="4402365" y="2227811"/>
              <a:chExt cx="207818" cy="207818"/>
            </a:xfrm>
          </p:grpSpPr>
          <p:sp>
            <p:nvSpPr>
              <p:cNvPr id="73" name="椭圆 72">
                <a:extLst>
                  <a:ext uri="{FF2B5EF4-FFF2-40B4-BE49-F238E27FC236}">
                    <a16:creationId xmlns:a16="http://schemas.microsoft.com/office/drawing/2014/main" id="{0B07707C-1DCD-4821-A850-7FDDB1BD0A72}"/>
                  </a:ext>
                </a:extLst>
              </p:cNvPr>
              <p:cNvSpPr/>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六边形 73">
                <a:extLst>
                  <a:ext uri="{FF2B5EF4-FFF2-40B4-BE49-F238E27FC236}">
                    <a16:creationId xmlns:a16="http://schemas.microsoft.com/office/drawing/2014/main" id="{52C04031-1699-4D17-96E9-0D196B377DA9}"/>
                  </a:ext>
                </a:extLst>
              </p:cNvPr>
              <p:cNvSpPr/>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67" name="组合 66">
              <a:extLst>
                <a:ext uri="{FF2B5EF4-FFF2-40B4-BE49-F238E27FC236}">
                  <a16:creationId xmlns:a16="http://schemas.microsoft.com/office/drawing/2014/main" id="{D9214611-20AA-4DD1-BEF6-86305D747402}"/>
                </a:ext>
              </a:extLst>
            </p:cNvPr>
            <p:cNvGrpSpPr/>
            <p:nvPr/>
          </p:nvGrpSpPr>
          <p:grpSpPr>
            <a:xfrm>
              <a:off x="1370879" y="3807691"/>
              <a:ext cx="207818" cy="207818"/>
              <a:chOff x="4559531" y="2227811"/>
              <a:chExt cx="207818" cy="207818"/>
            </a:xfrm>
          </p:grpSpPr>
          <p:sp>
            <p:nvSpPr>
              <p:cNvPr id="71" name="椭圆 70">
                <a:extLst>
                  <a:ext uri="{FF2B5EF4-FFF2-40B4-BE49-F238E27FC236}">
                    <a16:creationId xmlns:a16="http://schemas.microsoft.com/office/drawing/2014/main" id="{0FB543E0-9C0F-4CB9-918C-12D271D2D654}"/>
                  </a:ext>
                </a:extLst>
              </p:cNvPr>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六边形 71">
                <a:extLst>
                  <a:ext uri="{FF2B5EF4-FFF2-40B4-BE49-F238E27FC236}">
                    <a16:creationId xmlns:a16="http://schemas.microsoft.com/office/drawing/2014/main" id="{B9E4BD30-D24F-4ED0-A395-617DD8BC971B}"/>
                  </a:ext>
                </a:extLst>
              </p:cNvPr>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68" name="组合 67">
              <a:extLst>
                <a:ext uri="{FF2B5EF4-FFF2-40B4-BE49-F238E27FC236}">
                  <a16:creationId xmlns:a16="http://schemas.microsoft.com/office/drawing/2014/main" id="{5DEE17AD-D53B-45BB-80B6-58CC1007703F}"/>
                </a:ext>
              </a:extLst>
            </p:cNvPr>
            <p:cNvGrpSpPr/>
            <p:nvPr/>
          </p:nvGrpSpPr>
          <p:grpSpPr>
            <a:xfrm>
              <a:off x="3204438" y="3807691"/>
              <a:ext cx="207818" cy="207818"/>
              <a:chOff x="4402365" y="2227811"/>
              <a:chExt cx="207818" cy="207818"/>
            </a:xfrm>
          </p:grpSpPr>
          <p:sp>
            <p:nvSpPr>
              <p:cNvPr id="69" name="椭圆 68">
                <a:extLst>
                  <a:ext uri="{FF2B5EF4-FFF2-40B4-BE49-F238E27FC236}">
                    <a16:creationId xmlns:a16="http://schemas.microsoft.com/office/drawing/2014/main" id="{9A9A46F5-08E5-4C53-988F-289DD48C55EB}"/>
                  </a:ext>
                </a:extLst>
              </p:cNvPr>
              <p:cNvSpPr/>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六边形 69">
                <a:extLst>
                  <a:ext uri="{FF2B5EF4-FFF2-40B4-BE49-F238E27FC236}">
                    <a16:creationId xmlns:a16="http://schemas.microsoft.com/office/drawing/2014/main" id="{CB9A59F4-456C-4897-89AE-D9AE8B6177A3}"/>
                  </a:ext>
                </a:extLst>
              </p:cNvPr>
              <p:cNvSpPr/>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grpSp>
        <p:nvGrpSpPr>
          <p:cNvPr id="77" name="组合 76">
            <a:extLst>
              <a:ext uri="{FF2B5EF4-FFF2-40B4-BE49-F238E27FC236}">
                <a16:creationId xmlns:a16="http://schemas.microsoft.com/office/drawing/2014/main" id="{2B94B6BE-AE7C-486C-A483-A17E8A4BF783}"/>
              </a:ext>
            </a:extLst>
          </p:cNvPr>
          <p:cNvGrpSpPr/>
          <p:nvPr/>
        </p:nvGrpSpPr>
        <p:grpSpPr>
          <a:xfrm>
            <a:off x="8782063" y="2779173"/>
            <a:ext cx="1934285" cy="476905"/>
            <a:chOff x="1403208" y="2615679"/>
            <a:chExt cx="2133884" cy="476905"/>
          </a:xfrm>
        </p:grpSpPr>
        <p:sp>
          <p:nvSpPr>
            <p:cNvPr id="78" name="矩形 77">
              <a:extLst>
                <a:ext uri="{FF2B5EF4-FFF2-40B4-BE49-F238E27FC236}">
                  <a16:creationId xmlns:a16="http://schemas.microsoft.com/office/drawing/2014/main" id="{C3043632-F789-46D3-9086-2B88993E9A8B}"/>
                </a:ext>
              </a:extLst>
            </p:cNvPr>
            <p:cNvSpPr/>
            <p:nvPr/>
          </p:nvSpPr>
          <p:spPr>
            <a:xfrm>
              <a:off x="1403208" y="2615679"/>
              <a:ext cx="2133884" cy="394206"/>
            </a:xfrm>
            <a:prstGeom prst="rect">
              <a:avLst/>
            </a:prstGeom>
            <a:solidFill>
              <a:srgbClr val="0070C0"/>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a:extLst>
                <a:ext uri="{FF2B5EF4-FFF2-40B4-BE49-F238E27FC236}">
                  <a16:creationId xmlns:a16="http://schemas.microsoft.com/office/drawing/2014/main" id="{6CA65141-406C-41E9-AC44-F4CF286EAEEA}"/>
                </a:ext>
              </a:extLst>
            </p:cNvPr>
            <p:cNvSpPr txBox="1"/>
            <p:nvPr/>
          </p:nvSpPr>
          <p:spPr>
            <a:xfrm>
              <a:off x="1691973" y="2630919"/>
              <a:ext cx="1556353" cy="461665"/>
            </a:xfrm>
            <a:prstGeom prst="rect">
              <a:avLst/>
            </a:prstGeom>
            <a:noFill/>
          </p:spPr>
          <p:txBody>
            <a:bodyPr wrap="square" rtlCol="0">
              <a:spAutoFit/>
            </a:bodyPr>
            <a:lstStyle/>
            <a:p>
              <a:pPr algn="ctr"/>
              <a:r>
                <a:rPr lang="en-US" altLang="zh-CN" sz="2400" dirty="0">
                  <a:solidFill>
                    <a:schemeClr val="bg1"/>
                  </a:solidFill>
                  <a:latin typeface="方正正大黑简体" panose="02000000000000000000" pitchFamily="2" charset="-122"/>
                  <a:ea typeface="方正正大黑简体" panose="02000000000000000000" pitchFamily="2" charset="-122"/>
                </a:rPr>
                <a:t>3</a:t>
              </a:r>
              <a:endParaRPr lang="zh-CN" altLang="en-US" sz="2400" dirty="0">
                <a:solidFill>
                  <a:schemeClr val="bg1"/>
                </a:solidFill>
                <a:latin typeface="方正正大黑简体" panose="02000000000000000000" pitchFamily="2" charset="-122"/>
                <a:ea typeface="方正正大黑简体" panose="02000000000000000000" pitchFamily="2" charset="-122"/>
              </a:endParaRPr>
            </a:p>
          </p:txBody>
        </p:sp>
      </p:grpSp>
      <p:sp>
        <p:nvSpPr>
          <p:cNvPr id="80" name="文本框 79">
            <a:extLst>
              <a:ext uri="{FF2B5EF4-FFF2-40B4-BE49-F238E27FC236}">
                <a16:creationId xmlns:a16="http://schemas.microsoft.com/office/drawing/2014/main" id="{F096CF23-4A7E-4898-B2F7-BFC7D8D2D180}"/>
              </a:ext>
            </a:extLst>
          </p:cNvPr>
          <p:cNvSpPr txBox="1"/>
          <p:nvPr/>
        </p:nvSpPr>
        <p:spPr>
          <a:xfrm>
            <a:off x="8782061" y="3239285"/>
            <a:ext cx="1934287" cy="1612814"/>
          </a:xfrm>
          <a:prstGeom prst="rect">
            <a:avLst/>
          </a:prstGeom>
          <a:noFill/>
        </p:spPr>
        <p:txBody>
          <a:bodyPr wrap="square" rtlCol="0">
            <a:spAutoFit/>
          </a:bodyPr>
          <a:lstStyle/>
          <a:p>
            <a:pPr algn="just">
              <a:lnSpc>
                <a:spcPts val="2400"/>
              </a:lnSpc>
            </a:pPr>
            <a:r>
              <a:rPr lang="zh-CN" altLang="en-US" sz="1550" spc="-150" dirty="0">
                <a:latin typeface="方正正大黑简体" panose="02000000000000000000" pitchFamily="2" charset="-122"/>
                <a:ea typeface="方正正大黑简体" panose="02000000000000000000" pitchFamily="2" charset="-122"/>
              </a:rPr>
              <a:t>抵御</a:t>
            </a:r>
            <a:r>
              <a:rPr lang="en-US" altLang="zh-CN" sz="1550" spc="-150" dirty="0">
                <a:latin typeface="方正正大黑简体" panose="02000000000000000000" pitchFamily="2" charset="-122"/>
                <a:ea typeface="方正正大黑简体" panose="02000000000000000000" pitchFamily="2" charset="-122"/>
              </a:rPr>
              <a:t>DNS</a:t>
            </a:r>
            <a:r>
              <a:rPr lang="zh-CN" altLang="en-US" sz="1550" spc="-150" dirty="0">
                <a:latin typeface="方正正大黑简体" panose="02000000000000000000" pitchFamily="2" charset="-122"/>
                <a:ea typeface="方正正大黑简体" panose="02000000000000000000" pitchFamily="2" charset="-122"/>
              </a:rPr>
              <a:t>攻击的有效方法是采用</a:t>
            </a:r>
            <a:r>
              <a:rPr lang="en-US" altLang="zh-CN" sz="1550" spc="-150" dirty="0" err="1">
                <a:solidFill>
                  <a:srgbClr val="FF0000"/>
                </a:solidFill>
                <a:latin typeface="方正正大黑简体" panose="02000000000000000000" pitchFamily="2" charset="-122"/>
                <a:ea typeface="方正正大黑简体" panose="02000000000000000000" pitchFamily="2" charset="-122"/>
              </a:rPr>
              <a:t>DNSSec</a:t>
            </a:r>
            <a:r>
              <a:rPr lang="zh-CN" altLang="en-US" sz="1550" spc="-150" dirty="0">
                <a:solidFill>
                  <a:srgbClr val="FF0000"/>
                </a:solidFill>
                <a:latin typeface="方正正大黑简体" panose="02000000000000000000" pitchFamily="2" charset="-122"/>
                <a:ea typeface="方正正大黑简体" panose="02000000000000000000" pitchFamily="2" charset="-122"/>
              </a:rPr>
              <a:t>新标准</a:t>
            </a:r>
            <a:r>
              <a:rPr lang="zh-CN" altLang="en-US" sz="1550" spc="-150" dirty="0">
                <a:latin typeface="方正正大黑简体" panose="02000000000000000000" pitchFamily="2" charset="-122"/>
                <a:ea typeface="方正正大黑简体" panose="02000000000000000000" pitchFamily="2" charset="-122"/>
              </a:rPr>
              <a:t>，但目前此协议还存在很多问题，从而延缓推广。</a:t>
            </a:r>
          </a:p>
        </p:txBody>
      </p:sp>
      <p:sp>
        <p:nvSpPr>
          <p:cNvPr id="81" name="文本框 80">
            <a:extLst>
              <a:ext uri="{FF2B5EF4-FFF2-40B4-BE49-F238E27FC236}">
                <a16:creationId xmlns:a16="http://schemas.microsoft.com/office/drawing/2014/main" id="{648A74E3-AF43-4920-8023-33900A116788}"/>
              </a:ext>
            </a:extLst>
          </p:cNvPr>
          <p:cNvSpPr txBox="1"/>
          <p:nvPr/>
        </p:nvSpPr>
        <p:spPr>
          <a:xfrm>
            <a:off x="4385595" y="651720"/>
            <a:ext cx="3478516"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DNS</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攻击的防范</a:t>
            </a:r>
          </a:p>
        </p:txBody>
      </p:sp>
    </p:spTree>
    <p:extLst>
      <p:ext uri="{BB962C8B-B14F-4D97-AF65-F5344CB8AC3E}">
        <p14:creationId xmlns:p14="http://schemas.microsoft.com/office/powerpoint/2010/main" val="2037213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81"/>
                                            </p:tgtEl>
                                            <p:attrNameLst>
                                              <p:attrName>style.visibility</p:attrName>
                                            </p:attrNameLst>
                                          </p:cBhvr>
                                          <p:to>
                                            <p:strVal val="visible"/>
                                          </p:to>
                                        </p:set>
                                        <p:animEffect transition="in" filter="fade">
                                          <p:cBhvr>
                                            <p:cTn id="7" dur="500">
                                              <p:stCondLst>
                                                <p:cond delay="0"/>
                                              </p:stCondLst>
                                            </p:cTn>
                                            <p:tgtEl>
                                              <p:spTgt spid="81"/>
                                            </p:tgtEl>
                                          </p:cBhvr>
                                        </p:animEffect>
                                        <p:set>
                                          <p:cBhvr>
                                            <p:cTn id="8" dur="500" fill="hold">
                                              <p:stCondLst>
                                                <p:cond delay="500"/>
                                              </p:stCondLst>
                                            </p:cTn>
                                            <p:tgtEl>
                                              <p:spTgt spid="81"/>
                                            </p:tgtEl>
                                            <p:attrNameLst>
                                              <p:attrName>style.visibility</p:attrName>
                                            </p:attrNameLst>
                                          </p:cBhvr>
                                          <p:to>
                                            <p:strVal val="visible"/>
                                          </p:to>
                                        </p:set>
                                        <p:anim to="0" calcmode="lin" valueType="num">
                                          <p:cBhvr>
                                            <p:cTn id="9" dur="1000" decel="100000" fill="hold">
                                              <p:stCondLst>
                                                <p:cond delay="0"/>
                                              </p:stCondLst>
                                            </p:cTn>
                                            <p:tgtEl>
                                              <p:spTgt spid="81"/>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accel="40000" fill="hold" grpId="0" nodeType="clickEffect" p14:presetBounceEnd="40000">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14:bounceEnd="40000">
                                          <p:cBhvr additive="base">
                                            <p:cTn id="14" dur="1250" fill="hold"/>
                                            <p:tgtEl>
                                              <p:spTgt spid="17"/>
                                            </p:tgtEl>
                                            <p:attrNameLst>
                                              <p:attrName>ppt_x</p:attrName>
                                            </p:attrNameLst>
                                          </p:cBhvr>
                                          <p:tavLst>
                                            <p:tav tm="0">
                                              <p:val>
                                                <p:strVal val="0-#ppt_w/2"/>
                                              </p:val>
                                            </p:tav>
                                            <p:tav tm="100000">
                                              <p:val>
                                                <p:strVal val="#ppt_x"/>
                                              </p:val>
                                            </p:tav>
                                          </p:tavLst>
                                        </p:anim>
                                        <p:anim calcmode="lin" valueType="num" p14:bounceEnd="40000">
                                          <p:cBhvr additive="base">
                                            <p:cTn id="15" dur="1250" fill="hold"/>
                                            <p:tgtEl>
                                              <p:spTgt spid="17"/>
                                            </p:tgtEl>
                                            <p:attrNameLst>
                                              <p:attrName>ppt_y</p:attrName>
                                            </p:attrNameLst>
                                          </p:cBhvr>
                                          <p:tavLst>
                                            <p:tav tm="0">
                                              <p:val>
                                                <p:strVal val="#ppt_y"/>
                                              </p:val>
                                            </p:tav>
                                            <p:tav tm="100000">
                                              <p:val>
                                                <p:strVal val="#ppt_y"/>
                                              </p:val>
                                            </p:tav>
                                          </p:tavLst>
                                        </p:anim>
                                      </p:childTnLst>
                                    </p:cTn>
                                  </p:par>
                                  <p:par>
                                    <p:cTn id="16" presetID="2" presetClass="entr" presetSubtype="2" accel="40000" fill="hold" grpId="0" nodeType="withEffect" p14:presetBounceEnd="40000">
                                      <p:stCondLst>
                                        <p:cond delay="750"/>
                                      </p:stCondLst>
                                      <p:childTnLst>
                                        <p:set>
                                          <p:cBhvr>
                                            <p:cTn id="17" dur="1" fill="hold">
                                              <p:stCondLst>
                                                <p:cond delay="0"/>
                                              </p:stCondLst>
                                            </p:cTn>
                                            <p:tgtEl>
                                              <p:spTgt spid="18"/>
                                            </p:tgtEl>
                                            <p:attrNameLst>
                                              <p:attrName>style.visibility</p:attrName>
                                            </p:attrNameLst>
                                          </p:cBhvr>
                                          <p:to>
                                            <p:strVal val="visible"/>
                                          </p:to>
                                        </p:set>
                                        <p:anim calcmode="lin" valueType="num" p14:bounceEnd="40000">
                                          <p:cBhvr additive="base">
                                            <p:cTn id="18" dur="1250" fill="hold"/>
                                            <p:tgtEl>
                                              <p:spTgt spid="18"/>
                                            </p:tgtEl>
                                            <p:attrNameLst>
                                              <p:attrName>ppt_x</p:attrName>
                                            </p:attrNameLst>
                                          </p:cBhvr>
                                          <p:tavLst>
                                            <p:tav tm="0">
                                              <p:val>
                                                <p:strVal val="1+#ppt_w/2"/>
                                              </p:val>
                                            </p:tav>
                                            <p:tav tm="100000">
                                              <p:val>
                                                <p:strVal val="#ppt_x"/>
                                              </p:val>
                                            </p:tav>
                                          </p:tavLst>
                                        </p:anim>
                                        <p:anim calcmode="lin" valueType="num" p14:bounceEnd="40000">
                                          <p:cBhvr additive="base">
                                            <p:cTn id="19" dur="1250" fill="hold"/>
                                            <p:tgtEl>
                                              <p:spTgt spid="18"/>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childTnLst>
                              </p:cTn>
                            </p:par>
                            <p:par>
                              <p:cTn id="26" fill="hold">
                                <p:stCondLst>
                                  <p:cond delay="2500"/>
                                </p:stCondLst>
                                <p:childTnLst>
                                  <p:par>
                                    <p:cTn id="27" presetID="1" presetClass="entr" presetSubtype="0"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35" presetClass="emph" presetSubtype="0" repeatCount="2000" fill="hold" nodeType="withEffect">
                                      <p:stCondLst>
                                        <p:cond delay="0"/>
                                      </p:stCondLst>
                                      <p:childTnLst>
                                        <p:anim calcmode="discrete" valueType="str">
                                          <p:cBhvr>
                                            <p:cTn id="30" dur="250" fill="hold"/>
                                            <p:tgtEl>
                                              <p:spTgt spid="34"/>
                                            </p:tgtEl>
                                            <p:attrNameLst>
                                              <p:attrName>style.visibility</p:attrName>
                                            </p:attrNameLst>
                                          </p:cBhvr>
                                          <p:tavLst>
                                            <p:tav tm="0">
                                              <p:val>
                                                <p:strVal val="hidden"/>
                                              </p:val>
                                            </p:tav>
                                            <p:tav tm="50000">
                                              <p:val>
                                                <p:strVal val="visible"/>
                                              </p:val>
                                            </p:tav>
                                          </p:tavLst>
                                        </p:anim>
                                      </p:childTnLst>
                                    </p:cTn>
                                  </p:par>
                                </p:childTnLst>
                              </p:cTn>
                            </p:par>
                            <p:par>
                              <p:cTn id="31" fill="hold">
                                <p:stCondLst>
                                  <p:cond delay="3000"/>
                                </p:stCondLst>
                                <p:childTnLst>
                                  <p:par>
                                    <p:cTn id="32" presetID="10" presetClass="entr" presetSubtype="0" fill="hold" grpId="0" nodeType="afterEffect">
                                      <p:stCondLst>
                                        <p:cond delay="0"/>
                                      </p:stCondLst>
                                      <p:iterate type="lt">
                                        <p:tmPct val="10000"/>
                                      </p:iterate>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childTnLst>
                              </p:cTn>
                            </p:par>
                            <p:par>
                              <p:cTn id="35" fill="hold">
                                <p:stCondLst>
                                  <p:cond delay="5100"/>
                                </p:stCondLst>
                                <p:childTnLst>
                                  <p:par>
                                    <p:cTn id="36" presetID="2" presetClass="entr" presetSubtype="8" accel="40000" fill="hold" grpId="0" nodeType="afterEffect" p14:presetBounceEnd="40000">
                                      <p:stCondLst>
                                        <p:cond delay="0"/>
                                      </p:stCondLst>
                                      <p:childTnLst>
                                        <p:set>
                                          <p:cBhvr>
                                            <p:cTn id="37" dur="1" fill="hold">
                                              <p:stCondLst>
                                                <p:cond delay="0"/>
                                              </p:stCondLst>
                                            </p:cTn>
                                            <p:tgtEl>
                                              <p:spTgt spid="41"/>
                                            </p:tgtEl>
                                            <p:attrNameLst>
                                              <p:attrName>style.visibility</p:attrName>
                                            </p:attrNameLst>
                                          </p:cBhvr>
                                          <p:to>
                                            <p:strVal val="visible"/>
                                          </p:to>
                                        </p:set>
                                        <p:anim calcmode="lin" valueType="num" p14:bounceEnd="40000">
                                          <p:cBhvr additive="base">
                                            <p:cTn id="38" dur="1250" fill="hold"/>
                                            <p:tgtEl>
                                              <p:spTgt spid="41"/>
                                            </p:tgtEl>
                                            <p:attrNameLst>
                                              <p:attrName>ppt_x</p:attrName>
                                            </p:attrNameLst>
                                          </p:cBhvr>
                                          <p:tavLst>
                                            <p:tav tm="0">
                                              <p:val>
                                                <p:strVal val="0-#ppt_w/2"/>
                                              </p:val>
                                            </p:tav>
                                            <p:tav tm="100000">
                                              <p:val>
                                                <p:strVal val="#ppt_x"/>
                                              </p:val>
                                            </p:tav>
                                          </p:tavLst>
                                        </p:anim>
                                        <p:anim calcmode="lin" valueType="num" p14:bounceEnd="40000">
                                          <p:cBhvr additive="base">
                                            <p:cTn id="39" dur="1250" fill="hold"/>
                                            <p:tgtEl>
                                              <p:spTgt spid="41"/>
                                            </p:tgtEl>
                                            <p:attrNameLst>
                                              <p:attrName>ppt_y</p:attrName>
                                            </p:attrNameLst>
                                          </p:cBhvr>
                                          <p:tavLst>
                                            <p:tav tm="0">
                                              <p:val>
                                                <p:strVal val="#ppt_y"/>
                                              </p:val>
                                            </p:tav>
                                            <p:tav tm="100000">
                                              <p:val>
                                                <p:strVal val="#ppt_y"/>
                                              </p:val>
                                            </p:tav>
                                          </p:tavLst>
                                        </p:anim>
                                      </p:childTnLst>
                                    </p:cTn>
                                  </p:par>
                                  <p:par>
                                    <p:cTn id="40" presetID="2" presetClass="entr" presetSubtype="2" accel="40000" fill="hold" grpId="0" nodeType="withEffect" p14:presetBounceEnd="40000">
                                      <p:stCondLst>
                                        <p:cond delay="750"/>
                                      </p:stCondLst>
                                      <p:childTnLst>
                                        <p:set>
                                          <p:cBhvr>
                                            <p:cTn id="41" dur="1" fill="hold">
                                              <p:stCondLst>
                                                <p:cond delay="0"/>
                                              </p:stCondLst>
                                            </p:cTn>
                                            <p:tgtEl>
                                              <p:spTgt spid="42"/>
                                            </p:tgtEl>
                                            <p:attrNameLst>
                                              <p:attrName>style.visibility</p:attrName>
                                            </p:attrNameLst>
                                          </p:cBhvr>
                                          <p:to>
                                            <p:strVal val="visible"/>
                                          </p:to>
                                        </p:set>
                                        <p:anim calcmode="lin" valueType="num" p14:bounceEnd="40000">
                                          <p:cBhvr additive="base">
                                            <p:cTn id="42" dur="1250" fill="hold"/>
                                            <p:tgtEl>
                                              <p:spTgt spid="42"/>
                                            </p:tgtEl>
                                            <p:attrNameLst>
                                              <p:attrName>ppt_x</p:attrName>
                                            </p:attrNameLst>
                                          </p:cBhvr>
                                          <p:tavLst>
                                            <p:tav tm="0">
                                              <p:val>
                                                <p:strVal val="1+#ppt_w/2"/>
                                              </p:val>
                                            </p:tav>
                                            <p:tav tm="100000">
                                              <p:val>
                                                <p:strVal val="#ppt_x"/>
                                              </p:val>
                                            </p:tav>
                                          </p:tavLst>
                                        </p:anim>
                                        <p:anim calcmode="lin" valueType="num" p14:bounceEnd="40000">
                                          <p:cBhvr additive="base">
                                            <p:cTn id="43" dur="1250" fill="hold"/>
                                            <p:tgtEl>
                                              <p:spTgt spid="42"/>
                                            </p:tgtEl>
                                            <p:attrNameLst>
                                              <p:attrName>ppt_y</p:attrName>
                                            </p:attrNameLst>
                                          </p:cBhvr>
                                          <p:tavLst>
                                            <p:tav tm="0">
                                              <p:val>
                                                <p:strVal val="#ppt_y"/>
                                              </p:val>
                                            </p:tav>
                                            <p:tav tm="100000">
                                              <p:val>
                                                <p:strVal val="#ppt_y"/>
                                              </p:val>
                                            </p:tav>
                                          </p:tavLst>
                                        </p:anim>
                                      </p:childTnLst>
                                    </p:cTn>
                                  </p:par>
                                </p:childTnLst>
                              </p:cTn>
                            </p:par>
                            <p:par>
                              <p:cTn id="44" fill="hold">
                                <p:stCondLst>
                                  <p:cond delay="7100"/>
                                </p:stCondLst>
                                <p:childTnLst>
                                  <p:par>
                                    <p:cTn id="45" presetID="53" presetClass="entr" presetSubtype="16"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p:cTn id="47" dur="500" fill="hold"/>
                                            <p:tgtEl>
                                              <p:spTgt spid="43"/>
                                            </p:tgtEl>
                                            <p:attrNameLst>
                                              <p:attrName>ppt_w</p:attrName>
                                            </p:attrNameLst>
                                          </p:cBhvr>
                                          <p:tavLst>
                                            <p:tav tm="0">
                                              <p:val>
                                                <p:fltVal val="0"/>
                                              </p:val>
                                            </p:tav>
                                            <p:tav tm="100000">
                                              <p:val>
                                                <p:strVal val="#ppt_w"/>
                                              </p:val>
                                            </p:tav>
                                          </p:tavLst>
                                        </p:anim>
                                        <p:anim calcmode="lin" valueType="num">
                                          <p:cBhvr>
                                            <p:cTn id="48" dur="500" fill="hold"/>
                                            <p:tgtEl>
                                              <p:spTgt spid="43"/>
                                            </p:tgtEl>
                                            <p:attrNameLst>
                                              <p:attrName>ppt_h</p:attrName>
                                            </p:attrNameLst>
                                          </p:cBhvr>
                                          <p:tavLst>
                                            <p:tav tm="0">
                                              <p:val>
                                                <p:fltVal val="0"/>
                                              </p:val>
                                            </p:tav>
                                            <p:tav tm="100000">
                                              <p:val>
                                                <p:strVal val="#ppt_h"/>
                                              </p:val>
                                            </p:tav>
                                          </p:tavLst>
                                        </p:anim>
                                        <p:animEffect transition="in" filter="fade">
                                          <p:cBhvr>
                                            <p:cTn id="49" dur="500"/>
                                            <p:tgtEl>
                                              <p:spTgt spid="43"/>
                                            </p:tgtEl>
                                          </p:cBhvr>
                                        </p:animEffect>
                                      </p:childTnLst>
                                    </p:cTn>
                                  </p:par>
                                </p:childTnLst>
                              </p:cTn>
                            </p:par>
                            <p:par>
                              <p:cTn id="50" fill="hold">
                                <p:stCondLst>
                                  <p:cond delay="7600"/>
                                </p:stCondLst>
                                <p:childTnLst>
                                  <p:par>
                                    <p:cTn id="51" presetID="1" presetClass="entr" presetSubtype="0" fill="hold" nodeType="after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35" presetClass="emph" presetSubtype="0" repeatCount="2000" fill="hold" nodeType="withEffect">
                                      <p:stCondLst>
                                        <p:cond delay="0"/>
                                      </p:stCondLst>
                                      <p:childTnLst>
                                        <p:anim calcmode="discrete" valueType="str">
                                          <p:cBhvr>
                                            <p:cTn id="54" dur="250" fill="hold"/>
                                            <p:tgtEl>
                                              <p:spTgt spid="56"/>
                                            </p:tgtEl>
                                            <p:attrNameLst>
                                              <p:attrName>style.visibility</p:attrName>
                                            </p:attrNameLst>
                                          </p:cBhvr>
                                          <p:tavLst>
                                            <p:tav tm="0">
                                              <p:val>
                                                <p:strVal val="hidden"/>
                                              </p:val>
                                            </p:tav>
                                            <p:tav tm="50000">
                                              <p:val>
                                                <p:strVal val="visible"/>
                                              </p:val>
                                            </p:tav>
                                          </p:tavLst>
                                        </p:anim>
                                      </p:childTnLst>
                                    </p:cTn>
                                  </p:par>
                                </p:childTnLst>
                              </p:cTn>
                            </p:par>
                            <p:par>
                              <p:cTn id="55" fill="hold">
                                <p:stCondLst>
                                  <p:cond delay="8100"/>
                                </p:stCondLst>
                                <p:childTnLst>
                                  <p:par>
                                    <p:cTn id="56" presetID="10" presetClass="entr" presetSubtype="0" fill="hold" grpId="0" nodeType="afterEffect">
                                      <p:stCondLst>
                                        <p:cond delay="0"/>
                                      </p:stCondLst>
                                      <p:iterate type="lt">
                                        <p:tmPct val="10000"/>
                                      </p:iterate>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9300"/>
                                </p:stCondLst>
                                <p:childTnLst>
                                  <p:par>
                                    <p:cTn id="60" presetID="2" presetClass="entr" presetSubtype="8" accel="40000" fill="hold" grpId="0" nodeType="afterEffect" p14:presetBounceEnd="40000">
                                      <p:stCondLst>
                                        <p:cond delay="0"/>
                                      </p:stCondLst>
                                      <p:childTnLst>
                                        <p:set>
                                          <p:cBhvr>
                                            <p:cTn id="61" dur="1" fill="hold">
                                              <p:stCondLst>
                                                <p:cond delay="0"/>
                                              </p:stCondLst>
                                            </p:cTn>
                                            <p:tgtEl>
                                              <p:spTgt spid="62"/>
                                            </p:tgtEl>
                                            <p:attrNameLst>
                                              <p:attrName>style.visibility</p:attrName>
                                            </p:attrNameLst>
                                          </p:cBhvr>
                                          <p:to>
                                            <p:strVal val="visible"/>
                                          </p:to>
                                        </p:set>
                                        <p:anim calcmode="lin" valueType="num" p14:bounceEnd="40000">
                                          <p:cBhvr additive="base">
                                            <p:cTn id="62" dur="1250" fill="hold"/>
                                            <p:tgtEl>
                                              <p:spTgt spid="62"/>
                                            </p:tgtEl>
                                            <p:attrNameLst>
                                              <p:attrName>ppt_x</p:attrName>
                                            </p:attrNameLst>
                                          </p:cBhvr>
                                          <p:tavLst>
                                            <p:tav tm="0">
                                              <p:val>
                                                <p:strVal val="0-#ppt_w/2"/>
                                              </p:val>
                                            </p:tav>
                                            <p:tav tm="100000">
                                              <p:val>
                                                <p:strVal val="#ppt_x"/>
                                              </p:val>
                                            </p:tav>
                                          </p:tavLst>
                                        </p:anim>
                                        <p:anim calcmode="lin" valueType="num" p14:bounceEnd="40000">
                                          <p:cBhvr additive="base">
                                            <p:cTn id="63" dur="1250" fill="hold"/>
                                            <p:tgtEl>
                                              <p:spTgt spid="62"/>
                                            </p:tgtEl>
                                            <p:attrNameLst>
                                              <p:attrName>ppt_y</p:attrName>
                                            </p:attrNameLst>
                                          </p:cBhvr>
                                          <p:tavLst>
                                            <p:tav tm="0">
                                              <p:val>
                                                <p:strVal val="#ppt_y"/>
                                              </p:val>
                                            </p:tav>
                                            <p:tav tm="100000">
                                              <p:val>
                                                <p:strVal val="#ppt_y"/>
                                              </p:val>
                                            </p:tav>
                                          </p:tavLst>
                                        </p:anim>
                                      </p:childTnLst>
                                    </p:cTn>
                                  </p:par>
                                  <p:par>
                                    <p:cTn id="64" presetID="2" presetClass="entr" presetSubtype="2" accel="40000" fill="hold" grpId="0" nodeType="withEffect" p14:presetBounceEnd="40000">
                                      <p:stCondLst>
                                        <p:cond delay="750"/>
                                      </p:stCondLst>
                                      <p:childTnLst>
                                        <p:set>
                                          <p:cBhvr>
                                            <p:cTn id="65" dur="1" fill="hold">
                                              <p:stCondLst>
                                                <p:cond delay="0"/>
                                              </p:stCondLst>
                                            </p:cTn>
                                            <p:tgtEl>
                                              <p:spTgt spid="63"/>
                                            </p:tgtEl>
                                            <p:attrNameLst>
                                              <p:attrName>style.visibility</p:attrName>
                                            </p:attrNameLst>
                                          </p:cBhvr>
                                          <p:to>
                                            <p:strVal val="visible"/>
                                          </p:to>
                                        </p:set>
                                        <p:anim calcmode="lin" valueType="num" p14:bounceEnd="40000">
                                          <p:cBhvr additive="base">
                                            <p:cTn id="66" dur="1250" fill="hold"/>
                                            <p:tgtEl>
                                              <p:spTgt spid="63"/>
                                            </p:tgtEl>
                                            <p:attrNameLst>
                                              <p:attrName>ppt_x</p:attrName>
                                            </p:attrNameLst>
                                          </p:cBhvr>
                                          <p:tavLst>
                                            <p:tav tm="0">
                                              <p:val>
                                                <p:strVal val="1+#ppt_w/2"/>
                                              </p:val>
                                            </p:tav>
                                            <p:tav tm="100000">
                                              <p:val>
                                                <p:strVal val="#ppt_x"/>
                                              </p:val>
                                            </p:tav>
                                          </p:tavLst>
                                        </p:anim>
                                        <p:anim calcmode="lin" valueType="num" p14:bounceEnd="40000">
                                          <p:cBhvr additive="base">
                                            <p:cTn id="67" dur="1250" fill="hold"/>
                                            <p:tgtEl>
                                              <p:spTgt spid="63"/>
                                            </p:tgtEl>
                                            <p:attrNameLst>
                                              <p:attrName>ppt_y</p:attrName>
                                            </p:attrNameLst>
                                          </p:cBhvr>
                                          <p:tavLst>
                                            <p:tav tm="0">
                                              <p:val>
                                                <p:strVal val="#ppt_y"/>
                                              </p:val>
                                            </p:tav>
                                            <p:tav tm="100000">
                                              <p:val>
                                                <p:strVal val="#ppt_y"/>
                                              </p:val>
                                            </p:tav>
                                          </p:tavLst>
                                        </p:anim>
                                      </p:childTnLst>
                                    </p:cTn>
                                  </p:par>
                                </p:childTnLst>
                              </p:cTn>
                            </p:par>
                            <p:par>
                              <p:cTn id="68" fill="hold">
                                <p:stCondLst>
                                  <p:cond delay="11300"/>
                                </p:stCondLst>
                                <p:childTnLst>
                                  <p:par>
                                    <p:cTn id="69" presetID="53" presetClass="entr" presetSubtype="16" fill="hold" nodeType="afterEffect">
                                      <p:stCondLst>
                                        <p:cond delay="0"/>
                                      </p:stCondLst>
                                      <p:childTnLst>
                                        <p:set>
                                          <p:cBhvr>
                                            <p:cTn id="70" dur="1" fill="hold">
                                              <p:stCondLst>
                                                <p:cond delay="0"/>
                                              </p:stCondLst>
                                            </p:cTn>
                                            <p:tgtEl>
                                              <p:spTgt spid="64"/>
                                            </p:tgtEl>
                                            <p:attrNameLst>
                                              <p:attrName>style.visibility</p:attrName>
                                            </p:attrNameLst>
                                          </p:cBhvr>
                                          <p:to>
                                            <p:strVal val="visible"/>
                                          </p:to>
                                        </p:set>
                                        <p:anim calcmode="lin" valueType="num">
                                          <p:cBhvr>
                                            <p:cTn id="71" dur="500" fill="hold"/>
                                            <p:tgtEl>
                                              <p:spTgt spid="64"/>
                                            </p:tgtEl>
                                            <p:attrNameLst>
                                              <p:attrName>ppt_w</p:attrName>
                                            </p:attrNameLst>
                                          </p:cBhvr>
                                          <p:tavLst>
                                            <p:tav tm="0">
                                              <p:val>
                                                <p:fltVal val="0"/>
                                              </p:val>
                                            </p:tav>
                                            <p:tav tm="100000">
                                              <p:val>
                                                <p:strVal val="#ppt_w"/>
                                              </p:val>
                                            </p:tav>
                                          </p:tavLst>
                                        </p:anim>
                                        <p:anim calcmode="lin" valueType="num">
                                          <p:cBhvr>
                                            <p:cTn id="72" dur="500" fill="hold"/>
                                            <p:tgtEl>
                                              <p:spTgt spid="64"/>
                                            </p:tgtEl>
                                            <p:attrNameLst>
                                              <p:attrName>ppt_h</p:attrName>
                                            </p:attrNameLst>
                                          </p:cBhvr>
                                          <p:tavLst>
                                            <p:tav tm="0">
                                              <p:val>
                                                <p:fltVal val="0"/>
                                              </p:val>
                                            </p:tav>
                                            <p:tav tm="100000">
                                              <p:val>
                                                <p:strVal val="#ppt_h"/>
                                              </p:val>
                                            </p:tav>
                                          </p:tavLst>
                                        </p:anim>
                                        <p:animEffect transition="in" filter="fade">
                                          <p:cBhvr>
                                            <p:cTn id="73" dur="500"/>
                                            <p:tgtEl>
                                              <p:spTgt spid="64"/>
                                            </p:tgtEl>
                                          </p:cBhvr>
                                        </p:animEffect>
                                      </p:childTnLst>
                                    </p:cTn>
                                  </p:par>
                                </p:childTnLst>
                              </p:cTn>
                            </p:par>
                            <p:par>
                              <p:cTn id="74" fill="hold">
                                <p:stCondLst>
                                  <p:cond delay="11800"/>
                                </p:stCondLst>
                                <p:childTnLst>
                                  <p:par>
                                    <p:cTn id="75" presetID="1" presetClass="entr" presetSubtype="0" fill="hold" nodeType="afterEffect">
                                      <p:stCondLst>
                                        <p:cond delay="0"/>
                                      </p:stCondLst>
                                      <p:childTnLst>
                                        <p:set>
                                          <p:cBhvr>
                                            <p:cTn id="76" dur="1" fill="hold">
                                              <p:stCondLst>
                                                <p:cond delay="0"/>
                                              </p:stCondLst>
                                            </p:cTn>
                                            <p:tgtEl>
                                              <p:spTgt spid="77"/>
                                            </p:tgtEl>
                                            <p:attrNameLst>
                                              <p:attrName>style.visibility</p:attrName>
                                            </p:attrNameLst>
                                          </p:cBhvr>
                                          <p:to>
                                            <p:strVal val="visible"/>
                                          </p:to>
                                        </p:set>
                                      </p:childTnLst>
                                    </p:cTn>
                                  </p:par>
                                  <p:par>
                                    <p:cTn id="77" presetID="35" presetClass="emph" presetSubtype="0" repeatCount="2000" fill="hold" nodeType="withEffect">
                                      <p:stCondLst>
                                        <p:cond delay="0"/>
                                      </p:stCondLst>
                                      <p:childTnLst>
                                        <p:anim calcmode="discrete" valueType="str">
                                          <p:cBhvr>
                                            <p:cTn id="78" dur="250" fill="hold"/>
                                            <p:tgtEl>
                                              <p:spTgt spid="77"/>
                                            </p:tgtEl>
                                            <p:attrNameLst>
                                              <p:attrName>style.visibility</p:attrName>
                                            </p:attrNameLst>
                                          </p:cBhvr>
                                          <p:tavLst>
                                            <p:tav tm="0">
                                              <p:val>
                                                <p:strVal val="hidden"/>
                                              </p:val>
                                            </p:tav>
                                            <p:tav tm="50000">
                                              <p:val>
                                                <p:strVal val="visible"/>
                                              </p:val>
                                            </p:tav>
                                          </p:tavLst>
                                        </p:anim>
                                      </p:childTnLst>
                                    </p:cTn>
                                  </p:par>
                                </p:childTnLst>
                              </p:cTn>
                            </p:par>
                            <p:par>
                              <p:cTn id="79" fill="hold">
                                <p:stCondLst>
                                  <p:cond delay="12300"/>
                                </p:stCondLst>
                                <p:childTnLst>
                                  <p:par>
                                    <p:cTn id="80" presetID="10" presetClass="entr" presetSubtype="0" fill="hold" grpId="0" nodeType="afterEffect">
                                      <p:stCondLst>
                                        <p:cond delay="0"/>
                                      </p:stCondLst>
                                      <p:iterate type="lt">
                                        <p:tmPct val="10000"/>
                                      </p:iterate>
                                      <p:childTnLst>
                                        <p:set>
                                          <p:cBhvr>
                                            <p:cTn id="81" dur="1" fill="hold">
                                              <p:stCondLst>
                                                <p:cond delay="0"/>
                                              </p:stCondLst>
                                            </p:cTn>
                                            <p:tgtEl>
                                              <p:spTgt spid="80"/>
                                            </p:tgtEl>
                                            <p:attrNameLst>
                                              <p:attrName>style.visibility</p:attrName>
                                            </p:attrNameLst>
                                          </p:cBhvr>
                                          <p:to>
                                            <p:strVal val="visible"/>
                                          </p:to>
                                        </p:set>
                                        <p:animEffect transition="in" filter="fade">
                                          <p:cBhvr>
                                            <p:cTn id="8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37" grpId="0"/>
          <p:bldP spid="41" grpId="0" animBg="1"/>
          <p:bldP spid="42" grpId="0" animBg="1"/>
          <p:bldP spid="61" grpId="0"/>
          <p:bldP spid="62" grpId="0" animBg="1"/>
          <p:bldP spid="63" grpId="0" animBg="1"/>
          <p:bldP spid="80" grpId="0"/>
          <p:bldP spid="8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81"/>
                                            </p:tgtEl>
                                            <p:attrNameLst>
                                              <p:attrName>style.visibility</p:attrName>
                                            </p:attrNameLst>
                                          </p:cBhvr>
                                          <p:to>
                                            <p:strVal val="visible"/>
                                          </p:to>
                                        </p:set>
                                        <p:animEffect transition="in" filter="fade">
                                          <p:cBhvr>
                                            <p:cTn id="7" dur="500">
                                              <p:stCondLst>
                                                <p:cond delay="0"/>
                                              </p:stCondLst>
                                            </p:cTn>
                                            <p:tgtEl>
                                              <p:spTgt spid="81"/>
                                            </p:tgtEl>
                                          </p:cBhvr>
                                        </p:animEffect>
                                        <p:set>
                                          <p:cBhvr>
                                            <p:cTn id="8" dur="500" fill="hold">
                                              <p:stCondLst>
                                                <p:cond delay="500"/>
                                              </p:stCondLst>
                                            </p:cTn>
                                            <p:tgtEl>
                                              <p:spTgt spid="81"/>
                                            </p:tgtEl>
                                            <p:attrNameLst>
                                              <p:attrName>style.visibility</p:attrName>
                                            </p:attrNameLst>
                                          </p:cBhvr>
                                          <p:to>
                                            <p:strVal val="visible"/>
                                          </p:to>
                                        </p:set>
                                        <p:anim to="0" calcmode="lin" valueType="num">
                                          <p:cBhvr>
                                            <p:cTn id="9" dur="1000" decel="100000" fill="hold">
                                              <p:stCondLst>
                                                <p:cond delay="0"/>
                                              </p:stCondLst>
                                            </p:cTn>
                                            <p:tgtEl>
                                              <p:spTgt spid="81"/>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accel="4000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1250" fill="hold"/>
                                            <p:tgtEl>
                                              <p:spTgt spid="17"/>
                                            </p:tgtEl>
                                            <p:attrNameLst>
                                              <p:attrName>ppt_x</p:attrName>
                                            </p:attrNameLst>
                                          </p:cBhvr>
                                          <p:tavLst>
                                            <p:tav tm="0">
                                              <p:val>
                                                <p:strVal val="0-#ppt_w/2"/>
                                              </p:val>
                                            </p:tav>
                                            <p:tav tm="100000">
                                              <p:val>
                                                <p:strVal val="#ppt_x"/>
                                              </p:val>
                                            </p:tav>
                                          </p:tavLst>
                                        </p:anim>
                                        <p:anim calcmode="lin" valueType="num">
                                          <p:cBhvr additive="base">
                                            <p:cTn id="15" dur="1250" fill="hold"/>
                                            <p:tgtEl>
                                              <p:spTgt spid="17"/>
                                            </p:tgtEl>
                                            <p:attrNameLst>
                                              <p:attrName>ppt_y</p:attrName>
                                            </p:attrNameLst>
                                          </p:cBhvr>
                                          <p:tavLst>
                                            <p:tav tm="0">
                                              <p:val>
                                                <p:strVal val="#ppt_y"/>
                                              </p:val>
                                            </p:tav>
                                            <p:tav tm="100000">
                                              <p:val>
                                                <p:strVal val="#ppt_y"/>
                                              </p:val>
                                            </p:tav>
                                          </p:tavLst>
                                        </p:anim>
                                      </p:childTnLst>
                                    </p:cTn>
                                  </p:par>
                                  <p:par>
                                    <p:cTn id="16" presetID="2" presetClass="entr" presetSubtype="2" accel="40000" fill="hold" grpId="0" nodeType="withEffect">
                                      <p:stCondLst>
                                        <p:cond delay="75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1250" fill="hold"/>
                                            <p:tgtEl>
                                              <p:spTgt spid="18"/>
                                            </p:tgtEl>
                                            <p:attrNameLst>
                                              <p:attrName>ppt_x</p:attrName>
                                            </p:attrNameLst>
                                          </p:cBhvr>
                                          <p:tavLst>
                                            <p:tav tm="0">
                                              <p:val>
                                                <p:strVal val="1+#ppt_w/2"/>
                                              </p:val>
                                            </p:tav>
                                            <p:tav tm="100000">
                                              <p:val>
                                                <p:strVal val="#ppt_x"/>
                                              </p:val>
                                            </p:tav>
                                          </p:tavLst>
                                        </p:anim>
                                        <p:anim calcmode="lin" valueType="num">
                                          <p:cBhvr additive="base">
                                            <p:cTn id="19" dur="1250" fill="hold"/>
                                            <p:tgtEl>
                                              <p:spTgt spid="18"/>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childTnLst>
                              </p:cTn>
                            </p:par>
                            <p:par>
                              <p:cTn id="26" fill="hold">
                                <p:stCondLst>
                                  <p:cond delay="2500"/>
                                </p:stCondLst>
                                <p:childTnLst>
                                  <p:par>
                                    <p:cTn id="27" presetID="1" presetClass="entr" presetSubtype="0"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35" presetClass="emph" presetSubtype="0" repeatCount="2000" fill="hold" nodeType="withEffect">
                                      <p:stCondLst>
                                        <p:cond delay="0"/>
                                      </p:stCondLst>
                                      <p:childTnLst>
                                        <p:anim calcmode="discrete" valueType="str">
                                          <p:cBhvr>
                                            <p:cTn id="30" dur="250" fill="hold"/>
                                            <p:tgtEl>
                                              <p:spTgt spid="34"/>
                                            </p:tgtEl>
                                            <p:attrNameLst>
                                              <p:attrName>style.visibility</p:attrName>
                                            </p:attrNameLst>
                                          </p:cBhvr>
                                          <p:tavLst>
                                            <p:tav tm="0">
                                              <p:val>
                                                <p:strVal val="hidden"/>
                                              </p:val>
                                            </p:tav>
                                            <p:tav tm="50000">
                                              <p:val>
                                                <p:strVal val="visible"/>
                                              </p:val>
                                            </p:tav>
                                          </p:tavLst>
                                        </p:anim>
                                      </p:childTnLst>
                                    </p:cTn>
                                  </p:par>
                                </p:childTnLst>
                              </p:cTn>
                            </p:par>
                            <p:par>
                              <p:cTn id="31" fill="hold">
                                <p:stCondLst>
                                  <p:cond delay="3000"/>
                                </p:stCondLst>
                                <p:childTnLst>
                                  <p:par>
                                    <p:cTn id="32" presetID="10" presetClass="entr" presetSubtype="0" fill="hold" grpId="0" nodeType="afterEffect">
                                      <p:stCondLst>
                                        <p:cond delay="0"/>
                                      </p:stCondLst>
                                      <p:iterate type="lt">
                                        <p:tmPct val="10000"/>
                                      </p:iterate>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childTnLst>
                              </p:cTn>
                            </p:par>
                            <p:par>
                              <p:cTn id="35" fill="hold">
                                <p:stCondLst>
                                  <p:cond delay="5100"/>
                                </p:stCondLst>
                                <p:childTnLst>
                                  <p:par>
                                    <p:cTn id="36" presetID="2" presetClass="entr" presetSubtype="8" accel="40000"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 calcmode="lin" valueType="num">
                                          <p:cBhvr additive="base">
                                            <p:cTn id="38" dur="1250" fill="hold"/>
                                            <p:tgtEl>
                                              <p:spTgt spid="41"/>
                                            </p:tgtEl>
                                            <p:attrNameLst>
                                              <p:attrName>ppt_x</p:attrName>
                                            </p:attrNameLst>
                                          </p:cBhvr>
                                          <p:tavLst>
                                            <p:tav tm="0">
                                              <p:val>
                                                <p:strVal val="0-#ppt_w/2"/>
                                              </p:val>
                                            </p:tav>
                                            <p:tav tm="100000">
                                              <p:val>
                                                <p:strVal val="#ppt_x"/>
                                              </p:val>
                                            </p:tav>
                                          </p:tavLst>
                                        </p:anim>
                                        <p:anim calcmode="lin" valueType="num">
                                          <p:cBhvr additive="base">
                                            <p:cTn id="39" dur="1250" fill="hold"/>
                                            <p:tgtEl>
                                              <p:spTgt spid="41"/>
                                            </p:tgtEl>
                                            <p:attrNameLst>
                                              <p:attrName>ppt_y</p:attrName>
                                            </p:attrNameLst>
                                          </p:cBhvr>
                                          <p:tavLst>
                                            <p:tav tm="0">
                                              <p:val>
                                                <p:strVal val="#ppt_y"/>
                                              </p:val>
                                            </p:tav>
                                            <p:tav tm="100000">
                                              <p:val>
                                                <p:strVal val="#ppt_y"/>
                                              </p:val>
                                            </p:tav>
                                          </p:tavLst>
                                        </p:anim>
                                      </p:childTnLst>
                                    </p:cTn>
                                  </p:par>
                                  <p:par>
                                    <p:cTn id="40" presetID="2" presetClass="entr" presetSubtype="2" accel="40000" fill="hold" grpId="0" nodeType="withEffect">
                                      <p:stCondLst>
                                        <p:cond delay="750"/>
                                      </p:stCondLst>
                                      <p:childTnLst>
                                        <p:set>
                                          <p:cBhvr>
                                            <p:cTn id="41" dur="1" fill="hold">
                                              <p:stCondLst>
                                                <p:cond delay="0"/>
                                              </p:stCondLst>
                                            </p:cTn>
                                            <p:tgtEl>
                                              <p:spTgt spid="42"/>
                                            </p:tgtEl>
                                            <p:attrNameLst>
                                              <p:attrName>style.visibility</p:attrName>
                                            </p:attrNameLst>
                                          </p:cBhvr>
                                          <p:to>
                                            <p:strVal val="visible"/>
                                          </p:to>
                                        </p:set>
                                        <p:anim calcmode="lin" valueType="num">
                                          <p:cBhvr additive="base">
                                            <p:cTn id="42" dur="1250" fill="hold"/>
                                            <p:tgtEl>
                                              <p:spTgt spid="42"/>
                                            </p:tgtEl>
                                            <p:attrNameLst>
                                              <p:attrName>ppt_x</p:attrName>
                                            </p:attrNameLst>
                                          </p:cBhvr>
                                          <p:tavLst>
                                            <p:tav tm="0">
                                              <p:val>
                                                <p:strVal val="1+#ppt_w/2"/>
                                              </p:val>
                                            </p:tav>
                                            <p:tav tm="100000">
                                              <p:val>
                                                <p:strVal val="#ppt_x"/>
                                              </p:val>
                                            </p:tav>
                                          </p:tavLst>
                                        </p:anim>
                                        <p:anim calcmode="lin" valueType="num">
                                          <p:cBhvr additive="base">
                                            <p:cTn id="43" dur="1250" fill="hold"/>
                                            <p:tgtEl>
                                              <p:spTgt spid="42"/>
                                            </p:tgtEl>
                                            <p:attrNameLst>
                                              <p:attrName>ppt_y</p:attrName>
                                            </p:attrNameLst>
                                          </p:cBhvr>
                                          <p:tavLst>
                                            <p:tav tm="0">
                                              <p:val>
                                                <p:strVal val="#ppt_y"/>
                                              </p:val>
                                            </p:tav>
                                            <p:tav tm="100000">
                                              <p:val>
                                                <p:strVal val="#ppt_y"/>
                                              </p:val>
                                            </p:tav>
                                          </p:tavLst>
                                        </p:anim>
                                      </p:childTnLst>
                                    </p:cTn>
                                  </p:par>
                                </p:childTnLst>
                              </p:cTn>
                            </p:par>
                            <p:par>
                              <p:cTn id="44" fill="hold">
                                <p:stCondLst>
                                  <p:cond delay="7100"/>
                                </p:stCondLst>
                                <p:childTnLst>
                                  <p:par>
                                    <p:cTn id="45" presetID="53" presetClass="entr" presetSubtype="16"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p:cTn id="47" dur="500" fill="hold"/>
                                            <p:tgtEl>
                                              <p:spTgt spid="43"/>
                                            </p:tgtEl>
                                            <p:attrNameLst>
                                              <p:attrName>ppt_w</p:attrName>
                                            </p:attrNameLst>
                                          </p:cBhvr>
                                          <p:tavLst>
                                            <p:tav tm="0">
                                              <p:val>
                                                <p:fltVal val="0"/>
                                              </p:val>
                                            </p:tav>
                                            <p:tav tm="100000">
                                              <p:val>
                                                <p:strVal val="#ppt_w"/>
                                              </p:val>
                                            </p:tav>
                                          </p:tavLst>
                                        </p:anim>
                                        <p:anim calcmode="lin" valueType="num">
                                          <p:cBhvr>
                                            <p:cTn id="48" dur="500" fill="hold"/>
                                            <p:tgtEl>
                                              <p:spTgt spid="43"/>
                                            </p:tgtEl>
                                            <p:attrNameLst>
                                              <p:attrName>ppt_h</p:attrName>
                                            </p:attrNameLst>
                                          </p:cBhvr>
                                          <p:tavLst>
                                            <p:tav tm="0">
                                              <p:val>
                                                <p:fltVal val="0"/>
                                              </p:val>
                                            </p:tav>
                                            <p:tav tm="100000">
                                              <p:val>
                                                <p:strVal val="#ppt_h"/>
                                              </p:val>
                                            </p:tav>
                                          </p:tavLst>
                                        </p:anim>
                                        <p:animEffect transition="in" filter="fade">
                                          <p:cBhvr>
                                            <p:cTn id="49" dur="500"/>
                                            <p:tgtEl>
                                              <p:spTgt spid="43"/>
                                            </p:tgtEl>
                                          </p:cBhvr>
                                        </p:animEffect>
                                      </p:childTnLst>
                                    </p:cTn>
                                  </p:par>
                                </p:childTnLst>
                              </p:cTn>
                            </p:par>
                            <p:par>
                              <p:cTn id="50" fill="hold">
                                <p:stCondLst>
                                  <p:cond delay="7600"/>
                                </p:stCondLst>
                                <p:childTnLst>
                                  <p:par>
                                    <p:cTn id="51" presetID="1" presetClass="entr" presetSubtype="0" fill="hold" nodeType="after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35" presetClass="emph" presetSubtype="0" repeatCount="2000" fill="hold" nodeType="withEffect">
                                      <p:stCondLst>
                                        <p:cond delay="0"/>
                                      </p:stCondLst>
                                      <p:childTnLst>
                                        <p:anim calcmode="discrete" valueType="str">
                                          <p:cBhvr>
                                            <p:cTn id="54" dur="250" fill="hold"/>
                                            <p:tgtEl>
                                              <p:spTgt spid="56"/>
                                            </p:tgtEl>
                                            <p:attrNameLst>
                                              <p:attrName>style.visibility</p:attrName>
                                            </p:attrNameLst>
                                          </p:cBhvr>
                                          <p:tavLst>
                                            <p:tav tm="0">
                                              <p:val>
                                                <p:strVal val="hidden"/>
                                              </p:val>
                                            </p:tav>
                                            <p:tav tm="50000">
                                              <p:val>
                                                <p:strVal val="visible"/>
                                              </p:val>
                                            </p:tav>
                                          </p:tavLst>
                                        </p:anim>
                                      </p:childTnLst>
                                    </p:cTn>
                                  </p:par>
                                </p:childTnLst>
                              </p:cTn>
                            </p:par>
                            <p:par>
                              <p:cTn id="55" fill="hold">
                                <p:stCondLst>
                                  <p:cond delay="8100"/>
                                </p:stCondLst>
                                <p:childTnLst>
                                  <p:par>
                                    <p:cTn id="56" presetID="10" presetClass="entr" presetSubtype="0" fill="hold" grpId="0" nodeType="afterEffect">
                                      <p:stCondLst>
                                        <p:cond delay="0"/>
                                      </p:stCondLst>
                                      <p:iterate type="lt">
                                        <p:tmPct val="10000"/>
                                      </p:iterate>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9300"/>
                                </p:stCondLst>
                                <p:childTnLst>
                                  <p:par>
                                    <p:cTn id="60" presetID="2" presetClass="entr" presetSubtype="8" accel="40000" fill="hold" grpId="0" nodeType="afterEffect">
                                      <p:stCondLst>
                                        <p:cond delay="0"/>
                                      </p:stCondLst>
                                      <p:childTnLst>
                                        <p:set>
                                          <p:cBhvr>
                                            <p:cTn id="61" dur="1" fill="hold">
                                              <p:stCondLst>
                                                <p:cond delay="0"/>
                                              </p:stCondLst>
                                            </p:cTn>
                                            <p:tgtEl>
                                              <p:spTgt spid="62"/>
                                            </p:tgtEl>
                                            <p:attrNameLst>
                                              <p:attrName>style.visibility</p:attrName>
                                            </p:attrNameLst>
                                          </p:cBhvr>
                                          <p:to>
                                            <p:strVal val="visible"/>
                                          </p:to>
                                        </p:set>
                                        <p:anim calcmode="lin" valueType="num">
                                          <p:cBhvr additive="base">
                                            <p:cTn id="62" dur="1250" fill="hold"/>
                                            <p:tgtEl>
                                              <p:spTgt spid="62"/>
                                            </p:tgtEl>
                                            <p:attrNameLst>
                                              <p:attrName>ppt_x</p:attrName>
                                            </p:attrNameLst>
                                          </p:cBhvr>
                                          <p:tavLst>
                                            <p:tav tm="0">
                                              <p:val>
                                                <p:strVal val="0-#ppt_w/2"/>
                                              </p:val>
                                            </p:tav>
                                            <p:tav tm="100000">
                                              <p:val>
                                                <p:strVal val="#ppt_x"/>
                                              </p:val>
                                            </p:tav>
                                          </p:tavLst>
                                        </p:anim>
                                        <p:anim calcmode="lin" valueType="num">
                                          <p:cBhvr additive="base">
                                            <p:cTn id="63" dur="1250" fill="hold"/>
                                            <p:tgtEl>
                                              <p:spTgt spid="62"/>
                                            </p:tgtEl>
                                            <p:attrNameLst>
                                              <p:attrName>ppt_y</p:attrName>
                                            </p:attrNameLst>
                                          </p:cBhvr>
                                          <p:tavLst>
                                            <p:tav tm="0">
                                              <p:val>
                                                <p:strVal val="#ppt_y"/>
                                              </p:val>
                                            </p:tav>
                                            <p:tav tm="100000">
                                              <p:val>
                                                <p:strVal val="#ppt_y"/>
                                              </p:val>
                                            </p:tav>
                                          </p:tavLst>
                                        </p:anim>
                                      </p:childTnLst>
                                    </p:cTn>
                                  </p:par>
                                  <p:par>
                                    <p:cTn id="64" presetID="2" presetClass="entr" presetSubtype="2" accel="40000" fill="hold" grpId="0" nodeType="withEffect">
                                      <p:stCondLst>
                                        <p:cond delay="750"/>
                                      </p:stCondLst>
                                      <p:childTnLst>
                                        <p:set>
                                          <p:cBhvr>
                                            <p:cTn id="65" dur="1" fill="hold">
                                              <p:stCondLst>
                                                <p:cond delay="0"/>
                                              </p:stCondLst>
                                            </p:cTn>
                                            <p:tgtEl>
                                              <p:spTgt spid="63"/>
                                            </p:tgtEl>
                                            <p:attrNameLst>
                                              <p:attrName>style.visibility</p:attrName>
                                            </p:attrNameLst>
                                          </p:cBhvr>
                                          <p:to>
                                            <p:strVal val="visible"/>
                                          </p:to>
                                        </p:set>
                                        <p:anim calcmode="lin" valueType="num">
                                          <p:cBhvr additive="base">
                                            <p:cTn id="66" dur="1250" fill="hold"/>
                                            <p:tgtEl>
                                              <p:spTgt spid="63"/>
                                            </p:tgtEl>
                                            <p:attrNameLst>
                                              <p:attrName>ppt_x</p:attrName>
                                            </p:attrNameLst>
                                          </p:cBhvr>
                                          <p:tavLst>
                                            <p:tav tm="0">
                                              <p:val>
                                                <p:strVal val="1+#ppt_w/2"/>
                                              </p:val>
                                            </p:tav>
                                            <p:tav tm="100000">
                                              <p:val>
                                                <p:strVal val="#ppt_x"/>
                                              </p:val>
                                            </p:tav>
                                          </p:tavLst>
                                        </p:anim>
                                        <p:anim calcmode="lin" valueType="num">
                                          <p:cBhvr additive="base">
                                            <p:cTn id="67" dur="1250" fill="hold"/>
                                            <p:tgtEl>
                                              <p:spTgt spid="63"/>
                                            </p:tgtEl>
                                            <p:attrNameLst>
                                              <p:attrName>ppt_y</p:attrName>
                                            </p:attrNameLst>
                                          </p:cBhvr>
                                          <p:tavLst>
                                            <p:tav tm="0">
                                              <p:val>
                                                <p:strVal val="#ppt_y"/>
                                              </p:val>
                                            </p:tav>
                                            <p:tav tm="100000">
                                              <p:val>
                                                <p:strVal val="#ppt_y"/>
                                              </p:val>
                                            </p:tav>
                                          </p:tavLst>
                                        </p:anim>
                                      </p:childTnLst>
                                    </p:cTn>
                                  </p:par>
                                </p:childTnLst>
                              </p:cTn>
                            </p:par>
                            <p:par>
                              <p:cTn id="68" fill="hold">
                                <p:stCondLst>
                                  <p:cond delay="11300"/>
                                </p:stCondLst>
                                <p:childTnLst>
                                  <p:par>
                                    <p:cTn id="69" presetID="53" presetClass="entr" presetSubtype="16" fill="hold" nodeType="afterEffect">
                                      <p:stCondLst>
                                        <p:cond delay="0"/>
                                      </p:stCondLst>
                                      <p:childTnLst>
                                        <p:set>
                                          <p:cBhvr>
                                            <p:cTn id="70" dur="1" fill="hold">
                                              <p:stCondLst>
                                                <p:cond delay="0"/>
                                              </p:stCondLst>
                                            </p:cTn>
                                            <p:tgtEl>
                                              <p:spTgt spid="64"/>
                                            </p:tgtEl>
                                            <p:attrNameLst>
                                              <p:attrName>style.visibility</p:attrName>
                                            </p:attrNameLst>
                                          </p:cBhvr>
                                          <p:to>
                                            <p:strVal val="visible"/>
                                          </p:to>
                                        </p:set>
                                        <p:anim calcmode="lin" valueType="num">
                                          <p:cBhvr>
                                            <p:cTn id="71" dur="500" fill="hold"/>
                                            <p:tgtEl>
                                              <p:spTgt spid="64"/>
                                            </p:tgtEl>
                                            <p:attrNameLst>
                                              <p:attrName>ppt_w</p:attrName>
                                            </p:attrNameLst>
                                          </p:cBhvr>
                                          <p:tavLst>
                                            <p:tav tm="0">
                                              <p:val>
                                                <p:fltVal val="0"/>
                                              </p:val>
                                            </p:tav>
                                            <p:tav tm="100000">
                                              <p:val>
                                                <p:strVal val="#ppt_w"/>
                                              </p:val>
                                            </p:tav>
                                          </p:tavLst>
                                        </p:anim>
                                        <p:anim calcmode="lin" valueType="num">
                                          <p:cBhvr>
                                            <p:cTn id="72" dur="500" fill="hold"/>
                                            <p:tgtEl>
                                              <p:spTgt spid="64"/>
                                            </p:tgtEl>
                                            <p:attrNameLst>
                                              <p:attrName>ppt_h</p:attrName>
                                            </p:attrNameLst>
                                          </p:cBhvr>
                                          <p:tavLst>
                                            <p:tav tm="0">
                                              <p:val>
                                                <p:fltVal val="0"/>
                                              </p:val>
                                            </p:tav>
                                            <p:tav tm="100000">
                                              <p:val>
                                                <p:strVal val="#ppt_h"/>
                                              </p:val>
                                            </p:tav>
                                          </p:tavLst>
                                        </p:anim>
                                        <p:animEffect transition="in" filter="fade">
                                          <p:cBhvr>
                                            <p:cTn id="73" dur="500"/>
                                            <p:tgtEl>
                                              <p:spTgt spid="64"/>
                                            </p:tgtEl>
                                          </p:cBhvr>
                                        </p:animEffect>
                                      </p:childTnLst>
                                    </p:cTn>
                                  </p:par>
                                </p:childTnLst>
                              </p:cTn>
                            </p:par>
                            <p:par>
                              <p:cTn id="74" fill="hold">
                                <p:stCondLst>
                                  <p:cond delay="11800"/>
                                </p:stCondLst>
                                <p:childTnLst>
                                  <p:par>
                                    <p:cTn id="75" presetID="1" presetClass="entr" presetSubtype="0" fill="hold" nodeType="afterEffect">
                                      <p:stCondLst>
                                        <p:cond delay="0"/>
                                      </p:stCondLst>
                                      <p:childTnLst>
                                        <p:set>
                                          <p:cBhvr>
                                            <p:cTn id="76" dur="1" fill="hold">
                                              <p:stCondLst>
                                                <p:cond delay="0"/>
                                              </p:stCondLst>
                                            </p:cTn>
                                            <p:tgtEl>
                                              <p:spTgt spid="77"/>
                                            </p:tgtEl>
                                            <p:attrNameLst>
                                              <p:attrName>style.visibility</p:attrName>
                                            </p:attrNameLst>
                                          </p:cBhvr>
                                          <p:to>
                                            <p:strVal val="visible"/>
                                          </p:to>
                                        </p:set>
                                      </p:childTnLst>
                                    </p:cTn>
                                  </p:par>
                                  <p:par>
                                    <p:cTn id="77" presetID="35" presetClass="emph" presetSubtype="0" repeatCount="2000" fill="hold" nodeType="withEffect">
                                      <p:stCondLst>
                                        <p:cond delay="0"/>
                                      </p:stCondLst>
                                      <p:childTnLst>
                                        <p:anim calcmode="discrete" valueType="str">
                                          <p:cBhvr>
                                            <p:cTn id="78" dur="250" fill="hold"/>
                                            <p:tgtEl>
                                              <p:spTgt spid="77"/>
                                            </p:tgtEl>
                                            <p:attrNameLst>
                                              <p:attrName>style.visibility</p:attrName>
                                            </p:attrNameLst>
                                          </p:cBhvr>
                                          <p:tavLst>
                                            <p:tav tm="0">
                                              <p:val>
                                                <p:strVal val="hidden"/>
                                              </p:val>
                                            </p:tav>
                                            <p:tav tm="50000">
                                              <p:val>
                                                <p:strVal val="visible"/>
                                              </p:val>
                                            </p:tav>
                                          </p:tavLst>
                                        </p:anim>
                                      </p:childTnLst>
                                    </p:cTn>
                                  </p:par>
                                </p:childTnLst>
                              </p:cTn>
                            </p:par>
                            <p:par>
                              <p:cTn id="79" fill="hold">
                                <p:stCondLst>
                                  <p:cond delay="12300"/>
                                </p:stCondLst>
                                <p:childTnLst>
                                  <p:par>
                                    <p:cTn id="80" presetID="10" presetClass="entr" presetSubtype="0" fill="hold" grpId="0" nodeType="afterEffect">
                                      <p:stCondLst>
                                        <p:cond delay="0"/>
                                      </p:stCondLst>
                                      <p:iterate type="lt">
                                        <p:tmPct val="10000"/>
                                      </p:iterate>
                                      <p:childTnLst>
                                        <p:set>
                                          <p:cBhvr>
                                            <p:cTn id="81" dur="1" fill="hold">
                                              <p:stCondLst>
                                                <p:cond delay="0"/>
                                              </p:stCondLst>
                                            </p:cTn>
                                            <p:tgtEl>
                                              <p:spTgt spid="80"/>
                                            </p:tgtEl>
                                            <p:attrNameLst>
                                              <p:attrName>style.visibility</p:attrName>
                                            </p:attrNameLst>
                                          </p:cBhvr>
                                          <p:to>
                                            <p:strVal val="visible"/>
                                          </p:to>
                                        </p:set>
                                        <p:animEffect transition="in" filter="fade">
                                          <p:cBhvr>
                                            <p:cTn id="8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37" grpId="0"/>
          <p:bldP spid="41" grpId="0" animBg="1"/>
          <p:bldP spid="42" grpId="0" animBg="1"/>
          <p:bldP spid="61" grpId="0"/>
          <p:bldP spid="62" grpId="0" animBg="1"/>
          <p:bldP spid="63" grpId="0" animBg="1"/>
          <p:bldP spid="80" grpId="0"/>
          <p:bldP spid="81"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3039070" y="653569"/>
            <a:ext cx="6113854" cy="553998"/>
          </a:xfrm>
          <a:prstGeom prst="rect">
            <a:avLst/>
          </a:prstGeom>
          <a:noFill/>
        </p:spPr>
        <p:txBody>
          <a:bodyPr wrap="none" lIns="0" tIns="0" rIns="0" bIns="0" rtlCol="0">
            <a:spAutoFit/>
          </a:bodyPr>
          <a:lstStyle/>
          <a:p>
            <a:pPr algn="ctr"/>
            <a:r>
              <a:rPr lang="en-US" altLang="zh-CN" sz="3600" dirty="0" err="1">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DNSsec</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——DNS</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安全扩展</a:t>
            </a:r>
          </a:p>
        </p:txBody>
      </p:sp>
      <p:sp>
        <p:nvSpPr>
          <p:cNvPr id="17" name="矩形 16"/>
          <p:cNvSpPr/>
          <p:nvPr/>
        </p:nvSpPr>
        <p:spPr>
          <a:xfrm>
            <a:off x="1294713" y="2006600"/>
            <a:ext cx="9694606" cy="31877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8" name="组合 17"/>
          <p:cNvGrpSpPr/>
          <p:nvPr/>
        </p:nvGrpSpPr>
        <p:grpSpPr>
          <a:xfrm>
            <a:off x="1745277" y="2582958"/>
            <a:ext cx="8940485" cy="1739971"/>
            <a:chOff x="1849387" y="4032582"/>
            <a:chExt cx="8940485" cy="1402566"/>
          </a:xfrm>
        </p:grpSpPr>
        <p:sp>
          <p:nvSpPr>
            <p:cNvPr id="19" name="blocks-with-angled-cuts_1423"/>
            <p:cNvSpPr>
              <a:spLocks noChangeAspect="1"/>
            </p:cNvSpPr>
            <p:nvPr/>
          </p:nvSpPr>
          <p:spPr bwMode="auto">
            <a:xfrm>
              <a:off x="1849387" y="4032582"/>
              <a:ext cx="554661" cy="415318"/>
            </a:xfrm>
            <a:custGeom>
              <a:avLst/>
              <a:gdLst>
                <a:gd name="connsiteX0" fmla="*/ 551492 w 551492"/>
                <a:gd name="connsiteY0" fmla="*/ 0 h 412946"/>
                <a:gd name="connsiteX1" fmla="*/ 551492 w 551492"/>
                <a:gd name="connsiteY1" fmla="*/ 412946 h 412946"/>
                <a:gd name="connsiteX2" fmla="*/ 344812 w 551492"/>
                <a:gd name="connsiteY2" fmla="*/ 412946 h 412946"/>
                <a:gd name="connsiteX3" fmla="*/ 344812 w 551492"/>
                <a:gd name="connsiteY3" fmla="*/ 206473 h 412946"/>
                <a:gd name="connsiteX4" fmla="*/ 206680 w 551492"/>
                <a:gd name="connsiteY4" fmla="*/ 0 h 412946"/>
                <a:gd name="connsiteX5" fmla="*/ 206680 w 551492"/>
                <a:gd name="connsiteY5" fmla="*/ 412946 h 412946"/>
                <a:gd name="connsiteX6" fmla="*/ 0 w 551492"/>
                <a:gd name="connsiteY6" fmla="*/ 412946 h 412946"/>
                <a:gd name="connsiteX7" fmla="*/ 0 w 551492"/>
                <a:gd name="connsiteY7" fmla="*/ 206473 h 4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492" h="412946">
                  <a:moveTo>
                    <a:pt x="551492" y="0"/>
                  </a:moveTo>
                  <a:lnTo>
                    <a:pt x="551492" y="412946"/>
                  </a:lnTo>
                  <a:lnTo>
                    <a:pt x="344812" y="412946"/>
                  </a:lnTo>
                  <a:lnTo>
                    <a:pt x="344812" y="206473"/>
                  </a:lnTo>
                  <a:close/>
                  <a:moveTo>
                    <a:pt x="206680" y="0"/>
                  </a:moveTo>
                  <a:lnTo>
                    <a:pt x="206680" y="412946"/>
                  </a:lnTo>
                  <a:lnTo>
                    <a:pt x="0" y="412946"/>
                  </a:lnTo>
                  <a:lnTo>
                    <a:pt x="0" y="206473"/>
                  </a:ln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blocks-with-angled-cuts_1423"/>
            <p:cNvSpPr>
              <a:spLocks noChangeAspect="1"/>
            </p:cNvSpPr>
            <p:nvPr/>
          </p:nvSpPr>
          <p:spPr bwMode="auto">
            <a:xfrm rot="10800000">
              <a:off x="10235211" y="5019830"/>
              <a:ext cx="554661" cy="415318"/>
            </a:xfrm>
            <a:custGeom>
              <a:avLst/>
              <a:gdLst>
                <a:gd name="connsiteX0" fmla="*/ 551492 w 551492"/>
                <a:gd name="connsiteY0" fmla="*/ 0 h 412946"/>
                <a:gd name="connsiteX1" fmla="*/ 551492 w 551492"/>
                <a:gd name="connsiteY1" fmla="*/ 412946 h 412946"/>
                <a:gd name="connsiteX2" fmla="*/ 344812 w 551492"/>
                <a:gd name="connsiteY2" fmla="*/ 412946 h 412946"/>
                <a:gd name="connsiteX3" fmla="*/ 344812 w 551492"/>
                <a:gd name="connsiteY3" fmla="*/ 206473 h 412946"/>
                <a:gd name="connsiteX4" fmla="*/ 206680 w 551492"/>
                <a:gd name="connsiteY4" fmla="*/ 0 h 412946"/>
                <a:gd name="connsiteX5" fmla="*/ 206680 w 551492"/>
                <a:gd name="connsiteY5" fmla="*/ 412946 h 412946"/>
                <a:gd name="connsiteX6" fmla="*/ 0 w 551492"/>
                <a:gd name="connsiteY6" fmla="*/ 412946 h 412946"/>
                <a:gd name="connsiteX7" fmla="*/ 0 w 551492"/>
                <a:gd name="connsiteY7" fmla="*/ 206473 h 4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492" h="412946">
                  <a:moveTo>
                    <a:pt x="551492" y="0"/>
                  </a:moveTo>
                  <a:lnTo>
                    <a:pt x="551492" y="412946"/>
                  </a:lnTo>
                  <a:lnTo>
                    <a:pt x="344812" y="412946"/>
                  </a:lnTo>
                  <a:lnTo>
                    <a:pt x="344812" y="206473"/>
                  </a:lnTo>
                  <a:close/>
                  <a:moveTo>
                    <a:pt x="206680" y="0"/>
                  </a:moveTo>
                  <a:lnTo>
                    <a:pt x="206680" y="412946"/>
                  </a:lnTo>
                  <a:lnTo>
                    <a:pt x="0" y="412946"/>
                  </a:lnTo>
                  <a:lnTo>
                    <a:pt x="0" y="206473"/>
                  </a:ln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1" name="文本框 20"/>
          <p:cNvSpPr txBox="1"/>
          <p:nvPr/>
        </p:nvSpPr>
        <p:spPr>
          <a:xfrm>
            <a:off x="2480764" y="2171694"/>
            <a:ext cx="7474264" cy="2623795"/>
          </a:xfrm>
          <a:prstGeom prst="rect">
            <a:avLst/>
          </a:prstGeom>
          <a:noFill/>
        </p:spPr>
        <p:txBody>
          <a:bodyPr wrap="square">
            <a:spAutoFit/>
          </a:bodyPr>
          <a:lstStyle/>
          <a:p>
            <a:pPr algn="just">
              <a:lnSpc>
                <a:spcPct val="150000"/>
              </a:lnSpc>
              <a:buSzPct val="150000"/>
            </a:pPr>
            <a:r>
              <a:rPr lang="en-US" altLang="zh-CN" sz="28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DNSsec</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是由</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IETF</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提供的一系列</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DNS</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安全认证的机制（</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RFC2535</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）。提供了一种</a:t>
            </a:r>
            <a:r>
              <a:rPr lang="zh-CN" altLang="en-US" sz="2800" dirty="0">
                <a:solidFill>
                  <a:srgbClr val="FF0000"/>
                </a:solidFill>
                <a:latin typeface="方正正大黑简体" panose="02000000000000000000" pitchFamily="2" charset="-122"/>
                <a:ea typeface="方正正大黑简体" panose="02000000000000000000" pitchFamily="2" charset="-122"/>
              </a:rPr>
              <a:t>来源鉴定和数据完整性</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的扩展，但不去保障可用性、加密性和证实域名不存在。</a:t>
            </a:r>
          </a:p>
        </p:txBody>
      </p:sp>
    </p:spTree>
    <p:extLst>
      <p:ext uri="{BB962C8B-B14F-4D97-AF65-F5344CB8AC3E}">
        <p14:creationId xmlns:p14="http://schemas.microsoft.com/office/powerpoint/2010/main" val="19744417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400"/>
                            </p:stCondLst>
                            <p:childTnLst>
                              <p:par>
                                <p:cTn id="11" presetID="22" presetClass="entr" presetSubtype="4"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par>
                          <p:cTn id="14" fill="hold">
                            <p:stCondLst>
                              <p:cond delay="1900"/>
                            </p:stCondLst>
                            <p:childTnLst>
                              <p:par>
                                <p:cTn id="15" presetID="22" presetClass="entr" presetSubtype="4"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par>
                          <p:cTn id="18" fill="hold">
                            <p:stCondLst>
                              <p:cond delay="2400"/>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21"/>
                                        </p:tgtEl>
                                        <p:attrNameLst>
                                          <p:attrName>style.visibility</p:attrName>
                                        </p:attrNameLst>
                                      </p:cBhvr>
                                      <p:to>
                                        <p:strVal val="visible"/>
                                      </p:to>
                                    </p:set>
                                    <p:anim to="0" calcmode="lin" valueType="num">
                                      <p:cBhvr>
                                        <p:cTn id="21" dur="500" decel="100000" fill="hold">
                                          <p:stCondLst>
                                            <p:cond delay="0"/>
                                          </p:stCondLst>
                                        </p:cTn>
                                        <p:tgtEl>
                                          <p:spTgt spid="21"/>
                                        </p:tgtEl>
                                        <p:attrNameLst>
                                          <p:attrName>ppt_y</p:attrName>
                                        </p:attrNameLst>
                                      </p:cBhvr>
                                      <p:tavLst>
                                        <p:tav tm="0">
                                          <p:val>
                                            <p:strVal val="ppt_y+0.02"/>
                                          </p:val>
                                        </p:tav>
                                        <p:tav tm="100000">
                                          <p:val>
                                            <p:strVal val="#ppt_y"/>
                                          </p:val>
                                        </p:tav>
                                      </p:tavLst>
                                    </p:anim>
                                    <p:animEffect transition="in" filter="fade">
                                      <p:cBhvr>
                                        <p:cTn id="22" dur="500">
                                          <p:stCondLst>
                                            <p:cond delay="0"/>
                                          </p:stCondLst>
                                        </p:cTn>
                                        <p:tgtEl>
                                          <p:spTgt spid="21"/>
                                        </p:tgtEl>
                                      </p:cBhvr>
                                    </p:animEffect>
                                    <p:animScale>
                                      <p:cBhvr>
                                        <p:cTn id="23" dur="500" decel="100000" fill="hold">
                                          <p:stCondLst>
                                            <p:cond delay="0"/>
                                          </p:stCondLst>
                                        </p:cTn>
                                        <p:tgtEl>
                                          <p:spTgt spid="21"/>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7" grpId="0" animBg="1"/>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3039070" y="653569"/>
            <a:ext cx="6113854" cy="553998"/>
          </a:xfrm>
          <a:prstGeom prst="rect">
            <a:avLst/>
          </a:prstGeom>
          <a:noFill/>
        </p:spPr>
        <p:txBody>
          <a:bodyPr wrap="none" lIns="0" tIns="0" rIns="0" bIns="0" rtlCol="0">
            <a:spAutoFit/>
          </a:bodyPr>
          <a:lstStyle/>
          <a:p>
            <a:pPr algn="ctr"/>
            <a:r>
              <a:rPr lang="en-US" altLang="zh-CN" sz="3600" dirty="0" err="1">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DNSsec</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——DNS</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安全扩展</a:t>
            </a:r>
          </a:p>
        </p:txBody>
      </p:sp>
      <p:sp>
        <p:nvSpPr>
          <p:cNvPr id="28" name="PA-矩形 4"/>
          <p:cNvSpPr>
            <a:spLocks noChangeArrowheads="1"/>
          </p:cNvSpPr>
          <p:nvPr>
            <p:custDataLst>
              <p:tags r:id="rId1"/>
            </p:custDataLst>
          </p:nvPr>
        </p:nvSpPr>
        <p:spPr bwMode="auto">
          <a:xfrm>
            <a:off x="1310889" y="1726208"/>
            <a:ext cx="9299772" cy="314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从</a:t>
            </a:r>
            <a:r>
              <a:rPr lang="zh-CN" altLang="en-US" sz="2400" dirty="0">
                <a:solidFill>
                  <a:srgbClr val="FF0000"/>
                </a:solidFill>
                <a:latin typeface="方正正大黑简体" panose="02000000000000000000" pitchFamily="2" charset="-122"/>
                <a:ea typeface="方正正大黑简体" panose="02000000000000000000" pitchFamily="2" charset="-122"/>
              </a:rPr>
              <a:t>根区域到最终域名</a:t>
            </a:r>
            <a:r>
              <a:rPr lang="zh-CN" altLang="en-US" sz="2400" dirty="0">
                <a:latin typeface="方正正大黑简体" panose="02000000000000000000" pitchFamily="2" charset="-122"/>
                <a:ea typeface="方正正大黑简体" panose="02000000000000000000" pitchFamily="2" charset="-122"/>
              </a:rPr>
              <a:t>的查找过程中的每一步部署该技术，每个级别都进行签名，且拥有其自己的签名生成密钥。</a:t>
            </a:r>
          </a:p>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当前进展</a:t>
            </a:r>
            <a:endParaRPr lang="en-US" altLang="zh-CN" sz="2400" dirty="0">
              <a:latin typeface="方正正大黑简体" panose="02000000000000000000" pitchFamily="2" charset="-122"/>
              <a:ea typeface="方正正大黑简体" panose="02000000000000000000" pitchFamily="2" charset="-122"/>
            </a:endParaRPr>
          </a:p>
          <a:p>
            <a:pPr marL="1332230" lvl="2" indent="-342900" algn="just">
              <a:lnSpc>
                <a:spcPct val="150000"/>
              </a:lnSpc>
              <a:spcAft>
                <a:spcPts val="600"/>
              </a:spcAft>
              <a:buClr>
                <a:srgbClr val="15449F"/>
              </a:buClr>
              <a:buFont typeface="Wingdings" panose="05000000000000000000" pitchFamily="2" charset="2"/>
              <a:buChar char="ü"/>
              <a:defRPr/>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2010</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年</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7</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月，所有</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13</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个根域名服务器都对根域签名完毕并投入运营，顶级域名（如</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 org, </a:t>
            </a:r>
            <a:r>
              <a:rPr lang="en-US" altLang="zh-CN" sz="20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.net</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等）也在计划中，有些国家的顶级域名服务器（如</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0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fr</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lang="en-US" altLang="zh-CN" sz="20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jp</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 .us</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等）已完成这一任务。</a:t>
            </a:r>
          </a:p>
        </p:txBody>
      </p:sp>
    </p:spTree>
    <p:extLst>
      <p:ext uri="{BB962C8B-B14F-4D97-AF65-F5344CB8AC3E}">
        <p14:creationId xmlns:p14="http://schemas.microsoft.com/office/powerpoint/2010/main" val="462043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8">
                                            <p:txEl>
                                              <p:pRg st="0" end="0"/>
                                            </p:txEl>
                                          </p:spTgt>
                                        </p:tgtEl>
                                        <p:attrNameLst>
                                          <p:attrName>style.visibility</p:attrName>
                                        </p:attrNameLst>
                                      </p:cBhvr>
                                      <p:to>
                                        <p:strVal val="visible"/>
                                      </p:to>
                                    </p:set>
                                    <p:anim to="0" calcmode="lin" valueType="num">
                                      <p:cBhvr>
                                        <p:cTn id="7"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8" dur="500">
                                          <p:stCondLst>
                                            <p:cond delay="0"/>
                                          </p:stCondLst>
                                        </p:cTn>
                                        <p:tgtEl>
                                          <p:spTgt spid="28">
                                            <p:txEl>
                                              <p:pRg st="0" end="0"/>
                                            </p:txEl>
                                          </p:spTgt>
                                        </p:tgtEl>
                                      </p:cBhvr>
                                    </p:animEffect>
                                    <p:animScale>
                                      <p:cBhvr>
                                        <p:cTn id="9" dur="500" decel="100000" fill="hold">
                                          <p:stCondLst>
                                            <p:cond delay="0"/>
                                          </p:stCondLst>
                                        </p:cTn>
                                        <p:tgtEl>
                                          <p:spTgt spid="28">
                                            <p:txEl>
                                              <p:pRg st="0" end="0"/>
                                            </p:txEl>
                                          </p:spTgt>
                                        </p:tgtEl>
                                      </p:cBhvr>
                                      <p:by x="100000" y="100000"/>
                                      <p:from x="110000" y="110000"/>
                                      <p:to x="100000" y="100000"/>
                                    </p:animScale>
                                  </p:childTnLst>
                                </p:cTn>
                              </p:par>
                            </p:childTnLst>
                          </p:cTn>
                        </p:par>
                        <p:par>
                          <p:cTn id="10" fill="hold">
                            <p:stCondLst>
                              <p:cond delay="21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8">
                                            <p:txEl>
                                              <p:pRg st="1" end="1"/>
                                            </p:txEl>
                                          </p:spTgt>
                                        </p:tgtEl>
                                        <p:attrNameLst>
                                          <p:attrName>style.visibility</p:attrName>
                                        </p:attrNameLst>
                                      </p:cBhvr>
                                      <p:to>
                                        <p:strVal val="visible"/>
                                      </p:to>
                                    </p:set>
                                    <p:anim to="0" calcmode="lin" valueType="num">
                                      <p:cBhvr>
                                        <p:cTn id="13" dur="500" decel="100000" fill="hold">
                                          <p:stCondLst>
                                            <p:cond delay="0"/>
                                          </p:stCondLst>
                                        </p:cTn>
                                        <p:tgtEl>
                                          <p:spTgt spid="28">
                                            <p:txEl>
                                              <p:pRg st="1" end="1"/>
                                            </p:txEl>
                                          </p:spTgt>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8">
                                            <p:txEl>
                                              <p:pRg st="1" end="1"/>
                                            </p:txEl>
                                          </p:spTgt>
                                        </p:tgtEl>
                                      </p:cBhvr>
                                    </p:animEffect>
                                    <p:animScale>
                                      <p:cBhvr>
                                        <p:cTn id="15" dur="500" decel="100000" fill="hold">
                                          <p:stCondLst>
                                            <p:cond delay="0"/>
                                          </p:stCondLst>
                                        </p:cTn>
                                        <p:tgtEl>
                                          <p:spTgt spid="28">
                                            <p:txEl>
                                              <p:pRg st="1" end="1"/>
                                            </p:txEl>
                                          </p:spTgt>
                                        </p:tgtEl>
                                      </p:cBhvr>
                                      <p:by x="100000" y="100000"/>
                                      <p:from x="110000" y="110000"/>
                                      <p:to x="100000" y="100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iterate type="wd">
                                    <p:tmPct val="10000"/>
                                  </p:iterate>
                                  <p:childTnLst>
                                    <p:set>
                                      <p:cBhvr>
                                        <p:cTn id="19" dur="1" fill="hold">
                                          <p:stCondLst>
                                            <p:cond delay="0"/>
                                          </p:stCondLst>
                                        </p:cTn>
                                        <p:tgtEl>
                                          <p:spTgt spid="28">
                                            <p:txEl>
                                              <p:pRg st="2" end="2"/>
                                            </p:txEl>
                                          </p:spTgt>
                                        </p:tgtEl>
                                        <p:attrNameLst>
                                          <p:attrName>style.visibility</p:attrName>
                                        </p:attrNameLst>
                                      </p:cBhvr>
                                      <p:to>
                                        <p:strVal val="visible"/>
                                      </p:to>
                                    </p:set>
                                    <p:animEffect transition="in" filter="fade">
                                      <p:cBhvr>
                                        <p:cTn id="20"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26473" y="326002"/>
            <a:ext cx="5908669" cy="1023878"/>
            <a:chOff x="380753" y="256554"/>
            <a:chExt cx="5908669" cy="1023878"/>
          </a:xfrm>
        </p:grpSpPr>
        <p:sp>
          <p:nvSpPr>
            <p:cNvPr id="18" name="文本框 17"/>
            <p:cNvSpPr txBox="1"/>
            <p:nvPr/>
          </p:nvSpPr>
          <p:spPr>
            <a:xfrm>
              <a:off x="380753" y="256554"/>
              <a:ext cx="5908669" cy="677108"/>
            </a:xfrm>
            <a:prstGeom prst="rect">
              <a:avLst/>
            </a:prstGeom>
            <a:noFill/>
          </p:spPr>
          <p:txBody>
            <a:bodyPr wrap="none" lIns="0" tIns="0" rIns="0" bIns="0" rtlCol="0">
              <a:spAutoFit/>
            </a:bodyPr>
            <a:lstStyle/>
            <a:p>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第</a:t>
              </a:r>
              <a:r>
                <a:rPr lang="en-US" altLang="zh-CN"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3</a:t>
              </a:r>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讲 应用协议的安全性</a:t>
              </a:r>
            </a:p>
          </p:txBody>
        </p:sp>
        <p:sp>
          <p:nvSpPr>
            <p:cNvPr id="26" name="文本框 25"/>
            <p:cNvSpPr txBox="1"/>
            <p:nvPr/>
          </p:nvSpPr>
          <p:spPr>
            <a:xfrm>
              <a:off x="500758" y="1064988"/>
              <a:ext cx="2121791" cy="215444"/>
            </a:xfrm>
            <a:prstGeom prst="rect">
              <a:avLst/>
            </a:prstGeom>
            <a:noFill/>
          </p:spPr>
          <p:txBody>
            <a:bodyPr wrap="square" lIns="0" tIns="0" rIns="0" bIns="0" rtlCol="0">
              <a:spAutoFit/>
            </a:bodyPr>
            <a:lstStyle/>
            <a:p>
              <a:pPr algn="dist"/>
              <a:endParaRPr lang="zh-CN" altLang="en-US" sz="1400" i="1" dirty="0">
                <a:solidFill>
                  <a:schemeClr val="bg1">
                    <a:lumMod val="65000"/>
                  </a:schemeClr>
                </a:solidFill>
                <a:latin typeface="方正正大黑简体" panose="02000000000000000000" pitchFamily="2" charset="-122"/>
                <a:ea typeface="方正正大黑简体" panose="02000000000000000000" pitchFamily="2" charset="-122"/>
              </a:endParaRPr>
            </a:p>
          </p:txBody>
        </p:sp>
      </p:grpSp>
      <p:grpSp>
        <p:nvGrpSpPr>
          <p:cNvPr id="11" name="组合 10"/>
          <p:cNvGrpSpPr/>
          <p:nvPr/>
        </p:nvGrpSpPr>
        <p:grpSpPr>
          <a:xfrm>
            <a:off x="2654193" y="1740639"/>
            <a:ext cx="6536941" cy="1099688"/>
            <a:chOff x="1672155" y="1953172"/>
            <a:chExt cx="5943394" cy="999836"/>
          </a:xfrm>
        </p:grpSpPr>
        <p:grpSp>
          <p:nvGrpSpPr>
            <p:cNvPr id="10" name="组合 9"/>
            <p:cNvGrpSpPr/>
            <p:nvPr/>
          </p:nvGrpSpPr>
          <p:grpSpPr>
            <a:xfrm>
              <a:off x="1672155" y="1953172"/>
              <a:ext cx="5943394" cy="600299"/>
              <a:chOff x="1442976" y="2200774"/>
              <a:chExt cx="5943394" cy="600299"/>
            </a:xfrm>
          </p:grpSpPr>
          <p:sp>
            <p:nvSpPr>
              <p:cNvPr id="25" name="矩形: 圆角 24"/>
              <p:cNvSpPr/>
              <p:nvPr/>
            </p:nvSpPr>
            <p:spPr>
              <a:xfrm>
                <a:off x="1442976" y="2200774"/>
                <a:ext cx="5943394"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3" name="矩形: 圆角 12"/>
              <p:cNvSpPr/>
              <p:nvPr/>
            </p:nvSpPr>
            <p:spPr>
              <a:xfrm>
                <a:off x="1483658" y="2228867"/>
                <a:ext cx="730389"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01</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3" name="文本框 32"/>
            <p:cNvSpPr txBox="1"/>
            <p:nvPr/>
          </p:nvSpPr>
          <p:spPr>
            <a:xfrm>
              <a:off x="2547704" y="2057551"/>
              <a:ext cx="4993230" cy="895457"/>
            </a:xfrm>
            <a:prstGeom prst="rect">
              <a:avLst/>
            </a:prstGeom>
            <a:noFill/>
          </p:spPr>
          <p:txBody>
            <a:bodyPr wrap="none" lIns="0" tIns="0" rIns="0" bIns="0" rtlCol="0">
              <a:spAutoFit/>
            </a:bodyPr>
            <a:lstStyle/>
            <a:p>
              <a:pPr algn="ctr"/>
              <a:r>
                <a:rPr lang="zh-CN" altLang="en-US" sz="3200" dirty="0">
                  <a:solidFill>
                    <a:schemeClr val="bg1"/>
                  </a:solidFill>
                  <a:latin typeface="方正正大黑简体" panose="02000000000000000000" pitchFamily="2" charset="-122"/>
                  <a:ea typeface="方正正大黑简体" panose="02000000000000000000" pitchFamily="2" charset="-122"/>
                </a:rPr>
                <a:t>动态主机配置协议</a:t>
              </a:r>
              <a:r>
                <a:rPr lang="en-US" altLang="zh-CN" sz="3200" dirty="0">
                  <a:solidFill>
                    <a:schemeClr val="bg1"/>
                  </a:solidFill>
                  <a:latin typeface="方正正大黑简体" panose="02000000000000000000" pitchFamily="2" charset="-122"/>
                  <a:ea typeface="方正正大黑简体" panose="02000000000000000000" pitchFamily="2" charset="-122"/>
                </a:rPr>
                <a:t>——DHCP</a:t>
              </a:r>
            </a:p>
            <a:p>
              <a:endParaRPr lang="zh-CN" altLang="en-US" sz="3200" dirty="0">
                <a:solidFill>
                  <a:srgbClr val="FFC000"/>
                </a:solidFill>
                <a:latin typeface="方正正大黑简体" panose="02000000000000000000" pitchFamily="2" charset="-122"/>
                <a:ea typeface="方正正大黑简体" panose="02000000000000000000" pitchFamily="2" charset="-122"/>
              </a:endParaRPr>
            </a:p>
          </p:txBody>
        </p:sp>
      </p:grpSp>
      <p:grpSp>
        <p:nvGrpSpPr>
          <p:cNvPr id="37" name="组合 36"/>
          <p:cNvGrpSpPr/>
          <p:nvPr/>
        </p:nvGrpSpPr>
        <p:grpSpPr>
          <a:xfrm>
            <a:off x="3972318" y="2662648"/>
            <a:ext cx="5923434" cy="660250"/>
            <a:chOff x="1672156" y="1953172"/>
            <a:chExt cx="5184161" cy="600299"/>
          </a:xfrm>
        </p:grpSpPr>
        <p:grpSp>
          <p:nvGrpSpPr>
            <p:cNvPr id="38" name="组合 37"/>
            <p:cNvGrpSpPr/>
            <p:nvPr/>
          </p:nvGrpSpPr>
          <p:grpSpPr>
            <a:xfrm>
              <a:off x="1672156" y="1953172"/>
              <a:ext cx="5184161" cy="600299"/>
              <a:chOff x="1442977" y="2200774"/>
              <a:chExt cx="5184161" cy="600299"/>
            </a:xfrm>
          </p:grpSpPr>
          <p:sp>
            <p:nvSpPr>
              <p:cNvPr id="40" name="矩形: 圆角 39"/>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 name="矩形: 圆角 40"/>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02</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9" name="文本框 38"/>
            <p:cNvSpPr txBox="1"/>
            <p:nvPr/>
          </p:nvSpPr>
          <p:spPr>
            <a:xfrm>
              <a:off x="3096689" y="2037878"/>
              <a:ext cx="3066827" cy="447729"/>
            </a:xfrm>
            <a:prstGeom prst="rect">
              <a:avLst/>
            </a:prstGeom>
            <a:noFill/>
          </p:spPr>
          <p:txBody>
            <a:bodyPr wrap="square" lIns="0" tIns="0" rIns="0" bIns="0" rtlCol="0">
              <a:spAutoFit/>
            </a:bodyPr>
            <a:lstStyle/>
            <a:p>
              <a:r>
                <a:rPr lang="zh-CN" altLang="en-US" sz="3200" dirty="0">
                  <a:solidFill>
                    <a:schemeClr val="bg1"/>
                  </a:solidFill>
                  <a:latin typeface="方正正大黑简体" panose="02000000000000000000" pitchFamily="2" charset="-122"/>
                  <a:ea typeface="方正正大黑简体" panose="02000000000000000000" pitchFamily="2" charset="-122"/>
                </a:rPr>
                <a:t>域名系统</a:t>
              </a:r>
              <a:r>
                <a:rPr lang="en-US" altLang="zh-CN" sz="3200" dirty="0">
                  <a:solidFill>
                    <a:schemeClr val="bg1"/>
                  </a:solidFill>
                  <a:latin typeface="方正正大黑简体" panose="02000000000000000000" pitchFamily="2" charset="-122"/>
                  <a:ea typeface="方正正大黑简体" panose="02000000000000000000" pitchFamily="2" charset="-122"/>
                </a:rPr>
                <a:t>——DNS</a:t>
              </a:r>
            </a:p>
          </p:txBody>
        </p:sp>
      </p:grpSp>
      <p:grpSp>
        <p:nvGrpSpPr>
          <p:cNvPr id="42" name="组合 41"/>
          <p:cNvGrpSpPr/>
          <p:nvPr/>
        </p:nvGrpSpPr>
        <p:grpSpPr>
          <a:xfrm>
            <a:off x="2619688" y="3582163"/>
            <a:ext cx="6571446" cy="660250"/>
            <a:chOff x="1672156" y="1953172"/>
            <a:chExt cx="5516816" cy="600299"/>
          </a:xfrm>
        </p:grpSpPr>
        <p:grpSp>
          <p:nvGrpSpPr>
            <p:cNvPr id="43" name="组合 42"/>
            <p:cNvGrpSpPr/>
            <p:nvPr/>
          </p:nvGrpSpPr>
          <p:grpSpPr>
            <a:xfrm>
              <a:off x="1672156" y="1953172"/>
              <a:ext cx="5516816" cy="600299"/>
              <a:chOff x="1442977" y="2200774"/>
              <a:chExt cx="5516816" cy="600299"/>
            </a:xfrm>
          </p:grpSpPr>
          <p:sp>
            <p:nvSpPr>
              <p:cNvPr id="45" name="矩形: 圆角 44"/>
              <p:cNvSpPr/>
              <p:nvPr/>
            </p:nvSpPr>
            <p:spPr>
              <a:xfrm>
                <a:off x="1442977" y="2200774"/>
                <a:ext cx="5516816"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 name="矩形: 圆角 45"/>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03</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4" name="文本框 43"/>
            <p:cNvSpPr txBox="1"/>
            <p:nvPr/>
          </p:nvSpPr>
          <p:spPr>
            <a:xfrm>
              <a:off x="3792541" y="2058390"/>
              <a:ext cx="1596050" cy="447729"/>
            </a:xfrm>
            <a:prstGeom prst="rect">
              <a:avLst/>
            </a:prstGeom>
            <a:noFill/>
          </p:spPr>
          <p:txBody>
            <a:bodyPr wrap="none" lIns="0" tIns="0" rIns="0" bIns="0" rtlCol="0">
              <a:spAutoFit/>
            </a:bodyPr>
            <a:lstStyle/>
            <a:p>
              <a:r>
                <a:rPr lang="en-US" altLang="zh-CN" sz="3200" dirty="0">
                  <a:solidFill>
                    <a:schemeClr val="bg1"/>
                  </a:solidFill>
                  <a:latin typeface="方正正大黑简体" panose="02000000000000000000" pitchFamily="2" charset="-122"/>
                  <a:ea typeface="方正正大黑简体" panose="02000000000000000000" pitchFamily="2" charset="-122"/>
                </a:rPr>
                <a:t> </a:t>
              </a:r>
              <a:r>
                <a:rPr lang="en-US" altLang="zh-CN" sz="3200" dirty="0">
                  <a:solidFill>
                    <a:srgbClr val="FFC000"/>
                  </a:solidFill>
                  <a:latin typeface="方正正大黑简体" panose="02000000000000000000" pitchFamily="2" charset="-122"/>
                  <a:ea typeface="方正正大黑简体" panose="02000000000000000000" pitchFamily="2" charset="-122"/>
                </a:rPr>
                <a:t>FTP</a:t>
              </a:r>
              <a:r>
                <a:rPr lang="zh-CN" altLang="en-US" sz="3200" dirty="0">
                  <a:solidFill>
                    <a:srgbClr val="FFC000"/>
                  </a:solidFill>
                  <a:latin typeface="方正正大黑简体" panose="02000000000000000000" pitchFamily="2" charset="-122"/>
                  <a:ea typeface="方正正大黑简体" panose="02000000000000000000" pitchFamily="2" charset="-122"/>
                </a:rPr>
                <a:t>协议</a:t>
              </a:r>
            </a:p>
          </p:txBody>
        </p:sp>
      </p:grpSp>
      <p:grpSp>
        <p:nvGrpSpPr>
          <p:cNvPr id="47" name="组合 46"/>
          <p:cNvGrpSpPr/>
          <p:nvPr/>
        </p:nvGrpSpPr>
        <p:grpSpPr>
          <a:xfrm>
            <a:off x="3972318" y="4501678"/>
            <a:ext cx="5923434" cy="660250"/>
            <a:chOff x="1672156" y="1953171"/>
            <a:chExt cx="4490974" cy="600299"/>
          </a:xfrm>
        </p:grpSpPr>
        <p:grpSp>
          <p:nvGrpSpPr>
            <p:cNvPr id="48" name="组合 47"/>
            <p:cNvGrpSpPr/>
            <p:nvPr/>
          </p:nvGrpSpPr>
          <p:grpSpPr>
            <a:xfrm>
              <a:off x="1672156" y="1953171"/>
              <a:ext cx="4490974" cy="600299"/>
              <a:chOff x="1442977" y="2200773"/>
              <a:chExt cx="4490974" cy="600299"/>
            </a:xfrm>
          </p:grpSpPr>
          <p:sp>
            <p:nvSpPr>
              <p:cNvPr id="50" name="矩形: 圆角 49"/>
              <p:cNvSpPr/>
              <p:nvPr/>
            </p:nvSpPr>
            <p:spPr>
              <a:xfrm>
                <a:off x="1442977" y="2200773"/>
                <a:ext cx="4490974"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矩形: 圆角 50"/>
              <p:cNvSpPr/>
              <p:nvPr/>
            </p:nvSpPr>
            <p:spPr>
              <a:xfrm>
                <a:off x="1476912" y="2237858"/>
                <a:ext cx="636305" cy="53512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04</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9" name="文本框 48"/>
            <p:cNvSpPr txBox="1"/>
            <p:nvPr/>
          </p:nvSpPr>
          <p:spPr>
            <a:xfrm>
              <a:off x="2403123" y="2051235"/>
              <a:ext cx="3689802" cy="447729"/>
            </a:xfrm>
            <a:prstGeom prst="rect">
              <a:avLst/>
            </a:prstGeom>
            <a:noFill/>
          </p:spPr>
          <p:txBody>
            <a:bodyPr wrap="none" lIns="0" tIns="0" rIns="0" bIns="0" rtlCol="0">
              <a:spAutoFit/>
            </a:bodyPr>
            <a:lstStyle/>
            <a:p>
              <a:r>
                <a:rPr lang="zh-CN" altLang="en-US" sz="3200" dirty="0">
                  <a:solidFill>
                    <a:schemeClr val="bg1"/>
                  </a:solidFill>
                  <a:latin typeface="方正正大黑简体" panose="02000000000000000000" pitchFamily="2" charset="-122"/>
                  <a:ea typeface="方正正大黑简体" panose="02000000000000000000" pitchFamily="2" charset="-122"/>
                </a:rPr>
                <a:t>远程登录协议</a:t>
              </a:r>
              <a:r>
                <a:rPr lang="en-US" altLang="zh-CN" sz="3200" dirty="0">
                  <a:solidFill>
                    <a:schemeClr val="bg1"/>
                  </a:solidFill>
                  <a:latin typeface="方正正大黑简体" panose="02000000000000000000" pitchFamily="2" charset="-122"/>
                  <a:ea typeface="方正正大黑简体" panose="02000000000000000000" pitchFamily="2" charset="-122"/>
                </a:rPr>
                <a:t>——Telnet</a:t>
              </a:r>
            </a:p>
          </p:txBody>
        </p:sp>
      </p:grpSp>
      <p:grpSp>
        <p:nvGrpSpPr>
          <p:cNvPr id="53" name="组合 52">
            <a:extLst>
              <a:ext uri="{FF2B5EF4-FFF2-40B4-BE49-F238E27FC236}">
                <a16:creationId xmlns:a16="http://schemas.microsoft.com/office/drawing/2014/main" id="{711B74E8-B7F9-46E3-B686-9A5BF77FED5A}"/>
              </a:ext>
            </a:extLst>
          </p:cNvPr>
          <p:cNvGrpSpPr/>
          <p:nvPr/>
        </p:nvGrpSpPr>
        <p:grpSpPr>
          <a:xfrm>
            <a:off x="2635182" y="5375024"/>
            <a:ext cx="6555952" cy="1115227"/>
            <a:chOff x="1672156" y="1953172"/>
            <a:chExt cx="5503809" cy="1013964"/>
          </a:xfrm>
        </p:grpSpPr>
        <p:grpSp>
          <p:nvGrpSpPr>
            <p:cNvPr id="54" name="组合 53">
              <a:extLst>
                <a:ext uri="{FF2B5EF4-FFF2-40B4-BE49-F238E27FC236}">
                  <a16:creationId xmlns:a16="http://schemas.microsoft.com/office/drawing/2014/main" id="{E0B912BC-29F7-4BF7-BEF0-C2B13301BACE}"/>
                </a:ext>
              </a:extLst>
            </p:cNvPr>
            <p:cNvGrpSpPr/>
            <p:nvPr/>
          </p:nvGrpSpPr>
          <p:grpSpPr>
            <a:xfrm>
              <a:off x="1672156" y="1953172"/>
              <a:ext cx="5503809" cy="600299"/>
              <a:chOff x="1442977" y="2200774"/>
              <a:chExt cx="5503809" cy="600299"/>
            </a:xfrm>
          </p:grpSpPr>
          <p:sp>
            <p:nvSpPr>
              <p:cNvPr id="59" name="矩形: 圆角 58">
                <a:extLst>
                  <a:ext uri="{FF2B5EF4-FFF2-40B4-BE49-F238E27FC236}">
                    <a16:creationId xmlns:a16="http://schemas.microsoft.com/office/drawing/2014/main" id="{EE8DA166-8A95-435D-943F-0A3200D57769}"/>
                  </a:ext>
                </a:extLst>
              </p:cNvPr>
              <p:cNvSpPr/>
              <p:nvPr/>
            </p:nvSpPr>
            <p:spPr>
              <a:xfrm>
                <a:off x="1442977" y="2200774"/>
                <a:ext cx="5503809"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0" name="矩形: 圆角 59">
                <a:extLst>
                  <a:ext uri="{FF2B5EF4-FFF2-40B4-BE49-F238E27FC236}">
                    <a16:creationId xmlns:a16="http://schemas.microsoft.com/office/drawing/2014/main" id="{4DEF3FA8-B7A3-4154-80D0-25D9FD3FA2A7}"/>
                  </a:ext>
                </a:extLst>
              </p:cNvPr>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05</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58" name="文本框 57">
              <a:extLst>
                <a:ext uri="{FF2B5EF4-FFF2-40B4-BE49-F238E27FC236}">
                  <a16:creationId xmlns:a16="http://schemas.microsoft.com/office/drawing/2014/main" id="{C9BDEB47-3066-432A-A3F9-897EE67EE223}"/>
                </a:ext>
              </a:extLst>
            </p:cNvPr>
            <p:cNvSpPr txBox="1"/>
            <p:nvPr/>
          </p:nvSpPr>
          <p:spPr>
            <a:xfrm>
              <a:off x="2869772" y="2071679"/>
              <a:ext cx="3445101" cy="895457"/>
            </a:xfrm>
            <a:prstGeom prst="rect">
              <a:avLst/>
            </a:prstGeom>
            <a:noFill/>
          </p:spPr>
          <p:txBody>
            <a:bodyPr wrap="none" lIns="0" tIns="0" rIns="0" bIns="0" rtlCol="0">
              <a:spAutoFit/>
            </a:bodyPr>
            <a:lstStyle/>
            <a:p>
              <a:r>
                <a:rPr lang="zh-CN" altLang="en-US" sz="3200" dirty="0">
                  <a:solidFill>
                    <a:schemeClr val="bg1"/>
                  </a:solidFill>
                  <a:latin typeface="方正正大黑简体" panose="02000000000000000000" pitchFamily="2" charset="-122"/>
                  <a:ea typeface="方正正大黑简体" panose="02000000000000000000" pitchFamily="2" charset="-122"/>
                </a:rPr>
                <a:t>电子邮件系统的安全性</a:t>
              </a:r>
            </a:p>
            <a:p>
              <a:endParaRPr lang="zh-CN" altLang="en-US" sz="3200" dirty="0">
                <a:solidFill>
                  <a:schemeClr val="bg1"/>
                </a:solidFill>
                <a:latin typeface="方正正大黑简体" panose="02000000000000000000" pitchFamily="2" charset="-122"/>
                <a:ea typeface="方正正大黑简体" panose="02000000000000000000" pitchFamily="2" charset="-122"/>
              </a:endParaRPr>
            </a:p>
          </p:txBody>
        </p:sp>
      </p:grpSp>
    </p:spTree>
    <p:extLst>
      <p:ext uri="{BB962C8B-B14F-4D97-AF65-F5344CB8AC3E}">
        <p14:creationId xmlns:p14="http://schemas.microsoft.com/office/powerpoint/2010/main" val="3471347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down)">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down)">
                                      <p:cBhvr>
                                        <p:cTn id="29" dur="5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down)">
                                      <p:cBhvr>
                                        <p:cTn id="3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5130779" y="724861"/>
            <a:ext cx="1718612"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微软雅黑" panose="020B0503020204020204" pitchFamily="34" charset="-122"/>
                <a:ea typeface="微软雅黑" panose="020B0503020204020204" pitchFamily="34" charset="-122"/>
              </a:rPr>
              <a:t>FTP</a:t>
            </a:r>
            <a:r>
              <a:rPr lang="zh-CN" altLang="en-US" sz="3600" dirty="0">
                <a:gradFill>
                  <a:gsLst>
                    <a:gs pos="63000">
                      <a:srgbClr val="153B95"/>
                    </a:gs>
                    <a:gs pos="100000">
                      <a:schemeClr val="bg1"/>
                    </a:gs>
                  </a:gsLst>
                  <a:lin ang="5400000" scaled="1"/>
                </a:gradFill>
                <a:latin typeface="微软雅黑" panose="020B0503020204020204" pitchFamily="34" charset="-122"/>
                <a:ea typeface="微软雅黑" panose="020B0503020204020204" pitchFamily="34" charset="-122"/>
              </a:rPr>
              <a:t>协议</a:t>
            </a:r>
          </a:p>
        </p:txBody>
      </p:sp>
      <p:sp>
        <p:nvSpPr>
          <p:cNvPr id="17" name="文本框 16">
            <a:extLst>
              <a:ext uri="{FF2B5EF4-FFF2-40B4-BE49-F238E27FC236}">
                <a16:creationId xmlns:a16="http://schemas.microsoft.com/office/drawing/2014/main" id="{CE9A3C73-2CB1-4EC4-BF39-9FE49C81198C}"/>
              </a:ext>
            </a:extLst>
          </p:cNvPr>
          <p:cNvSpPr txBox="1"/>
          <p:nvPr/>
        </p:nvSpPr>
        <p:spPr>
          <a:xfrm>
            <a:off x="1491464" y="1443785"/>
            <a:ext cx="8997242" cy="523220"/>
          </a:xfrm>
          <a:prstGeom prst="rect">
            <a:avLst/>
          </a:prstGeom>
          <a:noFill/>
        </p:spPr>
        <p:txBody>
          <a:bodyPr wrap="square">
            <a:spAutoFit/>
          </a:bodyPr>
          <a:lstStyle/>
          <a:p>
            <a:pPr marL="457200" indent="-457200">
              <a:buSzPct val="150000"/>
              <a:buBlip>
                <a:blip r:embed="rId3"/>
              </a:buBlip>
            </a:pPr>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FTP</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工作过程</a:t>
            </a:r>
          </a:p>
        </p:txBody>
      </p:sp>
      <p:cxnSp>
        <p:nvCxnSpPr>
          <p:cNvPr id="19" name="直接箭头连接符 18">
            <a:extLst>
              <a:ext uri="{FF2B5EF4-FFF2-40B4-BE49-F238E27FC236}">
                <a16:creationId xmlns:a16="http://schemas.microsoft.com/office/drawing/2014/main" id="{60D4ED5F-B9EC-4F6F-AA6D-71B4D7688506}"/>
              </a:ext>
            </a:extLst>
          </p:cNvPr>
          <p:cNvCxnSpPr/>
          <p:nvPr/>
        </p:nvCxnSpPr>
        <p:spPr>
          <a:xfrm>
            <a:off x="3045770" y="2404031"/>
            <a:ext cx="0" cy="34559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504877E-E66B-435D-8327-C6CD525AA973}"/>
              </a:ext>
            </a:extLst>
          </p:cNvPr>
          <p:cNvCxnSpPr/>
          <p:nvPr/>
        </p:nvCxnSpPr>
        <p:spPr>
          <a:xfrm>
            <a:off x="7565383" y="2404031"/>
            <a:ext cx="0" cy="34559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8">
            <a:extLst>
              <a:ext uri="{FF2B5EF4-FFF2-40B4-BE49-F238E27FC236}">
                <a16:creationId xmlns:a16="http://schemas.microsoft.com/office/drawing/2014/main" id="{5AD0DF67-80C2-4443-8140-6EF7888E28E4}"/>
              </a:ext>
            </a:extLst>
          </p:cNvPr>
          <p:cNvSpPr txBox="1">
            <a:spLocks noChangeArrowheads="1"/>
          </p:cNvSpPr>
          <p:nvPr/>
        </p:nvSpPr>
        <p:spPr bwMode="auto">
          <a:xfrm>
            <a:off x="2523483" y="1916668"/>
            <a:ext cx="1152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客户端</a:t>
            </a:r>
          </a:p>
        </p:txBody>
      </p:sp>
      <p:sp>
        <p:nvSpPr>
          <p:cNvPr id="22" name="文本框 12">
            <a:extLst>
              <a:ext uri="{FF2B5EF4-FFF2-40B4-BE49-F238E27FC236}">
                <a16:creationId xmlns:a16="http://schemas.microsoft.com/office/drawing/2014/main" id="{319E2451-60CF-4114-A57B-D3EC3DA2C60B}"/>
              </a:ext>
            </a:extLst>
          </p:cNvPr>
          <p:cNvSpPr txBox="1">
            <a:spLocks noChangeArrowheads="1"/>
          </p:cNvSpPr>
          <p:nvPr/>
        </p:nvSpPr>
        <p:spPr bwMode="auto">
          <a:xfrm>
            <a:off x="7072388" y="1905556"/>
            <a:ext cx="1152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rPr>
              <a:t>服务器</a:t>
            </a:r>
          </a:p>
        </p:txBody>
      </p:sp>
      <p:cxnSp>
        <p:nvCxnSpPr>
          <p:cNvPr id="23" name="直接箭头连接符 22">
            <a:extLst>
              <a:ext uri="{FF2B5EF4-FFF2-40B4-BE49-F238E27FC236}">
                <a16:creationId xmlns:a16="http://schemas.microsoft.com/office/drawing/2014/main" id="{1623887F-7D6F-4FF1-810E-2FC7F722A2BD}"/>
              </a:ext>
            </a:extLst>
          </p:cNvPr>
          <p:cNvCxnSpPr>
            <a:cxnSpLocks/>
          </p:cNvCxnSpPr>
          <p:nvPr/>
        </p:nvCxnSpPr>
        <p:spPr>
          <a:xfrm flipH="1">
            <a:off x="3190233" y="3042206"/>
            <a:ext cx="4248150" cy="0"/>
          </a:xfrm>
          <a:prstGeom prst="straightConnector1">
            <a:avLst/>
          </a:prstGeom>
          <a:ln w="22225">
            <a:solidFill>
              <a:srgbClr val="3366C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文本框 16">
            <a:extLst>
              <a:ext uri="{FF2B5EF4-FFF2-40B4-BE49-F238E27FC236}">
                <a16:creationId xmlns:a16="http://schemas.microsoft.com/office/drawing/2014/main" id="{CB4811C2-FD20-43D3-866D-BE511E7A7828}"/>
              </a:ext>
            </a:extLst>
          </p:cNvPr>
          <p:cNvSpPr txBox="1">
            <a:spLocks noChangeArrowheads="1"/>
          </p:cNvSpPr>
          <p:nvPr/>
        </p:nvSpPr>
        <p:spPr bwMode="auto">
          <a:xfrm>
            <a:off x="7597133" y="2732643"/>
            <a:ext cx="1800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监听端口：</a:t>
            </a:r>
            <a:r>
              <a:rPr lang="en-US" altLang="zh-CN">
                <a:latin typeface="微软雅黑" panose="020B0503020204020204" pitchFamily="34" charset="-122"/>
                <a:ea typeface="微软雅黑" panose="020B0503020204020204" pitchFamily="34" charset="-122"/>
              </a:rPr>
              <a:t>21</a:t>
            </a:r>
            <a:endParaRPr lang="zh-CN" altLang="en-US">
              <a:latin typeface="微软雅黑" panose="020B0503020204020204" pitchFamily="34" charset="-122"/>
              <a:ea typeface="微软雅黑" panose="020B0503020204020204" pitchFamily="34" charset="-122"/>
            </a:endParaRPr>
          </a:p>
        </p:txBody>
      </p:sp>
      <p:sp>
        <p:nvSpPr>
          <p:cNvPr id="25" name="文本框 19">
            <a:extLst>
              <a:ext uri="{FF2B5EF4-FFF2-40B4-BE49-F238E27FC236}">
                <a16:creationId xmlns:a16="http://schemas.microsoft.com/office/drawing/2014/main" id="{2FFE9155-67FB-4ED1-BB90-14738F348935}"/>
              </a:ext>
            </a:extLst>
          </p:cNvPr>
          <p:cNvSpPr txBox="1">
            <a:spLocks noChangeArrowheads="1"/>
          </p:cNvSpPr>
          <p:nvPr/>
        </p:nvSpPr>
        <p:spPr bwMode="auto">
          <a:xfrm>
            <a:off x="4526908" y="2652237"/>
            <a:ext cx="15573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rPr>
              <a:t>验证客户身份</a:t>
            </a:r>
          </a:p>
        </p:txBody>
      </p:sp>
      <p:sp>
        <p:nvSpPr>
          <p:cNvPr id="26" name="文本框 21">
            <a:extLst>
              <a:ext uri="{FF2B5EF4-FFF2-40B4-BE49-F238E27FC236}">
                <a16:creationId xmlns:a16="http://schemas.microsoft.com/office/drawing/2014/main" id="{637B30E1-82A9-411B-8291-EA120AA5AA82}"/>
              </a:ext>
            </a:extLst>
          </p:cNvPr>
          <p:cNvSpPr txBox="1">
            <a:spLocks noChangeArrowheads="1"/>
          </p:cNvSpPr>
          <p:nvPr/>
        </p:nvSpPr>
        <p:spPr bwMode="auto">
          <a:xfrm>
            <a:off x="4414196" y="3059113"/>
            <a:ext cx="1803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rPr>
              <a:t>传输命令和应答</a:t>
            </a:r>
          </a:p>
        </p:txBody>
      </p:sp>
      <p:sp>
        <p:nvSpPr>
          <p:cNvPr id="27" name="文本框 26">
            <a:extLst>
              <a:ext uri="{FF2B5EF4-FFF2-40B4-BE49-F238E27FC236}">
                <a16:creationId xmlns:a16="http://schemas.microsoft.com/office/drawing/2014/main" id="{40E31F41-5756-47D0-9E88-EACD82C7397F}"/>
              </a:ext>
            </a:extLst>
          </p:cNvPr>
          <p:cNvSpPr txBox="1"/>
          <p:nvPr/>
        </p:nvSpPr>
        <p:spPr>
          <a:xfrm>
            <a:off x="3388670" y="2691368"/>
            <a:ext cx="647700" cy="647700"/>
          </a:xfrm>
          <a:prstGeom prst="rect">
            <a:avLst/>
          </a:prstGeom>
          <a:noFill/>
        </p:spPr>
        <p:txBody>
          <a:bodyPr>
            <a:spAutoFit/>
          </a:bodyPr>
          <a:lstStyle/>
          <a:p>
            <a:pPr>
              <a:defRPr/>
            </a:pPr>
            <a:r>
              <a:rPr lang="zh-CN" altLang="en-US" dirty="0">
                <a:solidFill>
                  <a:srgbClr val="0000FF"/>
                </a:solidFill>
                <a:latin typeface="微软雅黑" panose="020B0503020204020204" pitchFamily="34" charset="-122"/>
                <a:ea typeface="微软雅黑" panose="020B0503020204020204" pitchFamily="34" charset="-122"/>
              </a:rPr>
              <a:t>控制连接</a:t>
            </a:r>
          </a:p>
        </p:txBody>
      </p:sp>
      <p:cxnSp>
        <p:nvCxnSpPr>
          <p:cNvPr id="28" name="直接箭头连接符 27">
            <a:extLst>
              <a:ext uri="{FF2B5EF4-FFF2-40B4-BE49-F238E27FC236}">
                <a16:creationId xmlns:a16="http://schemas.microsoft.com/office/drawing/2014/main" id="{1563A9C7-0E0B-4998-9AFF-0F9FA5F3F37C}"/>
              </a:ext>
            </a:extLst>
          </p:cNvPr>
          <p:cNvCxnSpPr>
            <a:cxnSpLocks/>
          </p:cNvCxnSpPr>
          <p:nvPr/>
        </p:nvCxnSpPr>
        <p:spPr>
          <a:xfrm flipH="1">
            <a:off x="3191820" y="4623356"/>
            <a:ext cx="4248150" cy="0"/>
          </a:xfrm>
          <a:prstGeom prst="straightConnector1">
            <a:avLst/>
          </a:prstGeom>
          <a:ln w="222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4">
            <a:extLst>
              <a:ext uri="{FF2B5EF4-FFF2-40B4-BE49-F238E27FC236}">
                <a16:creationId xmlns:a16="http://schemas.microsoft.com/office/drawing/2014/main" id="{3EE06595-C91E-4EE8-ADFA-4CD4CEC3018B}"/>
              </a:ext>
            </a:extLst>
          </p:cNvPr>
          <p:cNvSpPr txBox="1">
            <a:spLocks noChangeArrowheads="1"/>
          </p:cNvSpPr>
          <p:nvPr/>
        </p:nvSpPr>
        <p:spPr bwMode="auto">
          <a:xfrm>
            <a:off x="4326883" y="4178856"/>
            <a:ext cx="1870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rPr>
              <a:t>传输文件</a:t>
            </a:r>
          </a:p>
        </p:txBody>
      </p:sp>
      <p:sp>
        <p:nvSpPr>
          <p:cNvPr id="30" name="文本框 29">
            <a:extLst>
              <a:ext uri="{FF2B5EF4-FFF2-40B4-BE49-F238E27FC236}">
                <a16:creationId xmlns:a16="http://schemas.microsoft.com/office/drawing/2014/main" id="{4A203100-A056-4FAE-9CF2-D6F02112442A}"/>
              </a:ext>
            </a:extLst>
          </p:cNvPr>
          <p:cNvSpPr txBox="1"/>
          <p:nvPr/>
        </p:nvSpPr>
        <p:spPr>
          <a:xfrm>
            <a:off x="3388670" y="4272518"/>
            <a:ext cx="649288" cy="647700"/>
          </a:xfrm>
          <a:prstGeom prst="rect">
            <a:avLst/>
          </a:prstGeom>
          <a:noFill/>
        </p:spPr>
        <p:txBody>
          <a:bodyPr>
            <a:spAutoFit/>
          </a:bodyPr>
          <a:lstStyle/>
          <a:p>
            <a:pPr>
              <a:defRPr/>
            </a:pPr>
            <a:r>
              <a:rPr lang="zh-CN" altLang="en-US" dirty="0">
                <a:solidFill>
                  <a:srgbClr val="FF0000"/>
                </a:solidFill>
                <a:latin typeface="微软雅黑" panose="020B0503020204020204" pitchFamily="34" charset="-122"/>
                <a:ea typeface="微软雅黑" panose="020B0503020204020204" pitchFamily="34" charset="-122"/>
              </a:rPr>
              <a:t>数据连接</a:t>
            </a:r>
          </a:p>
        </p:txBody>
      </p:sp>
      <p:sp>
        <p:nvSpPr>
          <p:cNvPr id="31" name="文本框 27">
            <a:extLst>
              <a:ext uri="{FF2B5EF4-FFF2-40B4-BE49-F238E27FC236}">
                <a16:creationId xmlns:a16="http://schemas.microsoft.com/office/drawing/2014/main" id="{BF0364B2-99F1-4913-80F4-4311BF1ABB43}"/>
              </a:ext>
            </a:extLst>
          </p:cNvPr>
          <p:cNvSpPr txBox="1">
            <a:spLocks noChangeArrowheads="1"/>
          </p:cNvSpPr>
          <p:nvPr/>
        </p:nvSpPr>
        <p:spPr bwMode="auto">
          <a:xfrm>
            <a:off x="7713020" y="4364593"/>
            <a:ext cx="1270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FF0000"/>
                </a:solidFill>
                <a:latin typeface="微软雅黑" panose="020B0503020204020204" pitchFamily="34" charset="-122"/>
                <a:ea typeface="微软雅黑" panose="020B0503020204020204" pitchFamily="34" charset="-122"/>
              </a:rPr>
              <a:t>端口？</a:t>
            </a:r>
          </a:p>
        </p:txBody>
      </p:sp>
      <p:sp>
        <p:nvSpPr>
          <p:cNvPr id="32" name="文本框 28">
            <a:extLst>
              <a:ext uri="{FF2B5EF4-FFF2-40B4-BE49-F238E27FC236}">
                <a16:creationId xmlns:a16="http://schemas.microsoft.com/office/drawing/2014/main" id="{0A6C2B91-008F-42E1-8CC3-F9003A732240}"/>
              </a:ext>
            </a:extLst>
          </p:cNvPr>
          <p:cNvSpPr txBox="1">
            <a:spLocks noChangeArrowheads="1"/>
          </p:cNvSpPr>
          <p:nvPr/>
        </p:nvSpPr>
        <p:spPr bwMode="auto">
          <a:xfrm>
            <a:off x="2075808" y="4439206"/>
            <a:ext cx="9382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FF0000"/>
                </a:solidFill>
                <a:latin typeface="微软雅黑" panose="020B0503020204020204" pitchFamily="34" charset="-122"/>
                <a:ea typeface="微软雅黑" panose="020B0503020204020204" pitchFamily="34" charset="-122"/>
              </a:rPr>
              <a:t>端口？</a:t>
            </a:r>
          </a:p>
        </p:txBody>
      </p:sp>
    </p:spTree>
    <p:extLst>
      <p:ext uri="{BB962C8B-B14F-4D97-AF65-F5344CB8AC3E}">
        <p14:creationId xmlns:p14="http://schemas.microsoft.com/office/powerpoint/2010/main" val="2354332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1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17"/>
                                        </p:tgtEl>
                                        <p:attrNameLst>
                                          <p:attrName>style.visibility</p:attrName>
                                        </p:attrNameLst>
                                      </p:cBhvr>
                                      <p:to>
                                        <p:strVal val="visible"/>
                                      </p:to>
                                    </p:set>
                                    <p:anim to="0" calcmode="lin" valueType="num">
                                      <p:cBhvr>
                                        <p:cTn id="13"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17"/>
                                        </p:tgtEl>
                                      </p:cBhvr>
                                    </p:animEffect>
                                    <p:animScale>
                                      <p:cBhvr>
                                        <p:cTn id="15" dur="500" decel="100000" fill="hold">
                                          <p:stCondLst>
                                            <p:cond delay="0"/>
                                          </p:stCondLst>
                                        </p:cTn>
                                        <p:tgtEl>
                                          <p:spTgt spid="17"/>
                                        </p:tgtEl>
                                      </p:cBhvr>
                                      <p:by x="100000" y="100000"/>
                                      <p:from x="110000" y="110000"/>
                                      <p:to x="100000" y="100000"/>
                                    </p:animScale>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barn(inVertical)">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6">
                                            <p:txEl>
                                              <p:pRg st="0" end="0"/>
                                            </p:txEl>
                                          </p:spTgt>
                                        </p:tgtEl>
                                        <p:attrNameLst>
                                          <p:attrName>style.visibility</p:attrName>
                                        </p:attrNameLst>
                                      </p:cBhvr>
                                      <p:to>
                                        <p:strVal val="visible"/>
                                      </p:to>
                                    </p:set>
                                    <p:animEffect transition="in" filter="wipe(left)">
                                      <p:cBhvr>
                                        <p:cTn id="34" dur="500"/>
                                        <p:tgtEl>
                                          <p:spTgt spid="26">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7" grpId="0"/>
      <p:bldP spid="25" grpId="0"/>
      <p:bldP spid="27" grpId="0"/>
      <p:bldP spid="29"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2542050" y="652319"/>
            <a:ext cx="7258590" cy="553998"/>
          </a:xfrm>
          <a:prstGeom prst="rect">
            <a:avLst/>
          </a:prstGeom>
          <a:noFill/>
        </p:spPr>
        <p:txBody>
          <a:bodyPr wrap="none" lIns="0" tIns="0" rIns="0" bIns="0" rtlCol="0">
            <a:spAutoFit/>
          </a:bodyPr>
          <a:lstStyle/>
          <a:p>
            <a:r>
              <a:rPr lang="en-US" altLang="zh-CN" sz="3600" dirty="0">
                <a:gradFill>
                  <a:gsLst>
                    <a:gs pos="63000">
                      <a:srgbClr val="153B95"/>
                    </a:gs>
                    <a:gs pos="100000">
                      <a:schemeClr val="bg1"/>
                    </a:gs>
                  </a:gsLst>
                  <a:lin ang="5400000" scaled="1"/>
                </a:gradFill>
                <a:latin typeface="微软雅黑" panose="020B0503020204020204" pitchFamily="34" charset="-122"/>
                <a:ea typeface="微软雅黑" panose="020B0503020204020204" pitchFamily="34" charset="-122"/>
              </a:rPr>
              <a:t>FTP</a:t>
            </a:r>
            <a:r>
              <a:rPr lang="zh-CN" altLang="en-US" sz="3600" dirty="0">
                <a:gradFill>
                  <a:gsLst>
                    <a:gs pos="63000">
                      <a:srgbClr val="153B95"/>
                    </a:gs>
                    <a:gs pos="100000">
                      <a:schemeClr val="bg1"/>
                    </a:gs>
                  </a:gsLst>
                  <a:lin ang="5400000" scaled="1"/>
                </a:gradFill>
                <a:latin typeface="微软雅黑" panose="020B0503020204020204" pitchFamily="34" charset="-122"/>
                <a:ea typeface="微软雅黑" panose="020B0503020204020204" pitchFamily="34" charset="-122"/>
              </a:rPr>
              <a:t>数据连接的主动模式和被动模式</a:t>
            </a: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3"/>
              </a:buBlip>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主动模式（</a:t>
            </a:r>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PORT</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命令）</a:t>
            </a:r>
          </a:p>
        </p:txBody>
      </p:sp>
      <p:sp>
        <p:nvSpPr>
          <p:cNvPr id="9" name="矩形 8"/>
          <p:cNvSpPr/>
          <p:nvPr/>
        </p:nvSpPr>
        <p:spPr>
          <a:xfrm>
            <a:off x="1079103" y="2233925"/>
            <a:ext cx="3060669" cy="2631490"/>
          </a:xfrm>
          <a:prstGeom prst="rect">
            <a:avLst/>
          </a:prstGeom>
        </p:spPr>
        <p:txBody>
          <a:bodyPr wrap="square">
            <a:spAutoFit/>
          </a:bodyPr>
          <a:lstStyle/>
          <a:p>
            <a:pPr marL="342900" indent="-342900">
              <a:spcAft>
                <a:spcPts val="600"/>
              </a:spcAft>
              <a:buClr>
                <a:srgbClr val="15449F"/>
              </a:buClr>
              <a:buFont typeface="Wingdings" panose="05000000000000000000" pitchFamily="2" charset="2"/>
              <a:buChar char="l"/>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FTP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客户机用</a:t>
            </a:r>
            <a:r>
              <a:rPr lang="en-US" altLang="zh-CN" sz="2000" dirty="0">
                <a:solidFill>
                  <a:srgbClr val="FF0000"/>
                </a:solidFill>
                <a:latin typeface="微软雅黑" panose="020B0503020204020204" pitchFamily="34" charset="-122"/>
                <a:ea typeface="微软雅黑" panose="020B0503020204020204" pitchFamily="34" charset="-122"/>
              </a:rPr>
              <a:t>PORT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命令将新端口发给服务器，如</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PORT 192,168,0,232,6,127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服务器从</a:t>
            </a:r>
            <a:r>
              <a:rPr lang="en-US" altLang="zh-CN" sz="2000" dirty="0">
                <a:solidFill>
                  <a:srgbClr val="FF0000"/>
                </a:solidFill>
                <a:latin typeface="微软雅黑" panose="020B0503020204020204" pitchFamily="34" charset="-122"/>
                <a:ea typeface="微软雅黑" panose="020B0503020204020204" pitchFamily="34" charset="-122"/>
              </a:rPr>
              <a:t>20</a:t>
            </a:r>
            <a:r>
              <a:rPr lang="zh-CN" altLang="en-US" sz="2000" dirty="0">
                <a:solidFill>
                  <a:srgbClr val="FF0000"/>
                </a:solidFill>
                <a:latin typeface="微软雅黑" panose="020B0503020204020204" pitchFamily="34" charset="-122"/>
                <a:ea typeface="微软雅黑" panose="020B0503020204020204" pitchFamily="34" charset="-122"/>
              </a:rPr>
              <a:t>端口</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向客户端的</a:t>
            </a:r>
            <a:r>
              <a:rPr lang="zh-CN" altLang="en-US" sz="2000" dirty="0">
                <a:solidFill>
                  <a:srgbClr val="FF0000"/>
                </a:solidFill>
                <a:latin typeface="微软雅黑" panose="020B0503020204020204" pitchFamily="34" charset="-122"/>
                <a:ea typeface="微软雅黑" panose="020B0503020204020204" pitchFamily="34" charset="-122"/>
              </a:rPr>
              <a:t>新端口</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1663</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256*6+127</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）发起数据连接。</a:t>
            </a:r>
          </a:p>
        </p:txBody>
      </p:sp>
      <p:cxnSp>
        <p:nvCxnSpPr>
          <p:cNvPr id="22" name="直接箭头连接符 21">
            <a:extLst>
              <a:ext uri="{FF2B5EF4-FFF2-40B4-BE49-F238E27FC236}">
                <a16:creationId xmlns:a16="http://schemas.microsoft.com/office/drawing/2014/main" id="{C0AD9ECF-C372-4819-B7ED-6D9D0CF5977B}"/>
              </a:ext>
            </a:extLst>
          </p:cNvPr>
          <p:cNvCxnSpPr>
            <a:cxnSpLocks/>
          </p:cNvCxnSpPr>
          <p:nvPr/>
        </p:nvCxnSpPr>
        <p:spPr>
          <a:xfrm>
            <a:off x="4804966" y="2664649"/>
            <a:ext cx="0" cy="35290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BDADCB55-81B5-422F-A901-B74BF6EC040D}"/>
              </a:ext>
            </a:extLst>
          </p:cNvPr>
          <p:cNvCxnSpPr/>
          <p:nvPr/>
        </p:nvCxnSpPr>
        <p:spPr>
          <a:xfrm>
            <a:off x="9324579" y="2664649"/>
            <a:ext cx="0" cy="3457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14">
            <a:extLst>
              <a:ext uri="{FF2B5EF4-FFF2-40B4-BE49-F238E27FC236}">
                <a16:creationId xmlns:a16="http://schemas.microsoft.com/office/drawing/2014/main" id="{6EEDA848-13A8-46AA-9C8F-6D6005491D40}"/>
              </a:ext>
            </a:extLst>
          </p:cNvPr>
          <p:cNvSpPr txBox="1">
            <a:spLocks noChangeArrowheads="1"/>
          </p:cNvSpPr>
          <p:nvPr/>
        </p:nvSpPr>
        <p:spPr bwMode="auto">
          <a:xfrm>
            <a:off x="4373166" y="2261424"/>
            <a:ext cx="1152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客户端</a:t>
            </a:r>
          </a:p>
        </p:txBody>
      </p:sp>
      <p:sp>
        <p:nvSpPr>
          <p:cNvPr id="25" name="文本框 15">
            <a:extLst>
              <a:ext uri="{FF2B5EF4-FFF2-40B4-BE49-F238E27FC236}">
                <a16:creationId xmlns:a16="http://schemas.microsoft.com/office/drawing/2014/main" id="{C9C08755-4482-478B-A473-9DE337DA29BD}"/>
              </a:ext>
            </a:extLst>
          </p:cNvPr>
          <p:cNvSpPr txBox="1">
            <a:spLocks noChangeArrowheads="1"/>
          </p:cNvSpPr>
          <p:nvPr/>
        </p:nvSpPr>
        <p:spPr bwMode="auto">
          <a:xfrm>
            <a:off x="8819754" y="2269362"/>
            <a:ext cx="1152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服务器</a:t>
            </a:r>
          </a:p>
        </p:txBody>
      </p:sp>
      <p:cxnSp>
        <p:nvCxnSpPr>
          <p:cNvPr id="26" name="直接箭头连接符 25">
            <a:extLst>
              <a:ext uri="{FF2B5EF4-FFF2-40B4-BE49-F238E27FC236}">
                <a16:creationId xmlns:a16="http://schemas.microsoft.com/office/drawing/2014/main" id="{C52AD022-7AA5-4F9D-810B-C6CEEEA83E02}"/>
              </a:ext>
            </a:extLst>
          </p:cNvPr>
          <p:cNvCxnSpPr>
            <a:cxnSpLocks/>
          </p:cNvCxnSpPr>
          <p:nvPr/>
        </p:nvCxnSpPr>
        <p:spPr>
          <a:xfrm flipH="1">
            <a:off x="4949429" y="3304412"/>
            <a:ext cx="4248150" cy="0"/>
          </a:xfrm>
          <a:prstGeom prst="straightConnector1">
            <a:avLst/>
          </a:prstGeom>
          <a:ln w="19050">
            <a:solidFill>
              <a:srgbClr val="3366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AA2F1DEB-0ADE-42CF-BA43-8F0541F28FA3}"/>
              </a:ext>
            </a:extLst>
          </p:cNvPr>
          <p:cNvSpPr txBox="1">
            <a:spLocks noChangeArrowheads="1"/>
          </p:cNvSpPr>
          <p:nvPr/>
        </p:nvSpPr>
        <p:spPr bwMode="auto">
          <a:xfrm>
            <a:off x="9324579" y="3466337"/>
            <a:ext cx="180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0000FF"/>
                </a:solidFill>
                <a:latin typeface="微软雅黑" panose="020B0503020204020204" pitchFamily="34" charset="-122"/>
                <a:ea typeface="微软雅黑" panose="020B0503020204020204" pitchFamily="34" charset="-122"/>
              </a:rPr>
              <a:t>监听端口：</a:t>
            </a:r>
            <a:r>
              <a:rPr lang="en-US" altLang="zh-CN">
                <a:solidFill>
                  <a:srgbClr val="0000FF"/>
                </a:solidFill>
                <a:latin typeface="微软雅黑" panose="020B0503020204020204" pitchFamily="34" charset="-122"/>
                <a:ea typeface="微软雅黑" panose="020B0503020204020204" pitchFamily="34" charset="-122"/>
              </a:rPr>
              <a:t>21</a:t>
            </a:r>
            <a:endParaRPr lang="zh-CN" altLang="en-US">
              <a:solidFill>
                <a:srgbClr val="0000FF"/>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3674E5F-1667-4A06-B044-D5CA8863080E}"/>
              </a:ext>
            </a:extLst>
          </p:cNvPr>
          <p:cNvSpPr txBox="1">
            <a:spLocks noChangeArrowheads="1"/>
          </p:cNvSpPr>
          <p:nvPr/>
        </p:nvSpPr>
        <p:spPr bwMode="auto">
          <a:xfrm>
            <a:off x="6651229" y="2901187"/>
            <a:ext cx="1557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0000FF"/>
                </a:solidFill>
                <a:latin typeface="微软雅黑" panose="020B0503020204020204" pitchFamily="34" charset="-122"/>
                <a:ea typeface="微软雅黑" panose="020B0503020204020204" pitchFamily="34" charset="-122"/>
              </a:rPr>
              <a:t>验证客户身份</a:t>
            </a:r>
          </a:p>
        </p:txBody>
      </p:sp>
      <p:sp>
        <p:nvSpPr>
          <p:cNvPr id="29" name="文本框 28">
            <a:extLst>
              <a:ext uri="{FF2B5EF4-FFF2-40B4-BE49-F238E27FC236}">
                <a16:creationId xmlns:a16="http://schemas.microsoft.com/office/drawing/2014/main" id="{62BC0AEF-7544-4803-8656-C570A88D911F}"/>
              </a:ext>
            </a:extLst>
          </p:cNvPr>
          <p:cNvSpPr txBox="1">
            <a:spLocks noChangeArrowheads="1"/>
          </p:cNvSpPr>
          <p:nvPr/>
        </p:nvSpPr>
        <p:spPr bwMode="auto">
          <a:xfrm>
            <a:off x="6589316" y="3285362"/>
            <a:ext cx="1803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0000FF"/>
                </a:solidFill>
                <a:latin typeface="微软雅黑" panose="020B0503020204020204" pitchFamily="34" charset="-122"/>
                <a:ea typeface="微软雅黑" panose="020B0503020204020204" pitchFamily="34" charset="-122"/>
              </a:rPr>
              <a:t>传输命令和应答</a:t>
            </a:r>
          </a:p>
        </p:txBody>
      </p:sp>
      <p:sp>
        <p:nvSpPr>
          <p:cNvPr id="30" name="文本框 29">
            <a:extLst>
              <a:ext uri="{FF2B5EF4-FFF2-40B4-BE49-F238E27FC236}">
                <a16:creationId xmlns:a16="http://schemas.microsoft.com/office/drawing/2014/main" id="{6356AFDF-FA93-4B6C-88D4-81EAEB862ED3}"/>
              </a:ext>
            </a:extLst>
          </p:cNvPr>
          <p:cNvSpPr txBox="1"/>
          <p:nvPr/>
        </p:nvSpPr>
        <p:spPr>
          <a:xfrm>
            <a:off x="5147866" y="2953574"/>
            <a:ext cx="1223963" cy="369888"/>
          </a:xfrm>
          <a:prstGeom prst="rect">
            <a:avLst/>
          </a:prstGeom>
          <a:noFill/>
        </p:spPr>
        <p:txBody>
          <a:bodyPr>
            <a:spAutoFit/>
          </a:bodyPr>
          <a:lstStyle/>
          <a:p>
            <a:pPr>
              <a:defRPr/>
            </a:pPr>
            <a:r>
              <a:rPr lang="zh-CN" altLang="en-US" dirty="0">
                <a:solidFill>
                  <a:srgbClr val="0000FF"/>
                </a:solidFill>
                <a:latin typeface="微软雅黑" panose="020B0503020204020204" pitchFamily="34" charset="-122"/>
                <a:ea typeface="微软雅黑" panose="020B0503020204020204" pitchFamily="34" charset="-122"/>
              </a:rPr>
              <a:t>控制连接</a:t>
            </a:r>
          </a:p>
        </p:txBody>
      </p:sp>
      <p:cxnSp>
        <p:nvCxnSpPr>
          <p:cNvPr id="31" name="直接箭头连接符 30">
            <a:extLst>
              <a:ext uri="{FF2B5EF4-FFF2-40B4-BE49-F238E27FC236}">
                <a16:creationId xmlns:a16="http://schemas.microsoft.com/office/drawing/2014/main" id="{E45F6E28-C5BC-4ACE-83B7-10AEFD29661B}"/>
              </a:ext>
            </a:extLst>
          </p:cNvPr>
          <p:cNvCxnSpPr>
            <a:cxnSpLocks/>
          </p:cNvCxnSpPr>
          <p:nvPr/>
        </p:nvCxnSpPr>
        <p:spPr>
          <a:xfrm flipH="1">
            <a:off x="4949429" y="5034787"/>
            <a:ext cx="4249737"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BC86E07E-662A-4A6A-A288-36FE64B5DB6C}"/>
              </a:ext>
            </a:extLst>
          </p:cNvPr>
          <p:cNvSpPr txBox="1">
            <a:spLocks noChangeArrowheads="1"/>
          </p:cNvSpPr>
          <p:nvPr/>
        </p:nvSpPr>
        <p:spPr bwMode="auto">
          <a:xfrm>
            <a:off x="6182916" y="5438012"/>
            <a:ext cx="1870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传输文件</a:t>
            </a:r>
          </a:p>
        </p:txBody>
      </p:sp>
      <p:sp>
        <p:nvSpPr>
          <p:cNvPr id="33" name="文本框 32">
            <a:extLst>
              <a:ext uri="{FF2B5EF4-FFF2-40B4-BE49-F238E27FC236}">
                <a16:creationId xmlns:a16="http://schemas.microsoft.com/office/drawing/2014/main" id="{5AD1DAC6-4D42-4418-9FF8-C6CCEA7F6D79}"/>
              </a:ext>
            </a:extLst>
          </p:cNvPr>
          <p:cNvSpPr txBox="1"/>
          <p:nvPr/>
        </p:nvSpPr>
        <p:spPr>
          <a:xfrm>
            <a:off x="5940029" y="4610924"/>
            <a:ext cx="1584325" cy="369888"/>
          </a:xfrm>
          <a:prstGeom prst="rect">
            <a:avLst/>
          </a:prstGeom>
          <a:noFill/>
        </p:spPr>
        <p:txBody>
          <a:bodyPr>
            <a:spAutoFit/>
          </a:bodyPr>
          <a:lstStyle/>
          <a:p>
            <a:pPr>
              <a:defRPr/>
            </a:pPr>
            <a:r>
              <a:rPr lang="zh-CN" altLang="en-US" dirty="0">
                <a:solidFill>
                  <a:srgbClr val="FF0000"/>
                </a:solidFill>
                <a:latin typeface="微软雅黑" panose="020B0503020204020204" pitchFamily="34" charset="-122"/>
                <a:ea typeface="微软雅黑" panose="020B0503020204020204" pitchFamily="34" charset="-122"/>
              </a:rPr>
              <a:t>建立数据连接</a:t>
            </a:r>
          </a:p>
        </p:txBody>
      </p:sp>
      <p:sp>
        <p:nvSpPr>
          <p:cNvPr id="34" name="文本框 33">
            <a:extLst>
              <a:ext uri="{FF2B5EF4-FFF2-40B4-BE49-F238E27FC236}">
                <a16:creationId xmlns:a16="http://schemas.microsoft.com/office/drawing/2014/main" id="{CE96E790-1F58-4362-85B7-B2C8706BC074}"/>
              </a:ext>
            </a:extLst>
          </p:cNvPr>
          <p:cNvSpPr txBox="1">
            <a:spLocks noChangeArrowheads="1"/>
          </p:cNvSpPr>
          <p:nvPr/>
        </p:nvSpPr>
        <p:spPr bwMode="auto">
          <a:xfrm>
            <a:off x="9356329" y="4822062"/>
            <a:ext cx="11922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FF0000"/>
                </a:solidFill>
                <a:latin typeface="微软雅黑" panose="020B0503020204020204" pitchFamily="34" charset="-122"/>
                <a:ea typeface="微软雅黑" panose="020B0503020204020204" pitchFamily="34" charset="-122"/>
              </a:rPr>
              <a:t>端口</a:t>
            </a:r>
            <a:r>
              <a:rPr lang="en-US" altLang="zh-CN" b="1">
                <a:solidFill>
                  <a:srgbClr val="FF0000"/>
                </a:solidFill>
                <a:latin typeface="微软雅黑" panose="020B0503020204020204" pitchFamily="34" charset="-122"/>
                <a:ea typeface="微软雅黑" panose="020B0503020204020204" pitchFamily="34" charset="-122"/>
              </a:rPr>
              <a:t>: 20</a:t>
            </a:r>
            <a:endParaRPr lang="zh-CN" altLang="en-US" b="1">
              <a:solidFill>
                <a:srgbClr val="FF0000"/>
              </a:solidFill>
              <a:latin typeface="微软雅黑" panose="020B0503020204020204" pitchFamily="34" charset="-122"/>
              <a:ea typeface="微软雅黑" panose="020B0503020204020204" pitchFamily="34" charset="-122"/>
            </a:endParaRPr>
          </a:p>
        </p:txBody>
      </p:sp>
      <p:cxnSp>
        <p:nvCxnSpPr>
          <p:cNvPr id="35" name="直接箭头连接符 34">
            <a:extLst>
              <a:ext uri="{FF2B5EF4-FFF2-40B4-BE49-F238E27FC236}">
                <a16:creationId xmlns:a16="http://schemas.microsoft.com/office/drawing/2014/main" id="{7D7AFCD0-6BAD-4868-A867-E4071BEDE808}"/>
              </a:ext>
            </a:extLst>
          </p:cNvPr>
          <p:cNvCxnSpPr>
            <a:cxnSpLocks/>
          </p:cNvCxnSpPr>
          <p:nvPr/>
        </p:nvCxnSpPr>
        <p:spPr>
          <a:xfrm flipH="1">
            <a:off x="5016104" y="4136262"/>
            <a:ext cx="4248150" cy="0"/>
          </a:xfrm>
          <a:prstGeom prst="straightConnector1">
            <a:avLst/>
          </a:prstGeom>
          <a:ln w="19050">
            <a:solidFill>
              <a:srgbClr val="3366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E5DDE0C2-EDA7-4566-957E-71F684032F5F}"/>
              </a:ext>
            </a:extLst>
          </p:cNvPr>
          <p:cNvSpPr txBox="1">
            <a:spLocks noChangeArrowheads="1"/>
          </p:cNvSpPr>
          <p:nvPr/>
        </p:nvSpPr>
        <p:spPr bwMode="auto">
          <a:xfrm>
            <a:off x="5795566" y="3790187"/>
            <a:ext cx="30241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FF"/>
                </a:solidFill>
                <a:latin typeface="微软雅黑" panose="020B0503020204020204" pitchFamily="34" charset="-122"/>
                <a:ea typeface="微软雅黑" panose="020B0503020204020204" pitchFamily="34" charset="-122"/>
              </a:rPr>
              <a:t>PORT</a:t>
            </a:r>
            <a:r>
              <a:rPr lang="zh-CN" altLang="en-US">
                <a:solidFill>
                  <a:srgbClr val="0000FF"/>
                </a:solidFill>
                <a:latin typeface="微软雅黑" panose="020B0503020204020204" pitchFamily="34" charset="-122"/>
                <a:ea typeface="微软雅黑" panose="020B0503020204020204" pitchFamily="34" charset="-122"/>
              </a:rPr>
              <a:t>发送客户端新端口</a:t>
            </a:r>
            <a:r>
              <a:rPr lang="en-US" altLang="zh-CN">
                <a:solidFill>
                  <a:srgbClr val="0000FF"/>
                </a:solidFill>
                <a:latin typeface="微软雅黑" panose="020B0503020204020204" pitchFamily="34" charset="-122"/>
                <a:ea typeface="微软雅黑" panose="020B0503020204020204" pitchFamily="34" charset="-122"/>
              </a:rPr>
              <a:t>1663</a:t>
            </a:r>
            <a:endParaRPr lang="zh-CN" altLang="en-US">
              <a:solidFill>
                <a:srgbClr val="0000FF"/>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8B1AB6A6-8294-4839-8B81-15A0BA6FD077}"/>
              </a:ext>
            </a:extLst>
          </p:cNvPr>
          <p:cNvSpPr txBox="1">
            <a:spLocks noChangeArrowheads="1"/>
          </p:cNvSpPr>
          <p:nvPr/>
        </p:nvSpPr>
        <p:spPr bwMode="auto">
          <a:xfrm>
            <a:off x="3669904" y="4795074"/>
            <a:ext cx="11890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FF0000"/>
                </a:solidFill>
                <a:latin typeface="微软雅黑" panose="020B0503020204020204" pitchFamily="34" charset="-122"/>
                <a:ea typeface="微软雅黑" panose="020B0503020204020204" pitchFamily="34" charset="-122"/>
              </a:rPr>
              <a:t>监听端口 </a:t>
            </a:r>
            <a:r>
              <a:rPr lang="en-US" altLang="zh-CN" b="1">
                <a:solidFill>
                  <a:srgbClr val="FF0000"/>
                </a:solidFill>
                <a:latin typeface="微软雅黑" panose="020B0503020204020204" pitchFamily="34" charset="-122"/>
                <a:ea typeface="微软雅黑" panose="020B0503020204020204" pitchFamily="34" charset="-122"/>
              </a:rPr>
              <a:t>1663</a:t>
            </a:r>
            <a:endParaRPr lang="zh-CN" altLang="en-US" b="1">
              <a:solidFill>
                <a:srgbClr val="FF0000"/>
              </a:solidFill>
              <a:latin typeface="微软雅黑" panose="020B0503020204020204" pitchFamily="34" charset="-122"/>
              <a:ea typeface="微软雅黑" panose="020B0503020204020204" pitchFamily="34" charset="-122"/>
            </a:endParaRPr>
          </a:p>
        </p:txBody>
      </p:sp>
      <p:cxnSp>
        <p:nvCxnSpPr>
          <p:cNvPr id="38" name="直接箭头连接符 37">
            <a:extLst>
              <a:ext uri="{FF2B5EF4-FFF2-40B4-BE49-F238E27FC236}">
                <a16:creationId xmlns:a16="http://schemas.microsoft.com/office/drawing/2014/main" id="{F10D3247-2899-43BB-B461-9BC0B6C554DD}"/>
              </a:ext>
            </a:extLst>
          </p:cNvPr>
          <p:cNvCxnSpPr>
            <a:cxnSpLocks/>
          </p:cNvCxnSpPr>
          <p:nvPr/>
        </p:nvCxnSpPr>
        <p:spPr>
          <a:xfrm flipH="1">
            <a:off x="4962129" y="5806312"/>
            <a:ext cx="4248150"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2456CD24-4B74-4AB9-990F-71C1A157A958}"/>
              </a:ext>
            </a:extLst>
          </p:cNvPr>
          <p:cNvSpPr txBox="1">
            <a:spLocks noChangeArrowheads="1"/>
          </p:cNvSpPr>
          <p:nvPr/>
        </p:nvSpPr>
        <p:spPr bwMode="auto">
          <a:xfrm>
            <a:off x="9597231" y="5422561"/>
            <a:ext cx="1800225" cy="646112"/>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rPr>
              <a:t>数据连接方向</a:t>
            </a:r>
            <a:r>
              <a:rPr lang="en-US" altLang="zh-CN" dirty="0" err="1">
                <a:latin typeface="微软雅黑" panose="020B0503020204020204" pitchFamily="34" charset="-122"/>
                <a:ea typeface="微软雅黑" panose="020B0503020204020204" pitchFamily="34" charset="-122"/>
              </a:rPr>
              <a:t>Server</a:t>
            </a:r>
            <a:r>
              <a:rPr lang="en-US" altLang="zh-CN" dirty="0" err="1">
                <a:latin typeface="微软雅黑" panose="020B0503020204020204" pitchFamily="34" charset="-122"/>
                <a:ea typeface="微软雅黑" panose="020B0503020204020204" pitchFamily="34" charset="-122"/>
                <a:sym typeface="Wingdings" panose="05000000000000000000" pitchFamily="2" charset="2"/>
              </a:rPr>
              <a:t>Client</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8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iterate type="wd">
                                    <p:tmPct val="10000"/>
                                  </p:iterate>
                                  <p:childTnLst>
                                    <p:set>
                                      <p:cBhvr>
                                        <p:cTn id="19" dur="1" fill="hold">
                                          <p:stCondLst>
                                            <p:cond delay="0"/>
                                          </p:stCondLst>
                                        </p:cTn>
                                        <p:tgtEl>
                                          <p:spTgt spid="9">
                                            <p:txEl>
                                              <p:pRg st="0" end="0"/>
                                            </p:txEl>
                                          </p:spTgt>
                                        </p:tgtEl>
                                        <p:attrNameLst>
                                          <p:attrName>style.visibility</p:attrName>
                                        </p:attrNameLst>
                                      </p:cBhvr>
                                      <p:to>
                                        <p:strVal val="visible"/>
                                      </p:to>
                                    </p:set>
                                    <p:anim to="0" calcmode="lin" valueType="num">
                                      <p:cBhvr>
                                        <p:cTn id="20" dur="500" decel="100000" fill="hold">
                                          <p:stCondLst>
                                            <p:cond delay="0"/>
                                          </p:stCondLst>
                                        </p:cTn>
                                        <p:tgtEl>
                                          <p:spTgt spid="9">
                                            <p:txEl>
                                              <p:pRg st="0" end="0"/>
                                            </p:txEl>
                                          </p:spTgt>
                                        </p:tgtEl>
                                        <p:attrNameLst>
                                          <p:attrName>ppt_y</p:attrName>
                                        </p:attrNameLst>
                                      </p:cBhvr>
                                      <p:tavLst>
                                        <p:tav tm="0">
                                          <p:val>
                                            <p:strVal val="ppt_y+0.02"/>
                                          </p:val>
                                        </p:tav>
                                        <p:tav tm="100000">
                                          <p:val>
                                            <p:strVal val="#ppt_y"/>
                                          </p:val>
                                        </p:tav>
                                      </p:tavLst>
                                    </p:anim>
                                    <p:animEffect transition="in" filter="fade">
                                      <p:cBhvr>
                                        <p:cTn id="21" dur="500">
                                          <p:stCondLst>
                                            <p:cond delay="0"/>
                                          </p:stCondLst>
                                        </p:cTn>
                                        <p:tgtEl>
                                          <p:spTgt spid="9">
                                            <p:txEl>
                                              <p:pRg st="0" end="0"/>
                                            </p:txEl>
                                          </p:spTgt>
                                        </p:tgtEl>
                                      </p:cBhvr>
                                    </p:animEffect>
                                    <p:animScale>
                                      <p:cBhvr>
                                        <p:cTn id="22" dur="500" decel="100000" fill="hold">
                                          <p:stCondLst>
                                            <p:cond delay="0"/>
                                          </p:stCondLst>
                                        </p:cTn>
                                        <p:tgtEl>
                                          <p:spTgt spid="9">
                                            <p:txEl>
                                              <p:pRg st="0" end="0"/>
                                            </p:txEl>
                                          </p:spTgt>
                                        </p:tgtEl>
                                      </p:cBhvr>
                                      <p:by x="100000" y="100000"/>
                                      <p:from x="110000" y="110000"/>
                                      <p:to x="100000" y="100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wd">
                                    <p:tmPct val="10000"/>
                                  </p:iterate>
                                  <p:childTnLst>
                                    <p:set>
                                      <p:cBhvr>
                                        <p:cTn id="26" dur="1" fill="hold">
                                          <p:stCondLst>
                                            <p:cond delay="0"/>
                                          </p:stCondLst>
                                        </p:cTn>
                                        <p:tgtEl>
                                          <p:spTgt spid="9">
                                            <p:txEl>
                                              <p:pRg st="1" end="1"/>
                                            </p:txEl>
                                          </p:spTgt>
                                        </p:tgtEl>
                                        <p:attrNameLst>
                                          <p:attrName>style.visibility</p:attrName>
                                        </p:attrNameLst>
                                      </p:cBhvr>
                                      <p:to>
                                        <p:strVal val="visible"/>
                                      </p:to>
                                    </p:set>
                                    <p:anim to="0" calcmode="lin" valueType="num">
                                      <p:cBhvr>
                                        <p:cTn id="27" dur="500" decel="100000" fill="hold">
                                          <p:stCondLst>
                                            <p:cond delay="0"/>
                                          </p:stCondLst>
                                        </p:cTn>
                                        <p:tgtEl>
                                          <p:spTgt spid="9">
                                            <p:txEl>
                                              <p:pRg st="1" end="1"/>
                                            </p:txEl>
                                          </p:spTgt>
                                        </p:tgtEl>
                                        <p:attrNameLst>
                                          <p:attrName>ppt_y</p:attrName>
                                        </p:attrNameLst>
                                      </p:cBhvr>
                                      <p:tavLst>
                                        <p:tav tm="0">
                                          <p:val>
                                            <p:strVal val="ppt_y+0.02"/>
                                          </p:val>
                                        </p:tav>
                                        <p:tav tm="100000">
                                          <p:val>
                                            <p:strVal val="#ppt_y"/>
                                          </p:val>
                                        </p:tav>
                                      </p:tavLst>
                                    </p:anim>
                                    <p:animEffect transition="in" filter="fade">
                                      <p:cBhvr>
                                        <p:cTn id="28" dur="500">
                                          <p:stCondLst>
                                            <p:cond delay="0"/>
                                          </p:stCondLst>
                                        </p:cTn>
                                        <p:tgtEl>
                                          <p:spTgt spid="9">
                                            <p:txEl>
                                              <p:pRg st="1" end="1"/>
                                            </p:txEl>
                                          </p:spTgt>
                                        </p:tgtEl>
                                      </p:cBhvr>
                                    </p:animEffect>
                                    <p:animScale>
                                      <p:cBhvr>
                                        <p:cTn id="29" dur="500" decel="100000" fill="hold">
                                          <p:stCondLst>
                                            <p:cond delay="0"/>
                                          </p:stCondLst>
                                        </p:cTn>
                                        <p:tgtEl>
                                          <p:spTgt spid="9">
                                            <p:txEl>
                                              <p:pRg st="1" end="1"/>
                                            </p:txEl>
                                          </p:spTgt>
                                        </p:tgtEl>
                                      </p:cBhvr>
                                      <p:by x="100000" y="100000"/>
                                      <p:from x="110000" y="110000"/>
                                      <p:to x="100000" y="100000"/>
                                    </p:animScale>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left)">
                                      <p:cBhvr>
                                        <p:cTn id="55" dur="500"/>
                                        <p:tgtEl>
                                          <p:spTgt spid="3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left)">
                                      <p:cBhvr>
                                        <p:cTn id="60" dur="500"/>
                                        <p:tgtEl>
                                          <p:spTgt spid="36"/>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wipe(right)">
                                      <p:cBhvr>
                                        <p:cTn id="73" dur="500"/>
                                        <p:tgtEl>
                                          <p:spTgt spid="3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fade">
                                      <p:cBhvr>
                                        <p:cTn id="78" dur="500"/>
                                        <p:tgtEl>
                                          <p:spTgt spid="33"/>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p:cTn id="83" dur="500" fill="hold"/>
                                        <p:tgtEl>
                                          <p:spTgt spid="38"/>
                                        </p:tgtEl>
                                        <p:attrNameLst>
                                          <p:attrName>ppt_w</p:attrName>
                                        </p:attrNameLst>
                                      </p:cBhvr>
                                      <p:tavLst>
                                        <p:tav tm="0">
                                          <p:val>
                                            <p:fltVal val="0"/>
                                          </p:val>
                                        </p:tav>
                                        <p:tav tm="100000">
                                          <p:val>
                                            <p:strVal val="#ppt_w"/>
                                          </p:val>
                                        </p:tav>
                                      </p:tavLst>
                                    </p:anim>
                                    <p:anim calcmode="lin" valueType="num">
                                      <p:cBhvr>
                                        <p:cTn id="84" dur="500" fill="hold"/>
                                        <p:tgtEl>
                                          <p:spTgt spid="38"/>
                                        </p:tgtEl>
                                        <p:attrNameLst>
                                          <p:attrName>ppt_h</p:attrName>
                                        </p:attrNameLst>
                                      </p:cBhvr>
                                      <p:tavLst>
                                        <p:tav tm="0">
                                          <p:val>
                                            <p:fltVal val="0"/>
                                          </p:val>
                                        </p:tav>
                                        <p:tav tm="100000">
                                          <p:val>
                                            <p:strVal val="#ppt_h"/>
                                          </p:val>
                                        </p:tav>
                                      </p:tavLst>
                                    </p:anim>
                                    <p:animEffect transition="in" filter="fade">
                                      <p:cBhvr>
                                        <p:cTn id="85" dur="500"/>
                                        <p:tgtEl>
                                          <p:spTgt spid="3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childTnLst>
                                </p:cTn>
                              </p:par>
                            </p:childTnLst>
                          </p:cTn>
                        </p:par>
                      </p:childTnLst>
                    </p:cTn>
                  </p:par>
                  <p:par>
                    <p:cTn id="91" fill="hold">
                      <p:stCondLst>
                        <p:cond delay="indefinite"/>
                      </p:stCondLst>
                      <p:childTnLst>
                        <p:par>
                          <p:cTn id="92" fill="hold">
                            <p:stCondLst>
                              <p:cond delay="0"/>
                            </p:stCondLst>
                            <p:childTnLst>
                              <p:par>
                                <p:cTn id="93" presetID="16" presetClass="entr" presetSubtype="21" fill="hold" grpId="0" nodeType="click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barn(inVertical)">
                                      <p:cBhvr>
                                        <p:cTn id="9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9" grpId="0" uiExpand="1" build="p"/>
      <p:bldP spid="28" grpId="0"/>
      <p:bldP spid="29" grpId="0"/>
      <p:bldP spid="30" grpId="0"/>
      <p:bldP spid="32" grpId="0"/>
      <p:bldP spid="33" grpId="0"/>
      <p:bldP spid="34" grpId="0"/>
      <p:bldP spid="36" grpId="0"/>
      <p:bldP spid="37" grpId="0"/>
      <p:bldP spid="3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1907295" y="888983"/>
            <a:ext cx="8372484" cy="2308324"/>
          </a:xfrm>
          <a:prstGeom prst="rect">
            <a:avLst/>
          </a:prstGeom>
          <a:noFill/>
        </p:spPr>
        <p:txBody>
          <a:bodyPr wrap="none" lIns="0" tIns="0" rIns="0" bIns="0" rtlCol="0">
            <a:spAutoFit/>
          </a:bodyPr>
          <a:lstStyle/>
          <a:p>
            <a:pPr algn="ctr">
              <a:lnSpc>
                <a:spcPct val="150000"/>
              </a:lnSpc>
            </a:pPr>
            <a:r>
              <a:rPr lang="zh-CN" altLang="en-US" sz="60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第一部分 网络安全基础</a:t>
            </a:r>
          </a:p>
          <a:p>
            <a:pPr algn="ctr"/>
            <a:r>
              <a:rPr lang="zh-CN" altLang="en-US" sz="60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第</a:t>
            </a:r>
            <a:r>
              <a:rPr lang="en-US" altLang="zh-CN" sz="60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3</a:t>
            </a:r>
            <a:r>
              <a:rPr lang="zh-CN" altLang="en-US" sz="60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讲 应用协议的安全性</a:t>
            </a:r>
            <a:endParaRPr lang="en-US" altLang="zh-CN" sz="60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30" name="矩形 29">
            <a:extLst>
              <a:ext uri="{FF2B5EF4-FFF2-40B4-BE49-F238E27FC236}">
                <a16:creationId xmlns:a16="http://schemas.microsoft.com/office/drawing/2014/main" id="{5D76FE92-7522-4BBF-B05C-AC124DB0E824}"/>
              </a:ext>
            </a:extLst>
          </p:cNvPr>
          <p:cNvSpPr/>
          <p:nvPr/>
        </p:nvSpPr>
        <p:spPr>
          <a:xfrm>
            <a:off x="1027466" y="3676278"/>
            <a:ext cx="10280093" cy="2702751"/>
          </a:xfrm>
          <a:prstGeom prst="rect">
            <a:avLst/>
          </a:prstGeom>
          <a:solidFill>
            <a:srgbClr val="154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38" name="Group 92">
            <a:extLst>
              <a:ext uri="{FF2B5EF4-FFF2-40B4-BE49-F238E27FC236}">
                <a16:creationId xmlns:a16="http://schemas.microsoft.com/office/drawing/2014/main" id="{E5484C91-3363-4F7C-9680-59718B60CE18}"/>
              </a:ext>
            </a:extLst>
          </p:cNvPr>
          <p:cNvGrpSpPr/>
          <p:nvPr/>
        </p:nvGrpSpPr>
        <p:grpSpPr bwMode="auto">
          <a:xfrm>
            <a:off x="1175863" y="3832558"/>
            <a:ext cx="9983298" cy="2390190"/>
            <a:chOff x="0" y="3014"/>
            <a:chExt cx="6258" cy="1306"/>
          </a:xfrm>
        </p:grpSpPr>
        <p:pic>
          <p:nvPicPr>
            <p:cNvPr id="39" name="Picture 6" descr="ACF2A9">
              <a:extLst>
                <a:ext uri="{FF2B5EF4-FFF2-40B4-BE49-F238E27FC236}">
                  <a16:creationId xmlns:a16="http://schemas.microsoft.com/office/drawing/2014/main" id="{3A747D5E-8EAE-4FDE-B0F2-31F74391E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14"/>
              <a:ext cx="1714"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Group 91">
              <a:extLst>
                <a:ext uri="{FF2B5EF4-FFF2-40B4-BE49-F238E27FC236}">
                  <a16:creationId xmlns:a16="http://schemas.microsoft.com/office/drawing/2014/main" id="{BC1A37BC-AB1D-434E-8FCC-65E05C5B97EB}"/>
                </a:ext>
              </a:extLst>
            </p:cNvPr>
            <p:cNvGrpSpPr/>
            <p:nvPr/>
          </p:nvGrpSpPr>
          <p:grpSpPr bwMode="auto">
            <a:xfrm>
              <a:off x="1714" y="3014"/>
              <a:ext cx="4544" cy="1306"/>
              <a:chOff x="1714" y="3014"/>
              <a:chExt cx="4544" cy="1306"/>
            </a:xfrm>
          </p:grpSpPr>
          <p:pic>
            <p:nvPicPr>
              <p:cNvPr id="41" name="Picture 5" descr="images">
                <a:extLst>
                  <a:ext uri="{FF2B5EF4-FFF2-40B4-BE49-F238E27FC236}">
                    <a16:creationId xmlns:a16="http://schemas.microsoft.com/office/drawing/2014/main" id="{8C2E3CDD-CBA8-4D68-9561-51616C2356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8" y="3014"/>
                <a:ext cx="1460"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7" descr="1">
                <a:extLst>
                  <a:ext uri="{FF2B5EF4-FFF2-40B4-BE49-F238E27FC236}">
                    <a16:creationId xmlns:a16="http://schemas.microsoft.com/office/drawing/2014/main" id="{13418CB0-0835-4869-A08E-21B13A88EB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14" y="3014"/>
                <a:ext cx="1587"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9" descr="U2142P27T1D547450F26DT20090403073545">
                <a:extLst>
                  <a:ext uri="{FF2B5EF4-FFF2-40B4-BE49-F238E27FC236}">
                    <a16:creationId xmlns:a16="http://schemas.microsoft.com/office/drawing/2014/main" id="{A73264AC-1592-47F4-A503-AABF9E227AC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214"/>
              <a:stretch/>
            </p:blipFill>
            <p:spPr bwMode="auto">
              <a:xfrm>
                <a:off x="3301" y="3022"/>
                <a:ext cx="1587" cy="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2542050" y="652319"/>
            <a:ext cx="7538923" cy="553998"/>
          </a:xfrm>
          <a:prstGeom prst="rect">
            <a:avLst/>
          </a:prstGeom>
          <a:noFill/>
        </p:spPr>
        <p:txBody>
          <a:bodyPr wrap="none" lIns="0" tIns="0" rIns="0" bIns="0" rtlCol="0">
            <a:spAutoFit/>
          </a:bodyPr>
          <a:lstStyle/>
          <a:p>
            <a:r>
              <a:rPr lang="en-US" altLang="zh-CN" sz="3600" dirty="0">
                <a:gradFill>
                  <a:gsLst>
                    <a:gs pos="63000">
                      <a:srgbClr val="153B95"/>
                    </a:gs>
                    <a:gs pos="100000">
                      <a:schemeClr val="bg1"/>
                    </a:gs>
                  </a:gsLst>
                  <a:lin ang="5400000" scaled="1"/>
                </a:gradFill>
                <a:latin typeface="微软雅黑" panose="020B0503020204020204" pitchFamily="34" charset="-122"/>
                <a:ea typeface="微软雅黑" panose="020B0503020204020204" pitchFamily="34" charset="-122"/>
              </a:rPr>
              <a:t>FTP</a:t>
            </a:r>
            <a:r>
              <a:rPr lang="zh-CN" altLang="en-US" sz="3600" dirty="0">
                <a:gradFill>
                  <a:gsLst>
                    <a:gs pos="63000">
                      <a:srgbClr val="153B95"/>
                    </a:gs>
                    <a:gs pos="100000">
                      <a:schemeClr val="bg1"/>
                    </a:gs>
                  </a:gsLst>
                  <a:lin ang="5400000" scaled="1"/>
                </a:gradFill>
                <a:latin typeface="微软雅黑" panose="020B0503020204020204" pitchFamily="34" charset="-122"/>
                <a:ea typeface="微软雅黑" panose="020B0503020204020204" pitchFamily="34" charset="-122"/>
              </a:rPr>
              <a:t>数据连接的主动模式和被动模式</a:t>
            </a: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3"/>
              </a:buBlip>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被动模式（</a:t>
            </a:r>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PASV</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命令）</a:t>
            </a:r>
          </a:p>
        </p:txBody>
      </p:sp>
      <p:sp>
        <p:nvSpPr>
          <p:cNvPr id="9" name="矩形 8"/>
          <p:cNvSpPr/>
          <p:nvPr/>
        </p:nvSpPr>
        <p:spPr>
          <a:xfrm>
            <a:off x="899580" y="2359300"/>
            <a:ext cx="3586923" cy="2607893"/>
          </a:xfrm>
          <a:prstGeom prst="rect">
            <a:avLst/>
          </a:prstGeom>
        </p:spPr>
        <p:txBody>
          <a:bodyPr wrap="square">
            <a:spAutoFit/>
          </a:bodyPr>
          <a:lstStyle/>
          <a:p>
            <a:pPr marL="342900" indent="-342900">
              <a:lnSpc>
                <a:spcPct val="130000"/>
              </a:lnSpc>
              <a:spcAft>
                <a:spcPts val="600"/>
              </a:spcAft>
              <a:buClr>
                <a:srgbClr val="15449F"/>
              </a:buClr>
              <a:buFont typeface="Wingdings" panose="05000000000000000000" pitchFamily="2" charset="2"/>
              <a:buChar char="l"/>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FTP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客户端向服务器发送</a:t>
            </a:r>
            <a:r>
              <a:rPr lang="en-US" altLang="zh-CN" sz="2000" dirty="0">
                <a:solidFill>
                  <a:srgbClr val="FF0000"/>
                </a:solidFill>
                <a:latin typeface="微软雅黑" panose="020B0503020204020204" pitchFamily="34" charset="-122"/>
                <a:ea typeface="微软雅黑" panose="020B0503020204020204" pitchFamily="34" charset="-122"/>
              </a:rPr>
              <a:t>PASV</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命令。</a:t>
            </a:r>
          </a:p>
          <a:p>
            <a:pPr marL="342900" indent="-342900">
              <a:lnSpc>
                <a:spcPct val="130000"/>
              </a:lnSpc>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服务器回应新端口号发给客户端</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nSpc>
                <a:spcPct val="130000"/>
              </a:lnSpc>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客户端新临时端口向服务器端的新端口发起数据连接。</a:t>
            </a:r>
          </a:p>
        </p:txBody>
      </p:sp>
      <p:cxnSp>
        <p:nvCxnSpPr>
          <p:cNvPr id="42" name="直接箭头连接符 41">
            <a:extLst>
              <a:ext uri="{FF2B5EF4-FFF2-40B4-BE49-F238E27FC236}">
                <a16:creationId xmlns:a16="http://schemas.microsoft.com/office/drawing/2014/main" id="{5E0CDE04-FCDE-444A-B6FC-3DA7A4DB783F}"/>
              </a:ext>
            </a:extLst>
          </p:cNvPr>
          <p:cNvCxnSpPr>
            <a:cxnSpLocks/>
          </p:cNvCxnSpPr>
          <p:nvPr/>
        </p:nvCxnSpPr>
        <p:spPr>
          <a:xfrm>
            <a:off x="4795272" y="2519092"/>
            <a:ext cx="0" cy="35274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A89855E3-0B17-494C-BDCA-755A1E4BA7C3}"/>
              </a:ext>
            </a:extLst>
          </p:cNvPr>
          <p:cNvCxnSpPr/>
          <p:nvPr/>
        </p:nvCxnSpPr>
        <p:spPr>
          <a:xfrm>
            <a:off x="9314885" y="2519092"/>
            <a:ext cx="0" cy="34559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6">
            <a:extLst>
              <a:ext uri="{FF2B5EF4-FFF2-40B4-BE49-F238E27FC236}">
                <a16:creationId xmlns:a16="http://schemas.microsoft.com/office/drawing/2014/main" id="{9E663776-D3F2-4D52-8BA5-9DD7A63F889C}"/>
              </a:ext>
            </a:extLst>
          </p:cNvPr>
          <p:cNvSpPr txBox="1">
            <a:spLocks noChangeArrowheads="1"/>
          </p:cNvSpPr>
          <p:nvPr/>
        </p:nvSpPr>
        <p:spPr bwMode="auto">
          <a:xfrm>
            <a:off x="4365060" y="2114279"/>
            <a:ext cx="1152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客户端</a:t>
            </a:r>
          </a:p>
        </p:txBody>
      </p:sp>
      <p:sp>
        <p:nvSpPr>
          <p:cNvPr id="45" name="文本框 7">
            <a:extLst>
              <a:ext uri="{FF2B5EF4-FFF2-40B4-BE49-F238E27FC236}">
                <a16:creationId xmlns:a16="http://schemas.microsoft.com/office/drawing/2014/main" id="{69228E97-3C0A-41BA-9E9D-005D1EA6AF3D}"/>
              </a:ext>
            </a:extLst>
          </p:cNvPr>
          <p:cNvSpPr txBox="1">
            <a:spLocks noChangeArrowheads="1"/>
          </p:cNvSpPr>
          <p:nvPr/>
        </p:nvSpPr>
        <p:spPr bwMode="auto">
          <a:xfrm>
            <a:off x="8811647" y="2122217"/>
            <a:ext cx="11509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服务器</a:t>
            </a:r>
          </a:p>
        </p:txBody>
      </p:sp>
      <p:cxnSp>
        <p:nvCxnSpPr>
          <p:cNvPr id="46" name="直接箭头连接符 45">
            <a:extLst>
              <a:ext uri="{FF2B5EF4-FFF2-40B4-BE49-F238E27FC236}">
                <a16:creationId xmlns:a16="http://schemas.microsoft.com/office/drawing/2014/main" id="{2AE8C6A3-AC02-41C7-B39E-EC3D570FF322}"/>
              </a:ext>
            </a:extLst>
          </p:cNvPr>
          <p:cNvCxnSpPr>
            <a:cxnSpLocks/>
          </p:cNvCxnSpPr>
          <p:nvPr/>
        </p:nvCxnSpPr>
        <p:spPr>
          <a:xfrm flipH="1">
            <a:off x="4941322" y="3157267"/>
            <a:ext cx="4248150" cy="0"/>
          </a:xfrm>
          <a:prstGeom prst="straightConnector1">
            <a:avLst/>
          </a:prstGeom>
          <a:ln w="1905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4F749939-9FF2-4D9E-9B86-589F2DFB8900}"/>
              </a:ext>
            </a:extLst>
          </p:cNvPr>
          <p:cNvSpPr txBox="1">
            <a:spLocks noChangeArrowheads="1"/>
          </p:cNvSpPr>
          <p:nvPr/>
        </p:nvSpPr>
        <p:spPr bwMode="auto">
          <a:xfrm>
            <a:off x="9314885" y="3319192"/>
            <a:ext cx="1800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srgbClr val="0000FF"/>
                </a:solidFill>
                <a:latin typeface="微软雅黑" panose="020B0503020204020204" pitchFamily="34" charset="-122"/>
                <a:ea typeface="微软雅黑" panose="020B0503020204020204" pitchFamily="34" charset="-122"/>
              </a:rPr>
              <a:t>监听端口：</a:t>
            </a:r>
            <a:r>
              <a:rPr lang="en-US" altLang="zh-CN" dirty="0">
                <a:solidFill>
                  <a:srgbClr val="0000FF"/>
                </a:solidFill>
                <a:latin typeface="微软雅黑" panose="020B0503020204020204" pitchFamily="34" charset="-122"/>
                <a:ea typeface="微软雅黑" panose="020B0503020204020204" pitchFamily="34" charset="-122"/>
              </a:rPr>
              <a:t>21</a:t>
            </a:r>
            <a:endParaRPr lang="zh-CN" altLang="en-US" dirty="0">
              <a:solidFill>
                <a:srgbClr val="0000FF"/>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CF9D08EC-9D36-4087-9905-EBFAC35B15D7}"/>
              </a:ext>
            </a:extLst>
          </p:cNvPr>
          <p:cNvSpPr txBox="1">
            <a:spLocks noChangeArrowheads="1"/>
          </p:cNvSpPr>
          <p:nvPr/>
        </p:nvSpPr>
        <p:spPr bwMode="auto">
          <a:xfrm>
            <a:off x="6643122" y="2754042"/>
            <a:ext cx="15573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0000FF"/>
                </a:solidFill>
                <a:latin typeface="微软雅黑" panose="020B0503020204020204" pitchFamily="34" charset="-122"/>
                <a:ea typeface="微软雅黑" panose="020B0503020204020204" pitchFamily="34" charset="-122"/>
              </a:rPr>
              <a:t>验证客户身份</a:t>
            </a:r>
          </a:p>
        </p:txBody>
      </p:sp>
      <p:sp>
        <p:nvSpPr>
          <p:cNvPr id="49" name="文本框 48">
            <a:extLst>
              <a:ext uri="{FF2B5EF4-FFF2-40B4-BE49-F238E27FC236}">
                <a16:creationId xmlns:a16="http://schemas.microsoft.com/office/drawing/2014/main" id="{45AC389F-7E8A-4E03-9A93-09012714F1D3}"/>
              </a:ext>
            </a:extLst>
          </p:cNvPr>
          <p:cNvSpPr txBox="1">
            <a:spLocks noChangeArrowheads="1"/>
          </p:cNvSpPr>
          <p:nvPr/>
        </p:nvSpPr>
        <p:spPr bwMode="auto">
          <a:xfrm>
            <a:off x="6579622" y="3138217"/>
            <a:ext cx="1803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0000FF"/>
                </a:solidFill>
                <a:latin typeface="微软雅黑" panose="020B0503020204020204" pitchFamily="34" charset="-122"/>
                <a:ea typeface="微软雅黑" panose="020B0503020204020204" pitchFamily="34" charset="-122"/>
              </a:rPr>
              <a:t>传输命令和应答</a:t>
            </a:r>
          </a:p>
        </p:txBody>
      </p:sp>
      <p:sp>
        <p:nvSpPr>
          <p:cNvPr id="50" name="文本框 49">
            <a:extLst>
              <a:ext uri="{FF2B5EF4-FFF2-40B4-BE49-F238E27FC236}">
                <a16:creationId xmlns:a16="http://schemas.microsoft.com/office/drawing/2014/main" id="{0E021071-2964-42E4-8502-31336E0C785C}"/>
              </a:ext>
            </a:extLst>
          </p:cNvPr>
          <p:cNvSpPr txBox="1"/>
          <p:nvPr/>
        </p:nvSpPr>
        <p:spPr>
          <a:xfrm>
            <a:off x="5138172" y="2806429"/>
            <a:ext cx="1223963" cy="369888"/>
          </a:xfrm>
          <a:prstGeom prst="rect">
            <a:avLst/>
          </a:prstGeom>
          <a:noFill/>
        </p:spPr>
        <p:txBody>
          <a:bodyPr>
            <a:spAutoFit/>
          </a:bodyPr>
          <a:lstStyle/>
          <a:p>
            <a:pPr>
              <a:defRPr/>
            </a:pPr>
            <a:r>
              <a:rPr lang="zh-CN" altLang="en-US" dirty="0">
                <a:solidFill>
                  <a:srgbClr val="0000FF"/>
                </a:solidFill>
                <a:latin typeface="微软雅黑" panose="020B0503020204020204" pitchFamily="34" charset="-122"/>
                <a:ea typeface="微软雅黑" panose="020B0503020204020204" pitchFamily="34" charset="-122"/>
              </a:rPr>
              <a:t>控制连接</a:t>
            </a:r>
          </a:p>
        </p:txBody>
      </p:sp>
      <p:cxnSp>
        <p:nvCxnSpPr>
          <p:cNvPr id="51" name="直接箭头连接符 50">
            <a:extLst>
              <a:ext uri="{FF2B5EF4-FFF2-40B4-BE49-F238E27FC236}">
                <a16:creationId xmlns:a16="http://schemas.microsoft.com/office/drawing/2014/main" id="{505F1A89-D4A5-46A6-85D1-91E930FA967A}"/>
              </a:ext>
            </a:extLst>
          </p:cNvPr>
          <p:cNvCxnSpPr>
            <a:cxnSpLocks/>
          </p:cNvCxnSpPr>
          <p:nvPr/>
        </p:nvCxnSpPr>
        <p:spPr>
          <a:xfrm flipH="1">
            <a:off x="4941322" y="4887642"/>
            <a:ext cx="4248150" cy="0"/>
          </a:xfrm>
          <a:prstGeom prst="straightConnector1">
            <a:avLst/>
          </a:prstGeom>
          <a:ln w="190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D71A7E9F-C3EB-49F9-91B6-11EE95B4B36E}"/>
              </a:ext>
            </a:extLst>
          </p:cNvPr>
          <p:cNvSpPr txBox="1">
            <a:spLocks noChangeArrowheads="1"/>
          </p:cNvSpPr>
          <p:nvPr/>
        </p:nvSpPr>
        <p:spPr bwMode="auto">
          <a:xfrm>
            <a:off x="6173222" y="5290867"/>
            <a:ext cx="1870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传输文件</a:t>
            </a:r>
          </a:p>
        </p:txBody>
      </p:sp>
      <p:sp>
        <p:nvSpPr>
          <p:cNvPr id="53" name="文本框 52">
            <a:extLst>
              <a:ext uri="{FF2B5EF4-FFF2-40B4-BE49-F238E27FC236}">
                <a16:creationId xmlns:a16="http://schemas.microsoft.com/office/drawing/2014/main" id="{5C712B4A-42EF-43CE-84C4-DE97C92041C0}"/>
              </a:ext>
            </a:extLst>
          </p:cNvPr>
          <p:cNvSpPr txBox="1"/>
          <p:nvPr/>
        </p:nvSpPr>
        <p:spPr>
          <a:xfrm>
            <a:off x="5931922" y="4463779"/>
            <a:ext cx="1582738" cy="369888"/>
          </a:xfrm>
          <a:prstGeom prst="rect">
            <a:avLst/>
          </a:prstGeom>
          <a:noFill/>
        </p:spPr>
        <p:txBody>
          <a:bodyPr>
            <a:spAutoFit/>
          </a:bodyPr>
          <a:lstStyle/>
          <a:p>
            <a:pPr>
              <a:defRPr/>
            </a:pPr>
            <a:r>
              <a:rPr lang="zh-CN" altLang="en-US" dirty="0">
                <a:solidFill>
                  <a:srgbClr val="FF0000"/>
                </a:solidFill>
                <a:latin typeface="微软雅黑" panose="020B0503020204020204" pitchFamily="34" charset="-122"/>
                <a:ea typeface="微软雅黑" panose="020B0503020204020204" pitchFamily="34" charset="-122"/>
              </a:rPr>
              <a:t>建立数据连接</a:t>
            </a:r>
          </a:p>
        </p:txBody>
      </p:sp>
      <p:sp>
        <p:nvSpPr>
          <p:cNvPr id="54" name="文本框 53">
            <a:extLst>
              <a:ext uri="{FF2B5EF4-FFF2-40B4-BE49-F238E27FC236}">
                <a16:creationId xmlns:a16="http://schemas.microsoft.com/office/drawing/2014/main" id="{2FAF3568-207C-4C30-BB2B-90E0F406286B}"/>
              </a:ext>
            </a:extLst>
          </p:cNvPr>
          <p:cNvSpPr txBox="1">
            <a:spLocks noChangeArrowheads="1"/>
          </p:cNvSpPr>
          <p:nvPr/>
        </p:nvSpPr>
        <p:spPr bwMode="auto">
          <a:xfrm>
            <a:off x="9364097" y="4579667"/>
            <a:ext cx="11922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FF0000"/>
                </a:solidFill>
                <a:latin typeface="微软雅黑" panose="020B0503020204020204" pitchFamily="34" charset="-122"/>
                <a:ea typeface="微软雅黑" panose="020B0503020204020204" pitchFamily="34" charset="-122"/>
              </a:rPr>
              <a:t>监听</a:t>
            </a:r>
            <a:r>
              <a:rPr lang="en-US" altLang="zh-CN" b="1">
                <a:solidFill>
                  <a:srgbClr val="FF0000"/>
                </a:solidFill>
                <a:latin typeface="微软雅黑" panose="020B0503020204020204" pitchFamily="34" charset="-122"/>
                <a:ea typeface="微软雅黑" panose="020B0503020204020204" pitchFamily="34" charset="-122"/>
              </a:rPr>
              <a:t> 6764</a:t>
            </a:r>
            <a:endParaRPr lang="zh-CN" altLang="en-US" b="1">
              <a:solidFill>
                <a:srgbClr val="FF0000"/>
              </a:solidFill>
              <a:latin typeface="微软雅黑" panose="020B0503020204020204" pitchFamily="34" charset="-122"/>
              <a:ea typeface="微软雅黑" panose="020B0503020204020204" pitchFamily="34" charset="-122"/>
            </a:endParaRPr>
          </a:p>
        </p:txBody>
      </p:sp>
      <p:cxnSp>
        <p:nvCxnSpPr>
          <p:cNvPr id="55" name="直接箭头连接符 54">
            <a:extLst>
              <a:ext uri="{FF2B5EF4-FFF2-40B4-BE49-F238E27FC236}">
                <a16:creationId xmlns:a16="http://schemas.microsoft.com/office/drawing/2014/main" id="{5D09C7C8-DD5E-4E53-977A-4C1B6999110A}"/>
              </a:ext>
            </a:extLst>
          </p:cNvPr>
          <p:cNvCxnSpPr>
            <a:cxnSpLocks/>
          </p:cNvCxnSpPr>
          <p:nvPr/>
        </p:nvCxnSpPr>
        <p:spPr>
          <a:xfrm flipH="1">
            <a:off x="5012760" y="3774804"/>
            <a:ext cx="4248150" cy="0"/>
          </a:xfrm>
          <a:prstGeom prst="straightConnector1">
            <a:avLst/>
          </a:prstGeom>
          <a:ln w="1905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C0C689C3-3D1A-49B0-B289-21161A6349D0}"/>
              </a:ext>
            </a:extLst>
          </p:cNvPr>
          <p:cNvSpPr txBox="1">
            <a:spLocks noChangeArrowheads="1"/>
          </p:cNvSpPr>
          <p:nvPr/>
        </p:nvSpPr>
        <p:spPr bwMode="auto">
          <a:xfrm>
            <a:off x="6382772" y="3449367"/>
            <a:ext cx="10080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FF"/>
                </a:solidFill>
                <a:latin typeface="微软雅黑" panose="020B0503020204020204" pitchFamily="34" charset="-122"/>
                <a:ea typeface="微软雅黑" panose="020B0503020204020204" pitchFamily="34" charset="-122"/>
              </a:rPr>
              <a:t>PASV</a:t>
            </a:r>
            <a:endParaRPr lang="zh-CN" altLang="en-US">
              <a:solidFill>
                <a:srgbClr val="0000FF"/>
              </a:solidFill>
              <a:latin typeface="微软雅黑" panose="020B0503020204020204" pitchFamily="34" charset="-122"/>
              <a:ea typeface="微软雅黑" panose="020B0503020204020204" pitchFamily="34" charset="-122"/>
            </a:endParaRPr>
          </a:p>
        </p:txBody>
      </p:sp>
      <p:cxnSp>
        <p:nvCxnSpPr>
          <p:cNvPr id="57" name="直接箭头连接符 56">
            <a:extLst>
              <a:ext uri="{FF2B5EF4-FFF2-40B4-BE49-F238E27FC236}">
                <a16:creationId xmlns:a16="http://schemas.microsoft.com/office/drawing/2014/main" id="{800251FA-A420-486C-9E4C-B35F2191D3C7}"/>
              </a:ext>
            </a:extLst>
          </p:cNvPr>
          <p:cNvCxnSpPr>
            <a:cxnSpLocks/>
          </p:cNvCxnSpPr>
          <p:nvPr/>
        </p:nvCxnSpPr>
        <p:spPr>
          <a:xfrm flipH="1">
            <a:off x="4952435" y="5660754"/>
            <a:ext cx="4248150"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8448F36C-6A16-465F-AE00-CBC85312A664}"/>
              </a:ext>
            </a:extLst>
          </p:cNvPr>
          <p:cNvSpPr txBox="1">
            <a:spLocks noChangeArrowheads="1"/>
          </p:cNvSpPr>
          <p:nvPr/>
        </p:nvSpPr>
        <p:spPr bwMode="auto">
          <a:xfrm>
            <a:off x="9714706" y="5381694"/>
            <a:ext cx="1800225" cy="646112"/>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数据连接方向</a:t>
            </a:r>
            <a:endParaRPr lang="en-US" altLang="zh-CN">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Client</a:t>
            </a:r>
            <a:r>
              <a:rPr lang="en-US" altLang="zh-CN">
                <a:latin typeface="微软雅黑" panose="020B0503020204020204" pitchFamily="34" charset="-122"/>
                <a:ea typeface="微软雅黑" panose="020B0503020204020204" pitchFamily="34" charset="-122"/>
                <a:sym typeface="Wingdings" panose="05000000000000000000" pitchFamily="2" charset="2"/>
              </a:rPr>
              <a:t>Server</a:t>
            </a:r>
            <a:endParaRPr lang="zh-CN" altLang="en-US">
              <a:latin typeface="微软雅黑" panose="020B0503020204020204" pitchFamily="34" charset="-122"/>
              <a:ea typeface="微软雅黑" panose="020B0503020204020204" pitchFamily="34" charset="-122"/>
            </a:endParaRPr>
          </a:p>
        </p:txBody>
      </p:sp>
      <p:cxnSp>
        <p:nvCxnSpPr>
          <p:cNvPr id="61" name="直接箭头连接符 60">
            <a:extLst>
              <a:ext uri="{FF2B5EF4-FFF2-40B4-BE49-F238E27FC236}">
                <a16:creationId xmlns:a16="http://schemas.microsoft.com/office/drawing/2014/main" id="{D719944E-67AB-40B7-9CB8-FC461378DD0E}"/>
              </a:ext>
            </a:extLst>
          </p:cNvPr>
          <p:cNvCxnSpPr>
            <a:cxnSpLocks/>
          </p:cNvCxnSpPr>
          <p:nvPr/>
        </p:nvCxnSpPr>
        <p:spPr>
          <a:xfrm flipH="1">
            <a:off x="5012760" y="4246292"/>
            <a:ext cx="4248150" cy="0"/>
          </a:xfrm>
          <a:prstGeom prst="straightConnector1">
            <a:avLst/>
          </a:prstGeom>
          <a:ln w="19050">
            <a:solidFill>
              <a:srgbClr val="0000F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D6EE127A-E505-4278-AEF9-043C646192AA}"/>
              </a:ext>
            </a:extLst>
          </p:cNvPr>
          <p:cNvSpPr txBox="1"/>
          <p:nvPr/>
        </p:nvSpPr>
        <p:spPr>
          <a:xfrm>
            <a:off x="6255772" y="3917679"/>
            <a:ext cx="2332038" cy="368300"/>
          </a:xfrm>
          <a:prstGeom prst="rect">
            <a:avLst/>
          </a:prstGeom>
          <a:noFill/>
        </p:spPr>
        <p:txBody>
          <a:bodyPr>
            <a:spAutoFit/>
          </a:bodyPr>
          <a:lstStyle/>
          <a:p>
            <a:pPr>
              <a:defRPr/>
            </a:pPr>
            <a:r>
              <a:rPr lang="zh-CN" altLang="en-US" dirty="0">
                <a:solidFill>
                  <a:srgbClr val="0000FF"/>
                </a:solidFill>
                <a:latin typeface="微软雅黑" panose="020B0503020204020204" pitchFamily="34" charset="-122"/>
                <a:ea typeface="微软雅黑" panose="020B0503020204020204" pitchFamily="34" charset="-122"/>
              </a:rPr>
              <a:t>服务器新端口</a:t>
            </a:r>
            <a:r>
              <a:rPr lang="en-US" altLang="zh-CN" dirty="0">
                <a:solidFill>
                  <a:srgbClr val="FF0000"/>
                </a:solidFill>
                <a:latin typeface="微软雅黑" panose="020B0503020204020204" pitchFamily="34" charset="-122"/>
                <a:ea typeface="微软雅黑" panose="020B0503020204020204" pitchFamily="34" charset="-122"/>
              </a:rPr>
              <a:t>6764</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845776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8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iterate type="wd">
                                    <p:tmPct val="10000"/>
                                  </p:iterate>
                                  <p:childTnLst>
                                    <p:set>
                                      <p:cBhvr>
                                        <p:cTn id="19" dur="1" fill="hold">
                                          <p:stCondLst>
                                            <p:cond delay="0"/>
                                          </p:stCondLst>
                                        </p:cTn>
                                        <p:tgtEl>
                                          <p:spTgt spid="9">
                                            <p:txEl>
                                              <p:pRg st="0" end="0"/>
                                            </p:txEl>
                                          </p:spTgt>
                                        </p:tgtEl>
                                        <p:attrNameLst>
                                          <p:attrName>style.visibility</p:attrName>
                                        </p:attrNameLst>
                                      </p:cBhvr>
                                      <p:to>
                                        <p:strVal val="visible"/>
                                      </p:to>
                                    </p:set>
                                    <p:anim to="0" calcmode="lin" valueType="num">
                                      <p:cBhvr>
                                        <p:cTn id="20" dur="500" decel="100000" fill="hold">
                                          <p:stCondLst>
                                            <p:cond delay="0"/>
                                          </p:stCondLst>
                                        </p:cTn>
                                        <p:tgtEl>
                                          <p:spTgt spid="9">
                                            <p:txEl>
                                              <p:pRg st="0" end="0"/>
                                            </p:txEl>
                                          </p:spTgt>
                                        </p:tgtEl>
                                        <p:attrNameLst>
                                          <p:attrName>ppt_y</p:attrName>
                                        </p:attrNameLst>
                                      </p:cBhvr>
                                      <p:tavLst>
                                        <p:tav tm="0">
                                          <p:val>
                                            <p:strVal val="ppt_y+0.02"/>
                                          </p:val>
                                        </p:tav>
                                        <p:tav tm="100000">
                                          <p:val>
                                            <p:strVal val="#ppt_y"/>
                                          </p:val>
                                        </p:tav>
                                      </p:tavLst>
                                    </p:anim>
                                    <p:animEffect transition="in" filter="fade">
                                      <p:cBhvr>
                                        <p:cTn id="21" dur="500">
                                          <p:stCondLst>
                                            <p:cond delay="0"/>
                                          </p:stCondLst>
                                        </p:cTn>
                                        <p:tgtEl>
                                          <p:spTgt spid="9">
                                            <p:txEl>
                                              <p:pRg st="0" end="0"/>
                                            </p:txEl>
                                          </p:spTgt>
                                        </p:tgtEl>
                                      </p:cBhvr>
                                    </p:animEffect>
                                    <p:animScale>
                                      <p:cBhvr>
                                        <p:cTn id="22" dur="500" decel="100000" fill="hold">
                                          <p:stCondLst>
                                            <p:cond delay="0"/>
                                          </p:stCondLst>
                                        </p:cTn>
                                        <p:tgtEl>
                                          <p:spTgt spid="9">
                                            <p:txEl>
                                              <p:pRg st="0" end="0"/>
                                            </p:txEl>
                                          </p:spTgt>
                                        </p:tgtEl>
                                      </p:cBhvr>
                                      <p:by x="100000" y="100000"/>
                                      <p:from x="110000" y="110000"/>
                                      <p:to x="100000" y="100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wd">
                                    <p:tmPct val="10000"/>
                                  </p:iterate>
                                  <p:childTnLst>
                                    <p:set>
                                      <p:cBhvr>
                                        <p:cTn id="26" dur="1" fill="hold">
                                          <p:stCondLst>
                                            <p:cond delay="0"/>
                                          </p:stCondLst>
                                        </p:cTn>
                                        <p:tgtEl>
                                          <p:spTgt spid="9">
                                            <p:txEl>
                                              <p:pRg st="1" end="1"/>
                                            </p:txEl>
                                          </p:spTgt>
                                        </p:tgtEl>
                                        <p:attrNameLst>
                                          <p:attrName>style.visibility</p:attrName>
                                        </p:attrNameLst>
                                      </p:cBhvr>
                                      <p:to>
                                        <p:strVal val="visible"/>
                                      </p:to>
                                    </p:set>
                                    <p:anim to="0" calcmode="lin" valueType="num">
                                      <p:cBhvr>
                                        <p:cTn id="27" dur="500" decel="100000" fill="hold">
                                          <p:stCondLst>
                                            <p:cond delay="0"/>
                                          </p:stCondLst>
                                        </p:cTn>
                                        <p:tgtEl>
                                          <p:spTgt spid="9">
                                            <p:txEl>
                                              <p:pRg st="1" end="1"/>
                                            </p:txEl>
                                          </p:spTgt>
                                        </p:tgtEl>
                                        <p:attrNameLst>
                                          <p:attrName>ppt_y</p:attrName>
                                        </p:attrNameLst>
                                      </p:cBhvr>
                                      <p:tavLst>
                                        <p:tav tm="0">
                                          <p:val>
                                            <p:strVal val="ppt_y+0.02"/>
                                          </p:val>
                                        </p:tav>
                                        <p:tav tm="100000">
                                          <p:val>
                                            <p:strVal val="#ppt_y"/>
                                          </p:val>
                                        </p:tav>
                                      </p:tavLst>
                                    </p:anim>
                                    <p:animEffect transition="in" filter="fade">
                                      <p:cBhvr>
                                        <p:cTn id="28" dur="500">
                                          <p:stCondLst>
                                            <p:cond delay="0"/>
                                          </p:stCondLst>
                                        </p:cTn>
                                        <p:tgtEl>
                                          <p:spTgt spid="9">
                                            <p:txEl>
                                              <p:pRg st="1" end="1"/>
                                            </p:txEl>
                                          </p:spTgt>
                                        </p:tgtEl>
                                      </p:cBhvr>
                                    </p:animEffect>
                                    <p:animScale>
                                      <p:cBhvr>
                                        <p:cTn id="29" dur="500" decel="100000" fill="hold">
                                          <p:stCondLst>
                                            <p:cond delay="0"/>
                                          </p:stCondLst>
                                        </p:cTn>
                                        <p:tgtEl>
                                          <p:spTgt spid="9">
                                            <p:txEl>
                                              <p:pRg st="1" end="1"/>
                                            </p:txEl>
                                          </p:spTgt>
                                        </p:tgtEl>
                                      </p:cBhvr>
                                      <p:by x="100000" y="100000"/>
                                      <p:from x="110000" y="110000"/>
                                      <p:to x="100000" y="100000"/>
                                    </p:animScale>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iterate type="wd">
                                    <p:tmPct val="10000"/>
                                  </p:iterate>
                                  <p:childTnLst>
                                    <p:set>
                                      <p:cBhvr>
                                        <p:cTn id="33" dur="1" fill="hold">
                                          <p:stCondLst>
                                            <p:cond delay="0"/>
                                          </p:stCondLst>
                                        </p:cTn>
                                        <p:tgtEl>
                                          <p:spTgt spid="9">
                                            <p:txEl>
                                              <p:pRg st="2" end="2"/>
                                            </p:txEl>
                                          </p:spTgt>
                                        </p:tgtEl>
                                        <p:attrNameLst>
                                          <p:attrName>style.visibility</p:attrName>
                                        </p:attrNameLst>
                                      </p:cBhvr>
                                      <p:to>
                                        <p:strVal val="visible"/>
                                      </p:to>
                                    </p:set>
                                    <p:anim to="0" calcmode="lin" valueType="num">
                                      <p:cBhvr>
                                        <p:cTn id="34" dur="500" decel="100000" fill="hold">
                                          <p:stCondLst>
                                            <p:cond delay="0"/>
                                          </p:stCondLst>
                                        </p:cTn>
                                        <p:tgtEl>
                                          <p:spTgt spid="9">
                                            <p:txEl>
                                              <p:pRg st="2" end="2"/>
                                            </p:txEl>
                                          </p:spTgt>
                                        </p:tgtEl>
                                        <p:attrNameLst>
                                          <p:attrName>ppt_y</p:attrName>
                                        </p:attrNameLst>
                                      </p:cBhvr>
                                      <p:tavLst>
                                        <p:tav tm="0">
                                          <p:val>
                                            <p:strVal val="ppt_y+0.02"/>
                                          </p:val>
                                        </p:tav>
                                        <p:tav tm="100000">
                                          <p:val>
                                            <p:strVal val="#ppt_y"/>
                                          </p:val>
                                        </p:tav>
                                      </p:tavLst>
                                    </p:anim>
                                    <p:animEffect transition="in" filter="fade">
                                      <p:cBhvr>
                                        <p:cTn id="35" dur="500">
                                          <p:stCondLst>
                                            <p:cond delay="0"/>
                                          </p:stCondLst>
                                        </p:cTn>
                                        <p:tgtEl>
                                          <p:spTgt spid="9">
                                            <p:txEl>
                                              <p:pRg st="2" end="2"/>
                                            </p:txEl>
                                          </p:spTgt>
                                        </p:tgtEl>
                                      </p:cBhvr>
                                    </p:animEffect>
                                    <p:animScale>
                                      <p:cBhvr>
                                        <p:cTn id="36" dur="500" decel="100000" fill="hold">
                                          <p:stCondLst>
                                            <p:cond delay="0"/>
                                          </p:stCondLst>
                                        </p:cTn>
                                        <p:tgtEl>
                                          <p:spTgt spid="9">
                                            <p:txEl>
                                              <p:pRg st="2" end="2"/>
                                            </p:txEl>
                                          </p:spTgt>
                                        </p:tgtEl>
                                      </p:cBhvr>
                                      <p:by x="100000" y="100000"/>
                                      <p:from x="110000" y="110000"/>
                                      <p:to x="100000" y="100000"/>
                                    </p:animScale>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wipe(left)">
                                      <p:cBhvr>
                                        <p:cTn id="45" dur="500"/>
                                        <p:tgtEl>
                                          <p:spTgt spid="46"/>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500"/>
                                        <p:tgtEl>
                                          <p:spTgt spid="4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wipe(left)">
                                      <p:cBhvr>
                                        <p:cTn id="62" dur="5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wipe(left)">
                                      <p:cBhvr>
                                        <p:cTn id="67" dur="500"/>
                                        <p:tgtEl>
                                          <p:spTgt spid="5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61"/>
                                        </p:tgtEl>
                                        <p:attrNameLst>
                                          <p:attrName>style.visibility</p:attrName>
                                        </p:attrNameLst>
                                      </p:cBhvr>
                                      <p:to>
                                        <p:strVal val="visible"/>
                                      </p:to>
                                    </p:set>
                                    <p:animEffect transition="in" filter="wipe(right)">
                                      <p:cBhvr>
                                        <p:cTn id="72" dur="500"/>
                                        <p:tgtEl>
                                          <p:spTgt spid="6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fade">
                                      <p:cBhvr>
                                        <p:cTn id="77" dur="500"/>
                                        <p:tgtEl>
                                          <p:spTgt spid="62"/>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51"/>
                                        </p:tgtEl>
                                        <p:attrNameLst>
                                          <p:attrName>style.visibility</p:attrName>
                                        </p:attrNameLst>
                                      </p:cBhvr>
                                      <p:to>
                                        <p:strVal val="visible"/>
                                      </p:to>
                                    </p:set>
                                    <p:animEffect transition="in" filter="wipe(left)">
                                      <p:cBhvr>
                                        <p:cTn id="86" dur="500"/>
                                        <p:tgtEl>
                                          <p:spTgt spid="51"/>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fade">
                                      <p:cBhvr>
                                        <p:cTn id="91" dur="500"/>
                                        <p:tgtEl>
                                          <p:spTgt spid="53"/>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nodeType="clickEffect">
                                  <p:stCondLst>
                                    <p:cond delay="0"/>
                                  </p:stCondLst>
                                  <p:childTnLst>
                                    <p:set>
                                      <p:cBhvr>
                                        <p:cTn id="95" dur="1" fill="hold">
                                          <p:stCondLst>
                                            <p:cond delay="0"/>
                                          </p:stCondLst>
                                        </p:cTn>
                                        <p:tgtEl>
                                          <p:spTgt spid="57"/>
                                        </p:tgtEl>
                                        <p:attrNameLst>
                                          <p:attrName>style.visibility</p:attrName>
                                        </p:attrNameLst>
                                      </p:cBhvr>
                                      <p:to>
                                        <p:strVal val="visible"/>
                                      </p:to>
                                    </p:set>
                                    <p:anim calcmode="lin" valueType="num">
                                      <p:cBhvr>
                                        <p:cTn id="96" dur="500" fill="hold"/>
                                        <p:tgtEl>
                                          <p:spTgt spid="57"/>
                                        </p:tgtEl>
                                        <p:attrNameLst>
                                          <p:attrName>ppt_w</p:attrName>
                                        </p:attrNameLst>
                                      </p:cBhvr>
                                      <p:tavLst>
                                        <p:tav tm="0">
                                          <p:val>
                                            <p:fltVal val="0"/>
                                          </p:val>
                                        </p:tav>
                                        <p:tav tm="100000">
                                          <p:val>
                                            <p:strVal val="#ppt_w"/>
                                          </p:val>
                                        </p:tav>
                                      </p:tavLst>
                                    </p:anim>
                                    <p:anim calcmode="lin" valueType="num">
                                      <p:cBhvr>
                                        <p:cTn id="97" dur="500" fill="hold"/>
                                        <p:tgtEl>
                                          <p:spTgt spid="57"/>
                                        </p:tgtEl>
                                        <p:attrNameLst>
                                          <p:attrName>ppt_h</p:attrName>
                                        </p:attrNameLst>
                                      </p:cBhvr>
                                      <p:tavLst>
                                        <p:tav tm="0">
                                          <p:val>
                                            <p:fltVal val="0"/>
                                          </p:val>
                                        </p:tav>
                                        <p:tav tm="100000">
                                          <p:val>
                                            <p:strVal val="#ppt_h"/>
                                          </p:val>
                                        </p:tav>
                                      </p:tavLst>
                                    </p:anim>
                                    <p:animEffect transition="in" filter="fade">
                                      <p:cBhvr>
                                        <p:cTn id="98" dur="500"/>
                                        <p:tgtEl>
                                          <p:spTgt spid="57"/>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fade">
                                      <p:cBhvr>
                                        <p:cTn id="103" dur="500"/>
                                        <p:tgtEl>
                                          <p:spTgt spid="52"/>
                                        </p:tgtEl>
                                      </p:cBhvr>
                                    </p:animEffect>
                                  </p:childTnLst>
                                </p:cTn>
                              </p:par>
                            </p:childTnLst>
                          </p:cTn>
                        </p:par>
                      </p:childTnLst>
                    </p:cTn>
                  </p:par>
                  <p:par>
                    <p:cTn id="104" fill="hold">
                      <p:stCondLst>
                        <p:cond delay="indefinite"/>
                      </p:stCondLst>
                      <p:childTnLst>
                        <p:par>
                          <p:cTn id="105" fill="hold">
                            <p:stCondLst>
                              <p:cond delay="0"/>
                            </p:stCondLst>
                            <p:childTnLst>
                              <p:par>
                                <p:cTn id="106" presetID="16" presetClass="entr" presetSubtype="21" fill="hold" grpId="0" nodeType="clickEffect">
                                  <p:stCondLst>
                                    <p:cond delay="0"/>
                                  </p:stCondLst>
                                  <p:childTnLst>
                                    <p:set>
                                      <p:cBhvr>
                                        <p:cTn id="107" dur="1" fill="hold">
                                          <p:stCondLst>
                                            <p:cond delay="0"/>
                                          </p:stCondLst>
                                        </p:cTn>
                                        <p:tgtEl>
                                          <p:spTgt spid="60"/>
                                        </p:tgtEl>
                                        <p:attrNameLst>
                                          <p:attrName>style.visibility</p:attrName>
                                        </p:attrNameLst>
                                      </p:cBhvr>
                                      <p:to>
                                        <p:strVal val="visible"/>
                                      </p:to>
                                    </p:set>
                                    <p:animEffect transition="in" filter="barn(inVertical)">
                                      <p:cBhvr>
                                        <p:cTn id="10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9" grpId="0" uiExpand="1" build="p"/>
      <p:bldP spid="48" grpId="0"/>
      <p:bldP spid="49" grpId="0"/>
      <p:bldP spid="50" grpId="0"/>
      <p:bldP spid="52" grpId="0"/>
      <p:bldP spid="53" grpId="0"/>
      <p:bldP spid="54" grpId="0"/>
      <p:bldP spid="56" grpId="0"/>
      <p:bldP spid="60" grpId="0" animBg="1"/>
      <p:bldP spid="6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PA-矩形 4"/>
          <p:cNvSpPr>
            <a:spLocks noChangeArrowheads="1"/>
          </p:cNvSpPr>
          <p:nvPr>
            <p:custDataLst>
              <p:tags r:id="rId1"/>
            </p:custDataLst>
          </p:nvPr>
        </p:nvSpPr>
        <p:spPr bwMode="auto">
          <a:xfrm>
            <a:off x="1416312" y="1379665"/>
            <a:ext cx="9570216" cy="436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200000"/>
              </a:lnSpc>
              <a:spcAft>
                <a:spcPts val="600"/>
              </a:spcAft>
              <a:buClr>
                <a:srgbClr val="15449F"/>
              </a:buClr>
              <a:buFont typeface="Wingdings" panose="05000000000000000000" pitchFamily="2" charset="2"/>
              <a:buChar char="l"/>
              <a:defRPr/>
            </a:pPr>
            <a:r>
              <a:rPr lang="zh-CN" altLang="en-US" sz="2400" dirty="0">
                <a:solidFill>
                  <a:srgbClr val="FF0000"/>
                </a:solidFill>
                <a:latin typeface="方正正大黑简体" panose="02000000000000000000" pitchFamily="2" charset="-122"/>
                <a:ea typeface="方正正大黑简体" panose="02000000000000000000" pitchFamily="2" charset="-122"/>
              </a:rPr>
              <a:t>明文传输</a:t>
            </a:r>
          </a:p>
          <a:p>
            <a:pPr marL="1332230" lvl="2" indent="-342900">
              <a:lnSpc>
                <a:spcPct val="20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登录用户名、密码以及传输内容都明文传输，易被窃听</a:t>
            </a:r>
          </a:p>
          <a:p>
            <a:pPr marL="914400" lvl="2" indent="-342900">
              <a:lnSpc>
                <a:spcPct val="200000"/>
              </a:lnSpc>
              <a:spcAft>
                <a:spcPts val="600"/>
              </a:spcAft>
              <a:buClr>
                <a:srgbClr val="15449F"/>
              </a:buClr>
              <a:buFont typeface="Wingdings" panose="05000000000000000000" pitchFamily="2" charset="2"/>
              <a:buChar char="l"/>
              <a:defRPr/>
            </a:pPr>
            <a:r>
              <a:rPr lang="zh-CN" altLang="en-US" sz="2400" dirty="0">
                <a:solidFill>
                  <a:srgbClr val="FF0000"/>
                </a:solidFill>
                <a:latin typeface="方正正大黑简体" panose="02000000000000000000" pitchFamily="2" charset="-122"/>
                <a:ea typeface="方正正大黑简体" panose="02000000000000000000" pitchFamily="2" charset="-122"/>
              </a:rPr>
              <a:t>地址端口信息在应用层协议命令中出现</a:t>
            </a:r>
            <a:endParaRPr lang="en-US" altLang="zh-CN" sz="2400" dirty="0">
              <a:solidFill>
                <a:srgbClr val="FF0000"/>
              </a:solidFill>
              <a:latin typeface="方正正大黑简体" panose="02000000000000000000" pitchFamily="2" charset="-122"/>
              <a:ea typeface="方正正大黑简体" panose="02000000000000000000" pitchFamily="2" charset="-122"/>
            </a:endParaRPr>
          </a:p>
          <a:p>
            <a:pPr marL="1332230" lvl="2" indent="-342900">
              <a:lnSpc>
                <a:spcPct val="20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构造一个</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ARP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响应包并发送给主机</a:t>
            </a:r>
          </a:p>
          <a:p>
            <a:pPr marL="914400" lvl="2" indent="-342900">
              <a:lnSpc>
                <a:spcPct val="200000"/>
              </a:lnSpc>
              <a:spcAft>
                <a:spcPts val="600"/>
              </a:spcAft>
              <a:buClr>
                <a:srgbClr val="15449F"/>
              </a:buClr>
              <a:buFont typeface="Wingdings" panose="05000000000000000000" pitchFamily="2" charset="2"/>
              <a:buChar char="l"/>
              <a:defRPr/>
            </a:pPr>
            <a:r>
              <a:rPr lang="zh-CN" altLang="en-US" sz="2400" dirty="0">
                <a:solidFill>
                  <a:srgbClr val="FF0000"/>
                </a:solidFill>
                <a:latin typeface="方正正大黑简体" panose="02000000000000000000" pitchFamily="2" charset="-122"/>
                <a:ea typeface="方正正大黑简体" panose="02000000000000000000" pitchFamily="2" charset="-122"/>
              </a:rPr>
              <a:t>两种方向的数据连接</a:t>
            </a:r>
            <a:endParaRPr lang="en-US" altLang="zh-CN" sz="2400" dirty="0">
              <a:solidFill>
                <a:srgbClr val="FF0000"/>
              </a:solidFill>
              <a:latin typeface="方正正大黑简体" panose="02000000000000000000" pitchFamily="2" charset="-122"/>
              <a:ea typeface="方正正大黑简体" panose="02000000000000000000" pitchFamily="2" charset="-122"/>
            </a:endParaRPr>
          </a:p>
          <a:p>
            <a:pPr marL="1332230" lvl="2" indent="-342900">
              <a:lnSpc>
                <a:spcPct val="20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访问控制设备可能需要开放从外到内的访问策略，造成安全隐患</a:t>
            </a:r>
            <a:endPar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7" name="文本框 16">
            <a:extLst>
              <a:ext uri="{FF2B5EF4-FFF2-40B4-BE49-F238E27FC236}">
                <a16:creationId xmlns:a16="http://schemas.microsoft.com/office/drawing/2014/main" id="{94171793-9501-407C-966F-D25EEC620B1D}"/>
              </a:ext>
            </a:extLst>
          </p:cNvPr>
          <p:cNvSpPr txBox="1"/>
          <p:nvPr/>
        </p:nvSpPr>
        <p:spPr>
          <a:xfrm>
            <a:off x="4388709" y="652319"/>
            <a:ext cx="3845605"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FTP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p>
        </p:txBody>
      </p:sp>
    </p:spTree>
    <p:extLst>
      <p:ext uri="{BB962C8B-B14F-4D97-AF65-F5344CB8AC3E}">
        <p14:creationId xmlns:p14="http://schemas.microsoft.com/office/powerpoint/2010/main" val="8682744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500">
                                          <p:stCondLst>
                                            <p:cond delay="0"/>
                                          </p:stCondLst>
                                        </p:cTn>
                                        <p:tgtEl>
                                          <p:spTgt spid="17"/>
                                        </p:tgtEl>
                                      </p:cBhvr>
                                    </p:animEffect>
                                    <p:set>
                                      <p:cBhvr>
                                        <p:cTn id="8" dur="500" fill="hold">
                                          <p:stCondLst>
                                            <p:cond delay="500"/>
                                          </p:stCondLst>
                                        </p:cTn>
                                        <p:tgtEl>
                                          <p:spTgt spid="17"/>
                                        </p:tgtEl>
                                        <p:attrNameLst>
                                          <p:attrName>style.visibility</p:attrName>
                                        </p:attrNameLst>
                                      </p:cBhvr>
                                      <p:to>
                                        <p:strVal val="visible"/>
                                      </p:to>
                                    </p:set>
                                    <p:anim to="0" calcmode="lin" valueType="num">
                                      <p:cBhvr>
                                        <p:cTn id="9" dur="1000" decel="100000" fill="hold">
                                          <p:stCondLst>
                                            <p:cond delay="0"/>
                                          </p:stCondLst>
                                        </p:cTn>
                                        <p:tgtEl>
                                          <p:spTgt spid="17"/>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iterate type="wd">
                                    <p:tmPct val="10000"/>
                                  </p:iterate>
                                  <p:childTnLst>
                                    <p:set>
                                      <p:cBhvr>
                                        <p:cTn id="13" dur="1" fill="hold">
                                          <p:stCondLst>
                                            <p:cond delay="0"/>
                                          </p:stCondLst>
                                        </p:cTn>
                                        <p:tgtEl>
                                          <p:spTgt spid="28">
                                            <p:txEl>
                                              <p:pRg st="0" end="0"/>
                                            </p:txEl>
                                          </p:spTgt>
                                        </p:tgtEl>
                                        <p:attrNameLst>
                                          <p:attrName>style.visibility</p:attrName>
                                        </p:attrNameLst>
                                      </p:cBhvr>
                                      <p:to>
                                        <p:strVal val="visible"/>
                                      </p:to>
                                    </p:set>
                                    <p:anim to="0" calcmode="lin" valueType="num">
                                      <p:cBhvr>
                                        <p:cTn id="14"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15" dur="500">
                                          <p:stCondLst>
                                            <p:cond delay="0"/>
                                          </p:stCondLst>
                                        </p:cTn>
                                        <p:tgtEl>
                                          <p:spTgt spid="28">
                                            <p:txEl>
                                              <p:pRg st="0" end="0"/>
                                            </p:txEl>
                                          </p:spTgt>
                                        </p:tgtEl>
                                      </p:cBhvr>
                                    </p:animEffect>
                                    <p:animScale>
                                      <p:cBhvr>
                                        <p:cTn id="16" dur="500" decel="100000" fill="hold">
                                          <p:stCondLst>
                                            <p:cond delay="0"/>
                                          </p:stCondLst>
                                        </p:cTn>
                                        <p:tgtEl>
                                          <p:spTgt spid="28">
                                            <p:txEl>
                                              <p:pRg st="0" end="0"/>
                                            </p:txEl>
                                          </p:spTgt>
                                        </p:tgtEl>
                                      </p:cBhvr>
                                      <p:by x="100000" y="100000"/>
                                      <p:from x="110000" y="110000"/>
                                      <p:to x="100000" y="100000"/>
                                    </p:animScale>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iterate type="wd">
                                    <p:tmPct val="10000"/>
                                  </p:iterate>
                                  <p:childTnLst>
                                    <p:set>
                                      <p:cBhvr>
                                        <p:cTn id="20" dur="1" fill="hold">
                                          <p:stCondLst>
                                            <p:cond delay="0"/>
                                          </p:stCondLst>
                                        </p:cTn>
                                        <p:tgtEl>
                                          <p:spTgt spid="28">
                                            <p:txEl>
                                              <p:pRg st="1" end="1"/>
                                            </p:txEl>
                                          </p:spTgt>
                                        </p:tgtEl>
                                        <p:attrNameLst>
                                          <p:attrName>style.visibility</p:attrName>
                                        </p:attrNameLst>
                                      </p:cBhvr>
                                      <p:to>
                                        <p:strVal val="visible"/>
                                      </p:to>
                                    </p:set>
                                    <p:anim to="0" calcmode="lin" valueType="num">
                                      <p:cBhvr>
                                        <p:cTn id="21" dur="500" decel="100000" fill="hold">
                                          <p:stCondLst>
                                            <p:cond delay="0"/>
                                          </p:stCondLst>
                                        </p:cTn>
                                        <p:tgtEl>
                                          <p:spTgt spid="28">
                                            <p:txEl>
                                              <p:pRg st="1" end="1"/>
                                            </p:txEl>
                                          </p:spTgt>
                                        </p:tgtEl>
                                        <p:attrNameLst>
                                          <p:attrName>ppt_y</p:attrName>
                                        </p:attrNameLst>
                                      </p:cBhvr>
                                      <p:tavLst>
                                        <p:tav tm="0">
                                          <p:val>
                                            <p:strVal val="ppt_y+0.02"/>
                                          </p:val>
                                        </p:tav>
                                        <p:tav tm="100000">
                                          <p:val>
                                            <p:strVal val="#ppt_y"/>
                                          </p:val>
                                        </p:tav>
                                      </p:tavLst>
                                    </p:anim>
                                    <p:animEffect transition="in" filter="fade">
                                      <p:cBhvr>
                                        <p:cTn id="22" dur="500">
                                          <p:stCondLst>
                                            <p:cond delay="0"/>
                                          </p:stCondLst>
                                        </p:cTn>
                                        <p:tgtEl>
                                          <p:spTgt spid="28">
                                            <p:txEl>
                                              <p:pRg st="1" end="1"/>
                                            </p:txEl>
                                          </p:spTgt>
                                        </p:tgtEl>
                                      </p:cBhvr>
                                    </p:animEffect>
                                    <p:animScale>
                                      <p:cBhvr>
                                        <p:cTn id="23" dur="500" decel="100000" fill="hold">
                                          <p:stCondLst>
                                            <p:cond delay="0"/>
                                          </p:stCondLst>
                                        </p:cTn>
                                        <p:tgtEl>
                                          <p:spTgt spid="28">
                                            <p:txEl>
                                              <p:pRg st="1" end="1"/>
                                            </p:txEl>
                                          </p:spTgt>
                                        </p:tgtEl>
                                      </p:cBhvr>
                                      <p:by x="100000" y="100000"/>
                                      <p:from x="110000" y="110000"/>
                                      <p:to x="100000" y="100000"/>
                                    </p:animScale>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iterate type="wd">
                                    <p:tmPct val="10000"/>
                                  </p:iterate>
                                  <p:childTnLst>
                                    <p:set>
                                      <p:cBhvr>
                                        <p:cTn id="27" dur="1" fill="hold">
                                          <p:stCondLst>
                                            <p:cond delay="0"/>
                                          </p:stCondLst>
                                        </p:cTn>
                                        <p:tgtEl>
                                          <p:spTgt spid="28">
                                            <p:txEl>
                                              <p:pRg st="2" end="2"/>
                                            </p:txEl>
                                          </p:spTgt>
                                        </p:tgtEl>
                                        <p:attrNameLst>
                                          <p:attrName>style.visibility</p:attrName>
                                        </p:attrNameLst>
                                      </p:cBhvr>
                                      <p:to>
                                        <p:strVal val="visible"/>
                                      </p:to>
                                    </p:set>
                                    <p:anim to="0" calcmode="lin" valueType="num">
                                      <p:cBhvr>
                                        <p:cTn id="28" dur="500" decel="100000" fill="hold">
                                          <p:stCondLst>
                                            <p:cond delay="0"/>
                                          </p:stCondLst>
                                        </p:cTn>
                                        <p:tgtEl>
                                          <p:spTgt spid="28">
                                            <p:txEl>
                                              <p:pRg st="2" end="2"/>
                                            </p:txEl>
                                          </p:spTgt>
                                        </p:tgtEl>
                                        <p:attrNameLst>
                                          <p:attrName>ppt_y</p:attrName>
                                        </p:attrNameLst>
                                      </p:cBhvr>
                                      <p:tavLst>
                                        <p:tav tm="0">
                                          <p:val>
                                            <p:strVal val="ppt_y+0.02"/>
                                          </p:val>
                                        </p:tav>
                                        <p:tav tm="100000">
                                          <p:val>
                                            <p:strVal val="#ppt_y"/>
                                          </p:val>
                                        </p:tav>
                                      </p:tavLst>
                                    </p:anim>
                                    <p:animEffect transition="in" filter="fade">
                                      <p:cBhvr>
                                        <p:cTn id="29" dur="500">
                                          <p:stCondLst>
                                            <p:cond delay="0"/>
                                          </p:stCondLst>
                                        </p:cTn>
                                        <p:tgtEl>
                                          <p:spTgt spid="28">
                                            <p:txEl>
                                              <p:pRg st="2" end="2"/>
                                            </p:txEl>
                                          </p:spTgt>
                                        </p:tgtEl>
                                      </p:cBhvr>
                                    </p:animEffect>
                                    <p:animScale>
                                      <p:cBhvr>
                                        <p:cTn id="30" dur="500" decel="100000" fill="hold">
                                          <p:stCondLst>
                                            <p:cond delay="0"/>
                                          </p:stCondLst>
                                        </p:cTn>
                                        <p:tgtEl>
                                          <p:spTgt spid="28">
                                            <p:txEl>
                                              <p:pRg st="2" end="2"/>
                                            </p:txEl>
                                          </p:spTgt>
                                        </p:tgtEl>
                                      </p:cBhvr>
                                      <p:by x="100000" y="100000"/>
                                      <p:from x="110000" y="110000"/>
                                      <p:to x="100000" y="100000"/>
                                    </p:animScale>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iterate type="wd">
                                    <p:tmPct val="10000"/>
                                  </p:iterate>
                                  <p:childTnLst>
                                    <p:set>
                                      <p:cBhvr>
                                        <p:cTn id="34" dur="1" fill="hold">
                                          <p:stCondLst>
                                            <p:cond delay="0"/>
                                          </p:stCondLst>
                                        </p:cTn>
                                        <p:tgtEl>
                                          <p:spTgt spid="28">
                                            <p:txEl>
                                              <p:pRg st="3" end="3"/>
                                            </p:txEl>
                                          </p:spTgt>
                                        </p:tgtEl>
                                        <p:attrNameLst>
                                          <p:attrName>style.visibility</p:attrName>
                                        </p:attrNameLst>
                                      </p:cBhvr>
                                      <p:to>
                                        <p:strVal val="visible"/>
                                      </p:to>
                                    </p:set>
                                    <p:anim to="0" calcmode="lin" valueType="num">
                                      <p:cBhvr>
                                        <p:cTn id="35" dur="500" decel="100000" fill="hold">
                                          <p:stCondLst>
                                            <p:cond delay="0"/>
                                          </p:stCondLst>
                                        </p:cTn>
                                        <p:tgtEl>
                                          <p:spTgt spid="28">
                                            <p:txEl>
                                              <p:pRg st="3" end="3"/>
                                            </p:txEl>
                                          </p:spTgt>
                                        </p:tgtEl>
                                        <p:attrNameLst>
                                          <p:attrName>ppt_y</p:attrName>
                                        </p:attrNameLst>
                                      </p:cBhvr>
                                      <p:tavLst>
                                        <p:tav tm="0">
                                          <p:val>
                                            <p:strVal val="ppt_y+0.02"/>
                                          </p:val>
                                        </p:tav>
                                        <p:tav tm="100000">
                                          <p:val>
                                            <p:strVal val="#ppt_y"/>
                                          </p:val>
                                        </p:tav>
                                      </p:tavLst>
                                    </p:anim>
                                    <p:animEffect transition="in" filter="fade">
                                      <p:cBhvr>
                                        <p:cTn id="36" dur="500">
                                          <p:stCondLst>
                                            <p:cond delay="0"/>
                                          </p:stCondLst>
                                        </p:cTn>
                                        <p:tgtEl>
                                          <p:spTgt spid="28">
                                            <p:txEl>
                                              <p:pRg st="3" end="3"/>
                                            </p:txEl>
                                          </p:spTgt>
                                        </p:tgtEl>
                                      </p:cBhvr>
                                    </p:animEffect>
                                    <p:animScale>
                                      <p:cBhvr>
                                        <p:cTn id="37" dur="500" decel="100000" fill="hold">
                                          <p:stCondLst>
                                            <p:cond delay="0"/>
                                          </p:stCondLst>
                                        </p:cTn>
                                        <p:tgtEl>
                                          <p:spTgt spid="28">
                                            <p:txEl>
                                              <p:pRg st="3" end="3"/>
                                            </p:txEl>
                                          </p:spTgt>
                                        </p:tgtEl>
                                      </p:cBhvr>
                                      <p:by x="100000" y="100000"/>
                                      <p:from x="110000" y="110000"/>
                                      <p:to x="100000" y="100000"/>
                                    </p:animScale>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iterate type="wd">
                                    <p:tmPct val="10000"/>
                                  </p:iterate>
                                  <p:childTnLst>
                                    <p:set>
                                      <p:cBhvr>
                                        <p:cTn id="41" dur="1" fill="hold">
                                          <p:stCondLst>
                                            <p:cond delay="0"/>
                                          </p:stCondLst>
                                        </p:cTn>
                                        <p:tgtEl>
                                          <p:spTgt spid="28">
                                            <p:txEl>
                                              <p:pRg st="4" end="4"/>
                                            </p:txEl>
                                          </p:spTgt>
                                        </p:tgtEl>
                                        <p:attrNameLst>
                                          <p:attrName>style.visibility</p:attrName>
                                        </p:attrNameLst>
                                      </p:cBhvr>
                                      <p:to>
                                        <p:strVal val="visible"/>
                                      </p:to>
                                    </p:set>
                                    <p:anim to="0" calcmode="lin" valueType="num">
                                      <p:cBhvr>
                                        <p:cTn id="42" dur="500" decel="100000" fill="hold">
                                          <p:stCondLst>
                                            <p:cond delay="0"/>
                                          </p:stCondLst>
                                        </p:cTn>
                                        <p:tgtEl>
                                          <p:spTgt spid="28">
                                            <p:txEl>
                                              <p:pRg st="4" end="4"/>
                                            </p:txEl>
                                          </p:spTgt>
                                        </p:tgtEl>
                                        <p:attrNameLst>
                                          <p:attrName>ppt_y</p:attrName>
                                        </p:attrNameLst>
                                      </p:cBhvr>
                                      <p:tavLst>
                                        <p:tav tm="0">
                                          <p:val>
                                            <p:strVal val="ppt_y+0.02"/>
                                          </p:val>
                                        </p:tav>
                                        <p:tav tm="100000">
                                          <p:val>
                                            <p:strVal val="#ppt_y"/>
                                          </p:val>
                                        </p:tav>
                                      </p:tavLst>
                                    </p:anim>
                                    <p:animEffect transition="in" filter="fade">
                                      <p:cBhvr>
                                        <p:cTn id="43" dur="500">
                                          <p:stCondLst>
                                            <p:cond delay="0"/>
                                          </p:stCondLst>
                                        </p:cTn>
                                        <p:tgtEl>
                                          <p:spTgt spid="28">
                                            <p:txEl>
                                              <p:pRg st="4" end="4"/>
                                            </p:txEl>
                                          </p:spTgt>
                                        </p:tgtEl>
                                      </p:cBhvr>
                                    </p:animEffect>
                                    <p:animScale>
                                      <p:cBhvr>
                                        <p:cTn id="44" dur="500" decel="100000" fill="hold">
                                          <p:stCondLst>
                                            <p:cond delay="0"/>
                                          </p:stCondLst>
                                        </p:cTn>
                                        <p:tgtEl>
                                          <p:spTgt spid="28">
                                            <p:txEl>
                                              <p:pRg st="4" end="4"/>
                                            </p:txEl>
                                          </p:spTgt>
                                        </p:tgtEl>
                                      </p:cBhvr>
                                      <p:by x="100000" y="100000"/>
                                      <p:from x="110000" y="110000"/>
                                      <p:to x="100000" y="100000"/>
                                    </p:animScale>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iterate type="wd">
                                    <p:tmPct val="10000"/>
                                  </p:iterate>
                                  <p:childTnLst>
                                    <p:set>
                                      <p:cBhvr>
                                        <p:cTn id="48" dur="1" fill="hold">
                                          <p:stCondLst>
                                            <p:cond delay="0"/>
                                          </p:stCondLst>
                                        </p:cTn>
                                        <p:tgtEl>
                                          <p:spTgt spid="28">
                                            <p:txEl>
                                              <p:pRg st="5" end="5"/>
                                            </p:txEl>
                                          </p:spTgt>
                                        </p:tgtEl>
                                        <p:attrNameLst>
                                          <p:attrName>style.visibility</p:attrName>
                                        </p:attrNameLst>
                                      </p:cBhvr>
                                      <p:to>
                                        <p:strVal val="visible"/>
                                      </p:to>
                                    </p:set>
                                    <p:anim to="0" calcmode="lin" valueType="num">
                                      <p:cBhvr>
                                        <p:cTn id="49" dur="500" decel="100000" fill="hold">
                                          <p:stCondLst>
                                            <p:cond delay="0"/>
                                          </p:stCondLst>
                                        </p:cTn>
                                        <p:tgtEl>
                                          <p:spTgt spid="28">
                                            <p:txEl>
                                              <p:pRg st="5" end="5"/>
                                            </p:txEl>
                                          </p:spTgt>
                                        </p:tgtEl>
                                        <p:attrNameLst>
                                          <p:attrName>ppt_y</p:attrName>
                                        </p:attrNameLst>
                                      </p:cBhvr>
                                      <p:tavLst>
                                        <p:tav tm="0">
                                          <p:val>
                                            <p:strVal val="ppt_y+0.02"/>
                                          </p:val>
                                        </p:tav>
                                        <p:tav tm="100000">
                                          <p:val>
                                            <p:strVal val="#ppt_y"/>
                                          </p:val>
                                        </p:tav>
                                      </p:tavLst>
                                    </p:anim>
                                    <p:animEffect transition="in" filter="fade">
                                      <p:cBhvr>
                                        <p:cTn id="50" dur="500">
                                          <p:stCondLst>
                                            <p:cond delay="0"/>
                                          </p:stCondLst>
                                        </p:cTn>
                                        <p:tgtEl>
                                          <p:spTgt spid="28">
                                            <p:txEl>
                                              <p:pRg st="5" end="5"/>
                                            </p:txEl>
                                          </p:spTgt>
                                        </p:tgtEl>
                                      </p:cBhvr>
                                    </p:animEffect>
                                    <p:animScale>
                                      <p:cBhvr>
                                        <p:cTn id="51" dur="500" decel="100000" fill="hold">
                                          <p:stCondLst>
                                            <p:cond delay="0"/>
                                          </p:stCondLst>
                                        </p:cTn>
                                        <p:tgtEl>
                                          <p:spTgt spid="28">
                                            <p:txEl>
                                              <p:pRg st="5" end="5"/>
                                            </p:txEl>
                                          </p:spTgt>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PA-矩形 4"/>
          <p:cNvSpPr>
            <a:spLocks noChangeArrowheads="1"/>
          </p:cNvSpPr>
          <p:nvPr>
            <p:custDataLst>
              <p:tags r:id="rId1"/>
            </p:custDataLst>
          </p:nvPr>
        </p:nvSpPr>
        <p:spPr bwMode="auto">
          <a:xfrm>
            <a:off x="1559735" y="1639712"/>
            <a:ext cx="9067601" cy="430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7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额外的连接</a:t>
            </a: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造成</a:t>
            </a:r>
            <a:r>
              <a:rPr lang="zh-CN" altLang="en-US" sz="2000" spc="-300" dirty="0">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lang="en-US" altLang="zh-CN" sz="2000" dirty="0">
                <a:solidFill>
                  <a:srgbClr val="FF0000"/>
                </a:solidFill>
                <a:latin typeface="方正正大黑简体" panose="02000000000000000000" pitchFamily="2" charset="-122"/>
                <a:ea typeface="方正正大黑简体" panose="02000000000000000000" pitchFamily="2" charset="-122"/>
              </a:rPr>
              <a:t>FTP </a:t>
            </a:r>
            <a:r>
              <a:rPr lang="zh-CN" altLang="en-US" sz="2000" dirty="0">
                <a:solidFill>
                  <a:srgbClr val="FF0000"/>
                </a:solidFill>
                <a:latin typeface="方正正大黑简体" panose="02000000000000000000" pitchFamily="2" charset="-122"/>
                <a:ea typeface="方正正大黑简体" panose="02000000000000000000" pitchFamily="2" charset="-122"/>
              </a:rPr>
              <a:t>反弹</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攻击：攻击者在</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PORT</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命令中指定特定的</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IP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地址和端口号参数，将数据发送的第三方</a:t>
            </a:r>
          </a:p>
          <a:p>
            <a:pPr marL="914400" lvl="2" indent="-342900">
              <a:lnSpc>
                <a:spcPct val="170000"/>
              </a:lnSpc>
              <a:spcAft>
                <a:spcPts val="600"/>
              </a:spcAft>
              <a:buClr>
                <a:srgbClr val="15449F"/>
              </a:buClr>
              <a:buFont typeface="Wingdings" panose="05000000000000000000" pitchFamily="2" charset="2"/>
              <a:buChar char="l"/>
              <a:defRPr/>
            </a:pPr>
            <a:r>
              <a:rPr lang="zh-CN" altLang="en-US" sz="2400" dirty="0">
                <a:solidFill>
                  <a:srgbClr val="FF0000"/>
                </a:solidFill>
                <a:latin typeface="方正正大黑简体" panose="02000000000000000000" pitchFamily="2" charset="-122"/>
                <a:ea typeface="方正正大黑简体" panose="02000000000000000000" pitchFamily="2" charset="-122"/>
              </a:rPr>
              <a:t>用户权限限制</a:t>
            </a:r>
            <a:r>
              <a:rPr lang="zh-CN" altLang="en-US" sz="2400" dirty="0">
                <a:latin typeface="方正正大黑简体" panose="02000000000000000000" pitchFamily="2" charset="-122"/>
                <a:ea typeface="方正正大黑简体" panose="02000000000000000000" pitchFamily="2" charset="-122"/>
              </a:rPr>
              <a:t>问题</a:t>
            </a:r>
            <a:endParaRPr lang="en-US" altLang="zh-CN" sz="2400" dirty="0">
              <a:latin typeface="方正正大黑简体" panose="02000000000000000000" pitchFamily="2" charset="-122"/>
              <a:ea typeface="方正正大黑简体" panose="02000000000000000000" pitchFamily="2" charset="-122"/>
            </a:endParaRP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如果</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FTP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用户权限限制不合理，会导致非授权访问</a:t>
            </a:r>
          </a:p>
          <a:p>
            <a:pPr marL="914400" lvl="2" indent="-342900">
              <a:lnSpc>
                <a:spcPct val="170000"/>
              </a:lnSpc>
              <a:spcAft>
                <a:spcPts val="600"/>
              </a:spcAft>
              <a:buClr>
                <a:srgbClr val="15449F"/>
              </a:buClr>
              <a:buFont typeface="Wingdings" panose="05000000000000000000" pitchFamily="2" charset="2"/>
              <a:buChar char="l"/>
              <a:defRPr/>
            </a:pPr>
            <a:r>
              <a:rPr lang="zh-CN" altLang="en-US" sz="2400" dirty="0">
                <a:solidFill>
                  <a:srgbClr val="FF0000"/>
                </a:solidFill>
                <a:latin typeface="方正正大黑简体" panose="02000000000000000000" pitchFamily="2" charset="-122"/>
                <a:ea typeface="方正正大黑简体" panose="02000000000000000000" pitchFamily="2" charset="-122"/>
              </a:rPr>
              <a:t>匿名</a:t>
            </a:r>
            <a:r>
              <a:rPr lang="en-US" altLang="zh-CN" sz="2400" dirty="0">
                <a:solidFill>
                  <a:srgbClr val="FF0000"/>
                </a:solidFill>
                <a:latin typeface="方正正大黑简体" panose="02000000000000000000" pitchFamily="2" charset="-122"/>
                <a:ea typeface="方正正大黑简体" panose="02000000000000000000" pitchFamily="2" charset="-122"/>
              </a:rPr>
              <a:t>FTP</a:t>
            </a:r>
            <a:r>
              <a:rPr lang="zh-CN" altLang="en-US" sz="2400" dirty="0">
                <a:latin typeface="方正正大黑简体" panose="02000000000000000000" pitchFamily="2" charset="-122"/>
                <a:ea typeface="方正正大黑简体" panose="02000000000000000000" pitchFamily="2" charset="-122"/>
              </a:rPr>
              <a:t>问题</a:t>
            </a:r>
            <a:endParaRPr lang="en-US" altLang="zh-CN" sz="2400" dirty="0">
              <a:latin typeface="方正正大黑简体" panose="02000000000000000000" pitchFamily="2" charset="-122"/>
              <a:ea typeface="方正正大黑简体" panose="02000000000000000000" pitchFamily="2" charset="-122"/>
            </a:endParaRP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全球可读写目录常用来存储和发布盗版软件或其它违法的软件或数据</a:t>
            </a:r>
          </a:p>
        </p:txBody>
      </p:sp>
      <p:sp>
        <p:nvSpPr>
          <p:cNvPr id="17" name="文本框 16">
            <a:extLst>
              <a:ext uri="{FF2B5EF4-FFF2-40B4-BE49-F238E27FC236}">
                <a16:creationId xmlns:a16="http://schemas.microsoft.com/office/drawing/2014/main" id="{AE26F955-2438-41A4-9BB2-40C81E190D7B}"/>
              </a:ext>
            </a:extLst>
          </p:cNvPr>
          <p:cNvSpPr txBox="1"/>
          <p:nvPr/>
        </p:nvSpPr>
        <p:spPr>
          <a:xfrm>
            <a:off x="4388709" y="652319"/>
            <a:ext cx="3845605"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FTP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p>
        </p:txBody>
      </p:sp>
    </p:spTree>
    <p:extLst>
      <p:ext uri="{BB962C8B-B14F-4D97-AF65-F5344CB8AC3E}">
        <p14:creationId xmlns:p14="http://schemas.microsoft.com/office/powerpoint/2010/main" val="1951475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500">
                                          <p:stCondLst>
                                            <p:cond delay="0"/>
                                          </p:stCondLst>
                                        </p:cTn>
                                        <p:tgtEl>
                                          <p:spTgt spid="17"/>
                                        </p:tgtEl>
                                      </p:cBhvr>
                                    </p:animEffect>
                                    <p:set>
                                      <p:cBhvr>
                                        <p:cTn id="8" dur="500" fill="hold">
                                          <p:stCondLst>
                                            <p:cond delay="500"/>
                                          </p:stCondLst>
                                        </p:cTn>
                                        <p:tgtEl>
                                          <p:spTgt spid="17"/>
                                        </p:tgtEl>
                                        <p:attrNameLst>
                                          <p:attrName>style.visibility</p:attrName>
                                        </p:attrNameLst>
                                      </p:cBhvr>
                                      <p:to>
                                        <p:strVal val="visible"/>
                                      </p:to>
                                    </p:set>
                                    <p:anim to="0" calcmode="lin" valueType="num">
                                      <p:cBhvr>
                                        <p:cTn id="9" dur="1000" decel="100000" fill="hold">
                                          <p:stCondLst>
                                            <p:cond delay="0"/>
                                          </p:stCondLst>
                                        </p:cTn>
                                        <p:tgtEl>
                                          <p:spTgt spid="17"/>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iterate type="wd">
                                    <p:tmPct val="10000"/>
                                  </p:iterate>
                                  <p:childTnLst>
                                    <p:set>
                                      <p:cBhvr>
                                        <p:cTn id="13" dur="1" fill="hold">
                                          <p:stCondLst>
                                            <p:cond delay="0"/>
                                          </p:stCondLst>
                                        </p:cTn>
                                        <p:tgtEl>
                                          <p:spTgt spid="28">
                                            <p:txEl>
                                              <p:pRg st="0" end="0"/>
                                            </p:txEl>
                                          </p:spTgt>
                                        </p:tgtEl>
                                        <p:attrNameLst>
                                          <p:attrName>style.visibility</p:attrName>
                                        </p:attrNameLst>
                                      </p:cBhvr>
                                      <p:to>
                                        <p:strVal val="visible"/>
                                      </p:to>
                                    </p:set>
                                    <p:anim to="0" calcmode="lin" valueType="num">
                                      <p:cBhvr>
                                        <p:cTn id="14"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15" dur="500">
                                          <p:stCondLst>
                                            <p:cond delay="0"/>
                                          </p:stCondLst>
                                        </p:cTn>
                                        <p:tgtEl>
                                          <p:spTgt spid="28">
                                            <p:txEl>
                                              <p:pRg st="0" end="0"/>
                                            </p:txEl>
                                          </p:spTgt>
                                        </p:tgtEl>
                                      </p:cBhvr>
                                    </p:animEffect>
                                    <p:animScale>
                                      <p:cBhvr>
                                        <p:cTn id="16" dur="500" decel="100000" fill="hold">
                                          <p:stCondLst>
                                            <p:cond delay="0"/>
                                          </p:stCondLst>
                                        </p:cTn>
                                        <p:tgtEl>
                                          <p:spTgt spid="28">
                                            <p:txEl>
                                              <p:pRg st="0" end="0"/>
                                            </p:txEl>
                                          </p:spTgt>
                                        </p:tgtEl>
                                      </p:cBhvr>
                                      <p:by x="100000" y="100000"/>
                                      <p:from x="110000" y="110000"/>
                                      <p:to x="100000" y="100000"/>
                                    </p:animScale>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iterate type="wd">
                                    <p:tmPct val="10000"/>
                                  </p:iterate>
                                  <p:childTnLst>
                                    <p:set>
                                      <p:cBhvr>
                                        <p:cTn id="20" dur="1" fill="hold">
                                          <p:stCondLst>
                                            <p:cond delay="0"/>
                                          </p:stCondLst>
                                        </p:cTn>
                                        <p:tgtEl>
                                          <p:spTgt spid="28">
                                            <p:txEl>
                                              <p:pRg st="1" end="1"/>
                                            </p:txEl>
                                          </p:spTgt>
                                        </p:tgtEl>
                                        <p:attrNameLst>
                                          <p:attrName>style.visibility</p:attrName>
                                        </p:attrNameLst>
                                      </p:cBhvr>
                                      <p:to>
                                        <p:strVal val="visible"/>
                                      </p:to>
                                    </p:set>
                                    <p:anim to="0" calcmode="lin" valueType="num">
                                      <p:cBhvr>
                                        <p:cTn id="21" dur="500" decel="100000" fill="hold">
                                          <p:stCondLst>
                                            <p:cond delay="0"/>
                                          </p:stCondLst>
                                        </p:cTn>
                                        <p:tgtEl>
                                          <p:spTgt spid="28">
                                            <p:txEl>
                                              <p:pRg st="1" end="1"/>
                                            </p:txEl>
                                          </p:spTgt>
                                        </p:tgtEl>
                                        <p:attrNameLst>
                                          <p:attrName>ppt_y</p:attrName>
                                        </p:attrNameLst>
                                      </p:cBhvr>
                                      <p:tavLst>
                                        <p:tav tm="0">
                                          <p:val>
                                            <p:strVal val="ppt_y+0.02"/>
                                          </p:val>
                                        </p:tav>
                                        <p:tav tm="100000">
                                          <p:val>
                                            <p:strVal val="#ppt_y"/>
                                          </p:val>
                                        </p:tav>
                                      </p:tavLst>
                                    </p:anim>
                                    <p:animEffect transition="in" filter="fade">
                                      <p:cBhvr>
                                        <p:cTn id="22" dur="500">
                                          <p:stCondLst>
                                            <p:cond delay="0"/>
                                          </p:stCondLst>
                                        </p:cTn>
                                        <p:tgtEl>
                                          <p:spTgt spid="28">
                                            <p:txEl>
                                              <p:pRg st="1" end="1"/>
                                            </p:txEl>
                                          </p:spTgt>
                                        </p:tgtEl>
                                      </p:cBhvr>
                                    </p:animEffect>
                                    <p:animScale>
                                      <p:cBhvr>
                                        <p:cTn id="23" dur="500" decel="100000" fill="hold">
                                          <p:stCondLst>
                                            <p:cond delay="0"/>
                                          </p:stCondLst>
                                        </p:cTn>
                                        <p:tgtEl>
                                          <p:spTgt spid="28">
                                            <p:txEl>
                                              <p:pRg st="1" end="1"/>
                                            </p:txEl>
                                          </p:spTgt>
                                        </p:tgtEl>
                                      </p:cBhvr>
                                      <p:by x="100000" y="100000"/>
                                      <p:from x="110000" y="110000"/>
                                      <p:to x="100000" y="100000"/>
                                    </p:animScale>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iterate type="wd">
                                    <p:tmPct val="10000"/>
                                  </p:iterate>
                                  <p:childTnLst>
                                    <p:set>
                                      <p:cBhvr>
                                        <p:cTn id="27" dur="1" fill="hold">
                                          <p:stCondLst>
                                            <p:cond delay="0"/>
                                          </p:stCondLst>
                                        </p:cTn>
                                        <p:tgtEl>
                                          <p:spTgt spid="28">
                                            <p:txEl>
                                              <p:pRg st="2" end="2"/>
                                            </p:txEl>
                                          </p:spTgt>
                                        </p:tgtEl>
                                        <p:attrNameLst>
                                          <p:attrName>style.visibility</p:attrName>
                                        </p:attrNameLst>
                                      </p:cBhvr>
                                      <p:to>
                                        <p:strVal val="visible"/>
                                      </p:to>
                                    </p:set>
                                    <p:anim to="0" calcmode="lin" valueType="num">
                                      <p:cBhvr>
                                        <p:cTn id="28" dur="500" decel="100000" fill="hold">
                                          <p:stCondLst>
                                            <p:cond delay="0"/>
                                          </p:stCondLst>
                                        </p:cTn>
                                        <p:tgtEl>
                                          <p:spTgt spid="28">
                                            <p:txEl>
                                              <p:pRg st="2" end="2"/>
                                            </p:txEl>
                                          </p:spTgt>
                                        </p:tgtEl>
                                        <p:attrNameLst>
                                          <p:attrName>ppt_y</p:attrName>
                                        </p:attrNameLst>
                                      </p:cBhvr>
                                      <p:tavLst>
                                        <p:tav tm="0">
                                          <p:val>
                                            <p:strVal val="ppt_y+0.02"/>
                                          </p:val>
                                        </p:tav>
                                        <p:tav tm="100000">
                                          <p:val>
                                            <p:strVal val="#ppt_y"/>
                                          </p:val>
                                        </p:tav>
                                      </p:tavLst>
                                    </p:anim>
                                    <p:animEffect transition="in" filter="fade">
                                      <p:cBhvr>
                                        <p:cTn id="29" dur="500">
                                          <p:stCondLst>
                                            <p:cond delay="0"/>
                                          </p:stCondLst>
                                        </p:cTn>
                                        <p:tgtEl>
                                          <p:spTgt spid="28">
                                            <p:txEl>
                                              <p:pRg st="2" end="2"/>
                                            </p:txEl>
                                          </p:spTgt>
                                        </p:tgtEl>
                                      </p:cBhvr>
                                    </p:animEffect>
                                    <p:animScale>
                                      <p:cBhvr>
                                        <p:cTn id="30" dur="500" decel="100000" fill="hold">
                                          <p:stCondLst>
                                            <p:cond delay="0"/>
                                          </p:stCondLst>
                                        </p:cTn>
                                        <p:tgtEl>
                                          <p:spTgt spid="28">
                                            <p:txEl>
                                              <p:pRg st="2" end="2"/>
                                            </p:txEl>
                                          </p:spTgt>
                                        </p:tgtEl>
                                      </p:cBhvr>
                                      <p:by x="100000" y="100000"/>
                                      <p:from x="110000" y="110000"/>
                                      <p:to x="100000" y="100000"/>
                                    </p:animScale>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iterate type="wd">
                                    <p:tmPct val="10000"/>
                                  </p:iterate>
                                  <p:childTnLst>
                                    <p:set>
                                      <p:cBhvr>
                                        <p:cTn id="34" dur="1" fill="hold">
                                          <p:stCondLst>
                                            <p:cond delay="0"/>
                                          </p:stCondLst>
                                        </p:cTn>
                                        <p:tgtEl>
                                          <p:spTgt spid="28">
                                            <p:txEl>
                                              <p:pRg st="3" end="3"/>
                                            </p:txEl>
                                          </p:spTgt>
                                        </p:tgtEl>
                                        <p:attrNameLst>
                                          <p:attrName>style.visibility</p:attrName>
                                        </p:attrNameLst>
                                      </p:cBhvr>
                                      <p:to>
                                        <p:strVal val="visible"/>
                                      </p:to>
                                    </p:set>
                                    <p:anim to="0" calcmode="lin" valueType="num">
                                      <p:cBhvr>
                                        <p:cTn id="35" dur="500" decel="100000" fill="hold">
                                          <p:stCondLst>
                                            <p:cond delay="0"/>
                                          </p:stCondLst>
                                        </p:cTn>
                                        <p:tgtEl>
                                          <p:spTgt spid="28">
                                            <p:txEl>
                                              <p:pRg st="3" end="3"/>
                                            </p:txEl>
                                          </p:spTgt>
                                        </p:tgtEl>
                                        <p:attrNameLst>
                                          <p:attrName>ppt_y</p:attrName>
                                        </p:attrNameLst>
                                      </p:cBhvr>
                                      <p:tavLst>
                                        <p:tav tm="0">
                                          <p:val>
                                            <p:strVal val="ppt_y+0.02"/>
                                          </p:val>
                                        </p:tav>
                                        <p:tav tm="100000">
                                          <p:val>
                                            <p:strVal val="#ppt_y"/>
                                          </p:val>
                                        </p:tav>
                                      </p:tavLst>
                                    </p:anim>
                                    <p:animEffect transition="in" filter="fade">
                                      <p:cBhvr>
                                        <p:cTn id="36" dur="500">
                                          <p:stCondLst>
                                            <p:cond delay="0"/>
                                          </p:stCondLst>
                                        </p:cTn>
                                        <p:tgtEl>
                                          <p:spTgt spid="28">
                                            <p:txEl>
                                              <p:pRg st="3" end="3"/>
                                            </p:txEl>
                                          </p:spTgt>
                                        </p:tgtEl>
                                      </p:cBhvr>
                                    </p:animEffect>
                                    <p:animScale>
                                      <p:cBhvr>
                                        <p:cTn id="37" dur="500" decel="100000" fill="hold">
                                          <p:stCondLst>
                                            <p:cond delay="0"/>
                                          </p:stCondLst>
                                        </p:cTn>
                                        <p:tgtEl>
                                          <p:spTgt spid="28">
                                            <p:txEl>
                                              <p:pRg st="3" end="3"/>
                                            </p:txEl>
                                          </p:spTgt>
                                        </p:tgtEl>
                                      </p:cBhvr>
                                      <p:by x="100000" y="100000"/>
                                      <p:from x="110000" y="110000"/>
                                      <p:to x="100000" y="100000"/>
                                    </p:animScale>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iterate type="wd">
                                    <p:tmPct val="10000"/>
                                  </p:iterate>
                                  <p:childTnLst>
                                    <p:set>
                                      <p:cBhvr>
                                        <p:cTn id="41" dur="1" fill="hold">
                                          <p:stCondLst>
                                            <p:cond delay="0"/>
                                          </p:stCondLst>
                                        </p:cTn>
                                        <p:tgtEl>
                                          <p:spTgt spid="28">
                                            <p:txEl>
                                              <p:pRg st="4" end="4"/>
                                            </p:txEl>
                                          </p:spTgt>
                                        </p:tgtEl>
                                        <p:attrNameLst>
                                          <p:attrName>style.visibility</p:attrName>
                                        </p:attrNameLst>
                                      </p:cBhvr>
                                      <p:to>
                                        <p:strVal val="visible"/>
                                      </p:to>
                                    </p:set>
                                    <p:anim to="0" calcmode="lin" valueType="num">
                                      <p:cBhvr>
                                        <p:cTn id="42" dur="500" decel="100000" fill="hold">
                                          <p:stCondLst>
                                            <p:cond delay="0"/>
                                          </p:stCondLst>
                                        </p:cTn>
                                        <p:tgtEl>
                                          <p:spTgt spid="28">
                                            <p:txEl>
                                              <p:pRg st="4" end="4"/>
                                            </p:txEl>
                                          </p:spTgt>
                                        </p:tgtEl>
                                        <p:attrNameLst>
                                          <p:attrName>ppt_y</p:attrName>
                                        </p:attrNameLst>
                                      </p:cBhvr>
                                      <p:tavLst>
                                        <p:tav tm="0">
                                          <p:val>
                                            <p:strVal val="ppt_y+0.02"/>
                                          </p:val>
                                        </p:tav>
                                        <p:tav tm="100000">
                                          <p:val>
                                            <p:strVal val="#ppt_y"/>
                                          </p:val>
                                        </p:tav>
                                      </p:tavLst>
                                    </p:anim>
                                    <p:animEffect transition="in" filter="fade">
                                      <p:cBhvr>
                                        <p:cTn id="43" dur="500">
                                          <p:stCondLst>
                                            <p:cond delay="0"/>
                                          </p:stCondLst>
                                        </p:cTn>
                                        <p:tgtEl>
                                          <p:spTgt spid="28">
                                            <p:txEl>
                                              <p:pRg st="4" end="4"/>
                                            </p:txEl>
                                          </p:spTgt>
                                        </p:tgtEl>
                                      </p:cBhvr>
                                    </p:animEffect>
                                    <p:animScale>
                                      <p:cBhvr>
                                        <p:cTn id="44" dur="500" decel="100000" fill="hold">
                                          <p:stCondLst>
                                            <p:cond delay="0"/>
                                          </p:stCondLst>
                                        </p:cTn>
                                        <p:tgtEl>
                                          <p:spTgt spid="28">
                                            <p:txEl>
                                              <p:pRg st="4" end="4"/>
                                            </p:txEl>
                                          </p:spTgt>
                                        </p:tgtEl>
                                      </p:cBhvr>
                                      <p:by x="100000" y="100000"/>
                                      <p:from x="110000" y="110000"/>
                                      <p:to x="100000" y="100000"/>
                                    </p:animScale>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iterate type="wd">
                                    <p:tmPct val="10000"/>
                                  </p:iterate>
                                  <p:childTnLst>
                                    <p:set>
                                      <p:cBhvr>
                                        <p:cTn id="48" dur="1" fill="hold">
                                          <p:stCondLst>
                                            <p:cond delay="0"/>
                                          </p:stCondLst>
                                        </p:cTn>
                                        <p:tgtEl>
                                          <p:spTgt spid="28">
                                            <p:txEl>
                                              <p:pRg st="5" end="5"/>
                                            </p:txEl>
                                          </p:spTgt>
                                        </p:tgtEl>
                                        <p:attrNameLst>
                                          <p:attrName>style.visibility</p:attrName>
                                        </p:attrNameLst>
                                      </p:cBhvr>
                                      <p:to>
                                        <p:strVal val="visible"/>
                                      </p:to>
                                    </p:set>
                                    <p:anim to="0" calcmode="lin" valueType="num">
                                      <p:cBhvr>
                                        <p:cTn id="49" dur="500" decel="100000" fill="hold">
                                          <p:stCondLst>
                                            <p:cond delay="0"/>
                                          </p:stCondLst>
                                        </p:cTn>
                                        <p:tgtEl>
                                          <p:spTgt spid="28">
                                            <p:txEl>
                                              <p:pRg st="5" end="5"/>
                                            </p:txEl>
                                          </p:spTgt>
                                        </p:tgtEl>
                                        <p:attrNameLst>
                                          <p:attrName>ppt_y</p:attrName>
                                        </p:attrNameLst>
                                      </p:cBhvr>
                                      <p:tavLst>
                                        <p:tav tm="0">
                                          <p:val>
                                            <p:strVal val="ppt_y+0.02"/>
                                          </p:val>
                                        </p:tav>
                                        <p:tav tm="100000">
                                          <p:val>
                                            <p:strVal val="#ppt_y"/>
                                          </p:val>
                                        </p:tav>
                                      </p:tavLst>
                                    </p:anim>
                                    <p:animEffect transition="in" filter="fade">
                                      <p:cBhvr>
                                        <p:cTn id="50" dur="500">
                                          <p:stCondLst>
                                            <p:cond delay="0"/>
                                          </p:stCondLst>
                                        </p:cTn>
                                        <p:tgtEl>
                                          <p:spTgt spid="28">
                                            <p:txEl>
                                              <p:pRg st="5" end="5"/>
                                            </p:txEl>
                                          </p:spTgt>
                                        </p:tgtEl>
                                      </p:cBhvr>
                                    </p:animEffect>
                                    <p:animScale>
                                      <p:cBhvr>
                                        <p:cTn id="51" dur="500" decel="100000" fill="hold">
                                          <p:stCondLst>
                                            <p:cond delay="0"/>
                                          </p:stCondLst>
                                        </p:cTn>
                                        <p:tgtEl>
                                          <p:spTgt spid="28">
                                            <p:txEl>
                                              <p:pRg st="5" end="5"/>
                                            </p:txEl>
                                          </p:spTgt>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4404028" y="653569"/>
            <a:ext cx="3383939"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FTP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的明文传输</a:t>
            </a:r>
          </a:p>
        </p:txBody>
      </p:sp>
      <p:sp>
        <p:nvSpPr>
          <p:cNvPr id="99" name="文本框 98"/>
          <p:cNvSpPr txBox="1"/>
          <p:nvPr/>
        </p:nvSpPr>
        <p:spPr>
          <a:xfrm>
            <a:off x="1491464" y="1516209"/>
            <a:ext cx="8997242" cy="461665"/>
          </a:xfrm>
          <a:prstGeom prst="rect">
            <a:avLst/>
          </a:prstGeom>
          <a:noFill/>
        </p:spPr>
        <p:txBody>
          <a:bodyPr wrap="square">
            <a:spAutoFit/>
          </a:bodyPr>
          <a:lstStyle/>
          <a:p>
            <a:pPr marL="457200" indent="-457200">
              <a:buSzPct val="150000"/>
              <a:buBlip>
                <a:blip r:embed="rId3"/>
              </a:buBlip>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捕获后的数据包 </a:t>
            </a:r>
          </a:p>
        </p:txBody>
      </p:sp>
      <p:pic>
        <p:nvPicPr>
          <p:cNvPr id="18" name="Picture 3">
            <a:extLst>
              <a:ext uri="{FF2B5EF4-FFF2-40B4-BE49-F238E27FC236}">
                <a16:creationId xmlns:a16="http://schemas.microsoft.com/office/drawing/2014/main" id="{07DC9C69-DEB8-4917-B147-C09BE33E53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0013" y="1516209"/>
            <a:ext cx="6629400"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椭圆 18">
            <a:extLst>
              <a:ext uri="{FF2B5EF4-FFF2-40B4-BE49-F238E27FC236}">
                <a16:creationId xmlns:a16="http://schemas.microsoft.com/office/drawing/2014/main" id="{B01E7E96-49DA-40E8-BC0E-73D3DC79D24D}"/>
              </a:ext>
            </a:extLst>
          </p:cNvPr>
          <p:cNvSpPr/>
          <p:nvPr/>
        </p:nvSpPr>
        <p:spPr>
          <a:xfrm>
            <a:off x="9011141" y="2590022"/>
            <a:ext cx="1080120" cy="1530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31D81186-25AE-48C2-806F-423792D9A6F1}"/>
              </a:ext>
            </a:extLst>
          </p:cNvPr>
          <p:cNvSpPr/>
          <p:nvPr/>
        </p:nvSpPr>
        <p:spPr>
          <a:xfrm>
            <a:off x="9011141" y="2815106"/>
            <a:ext cx="1080120" cy="1530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椭圆 20">
            <a:extLst>
              <a:ext uri="{FF2B5EF4-FFF2-40B4-BE49-F238E27FC236}">
                <a16:creationId xmlns:a16="http://schemas.microsoft.com/office/drawing/2014/main" id="{D7C90D64-1600-4C63-883B-D67882E73030}"/>
              </a:ext>
            </a:extLst>
          </p:cNvPr>
          <p:cNvSpPr/>
          <p:nvPr/>
        </p:nvSpPr>
        <p:spPr>
          <a:xfrm>
            <a:off x="8939133" y="3886167"/>
            <a:ext cx="1080120" cy="1530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368398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3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19" grpId="0" animBg="1"/>
      <p:bldP spid="20" grpId="0" animBg="1"/>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4404028" y="653569"/>
            <a:ext cx="3383939"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FTP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的明文传输</a:t>
            </a:r>
          </a:p>
        </p:txBody>
      </p:sp>
      <p:sp>
        <p:nvSpPr>
          <p:cNvPr id="99" name="文本框 98"/>
          <p:cNvSpPr txBox="1"/>
          <p:nvPr/>
        </p:nvSpPr>
        <p:spPr>
          <a:xfrm>
            <a:off x="1491464" y="1516209"/>
            <a:ext cx="8997242" cy="461665"/>
          </a:xfrm>
          <a:prstGeom prst="rect">
            <a:avLst/>
          </a:prstGeom>
          <a:noFill/>
        </p:spPr>
        <p:txBody>
          <a:bodyPr wrap="square">
            <a:spAutoFit/>
          </a:bodyPr>
          <a:lstStyle/>
          <a:p>
            <a:pPr marL="457200" indent="-457200">
              <a:buSzPct val="150000"/>
              <a:buBlip>
                <a:blip r:embed="rId3"/>
              </a:buBlip>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明文传送的数据包</a:t>
            </a:r>
          </a:p>
        </p:txBody>
      </p:sp>
      <p:pic>
        <p:nvPicPr>
          <p:cNvPr id="5" name="Picture 3">
            <a:extLst>
              <a:ext uri="{FF2B5EF4-FFF2-40B4-BE49-F238E27FC236}">
                <a16:creationId xmlns:a16="http://schemas.microsoft.com/office/drawing/2014/main" id="{0CE48BCA-6CC0-4A6E-8C82-70F66CD1EE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997" y="1927802"/>
            <a:ext cx="6096000" cy="469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06849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3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4173195" y="653569"/>
            <a:ext cx="3845605"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FTP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反弹攻击示例</a:t>
            </a:r>
          </a:p>
        </p:txBody>
      </p:sp>
      <p:pic>
        <p:nvPicPr>
          <p:cNvPr id="18" name="Picture 4">
            <a:extLst>
              <a:ext uri="{FF2B5EF4-FFF2-40B4-BE49-F238E27FC236}">
                <a16:creationId xmlns:a16="http://schemas.microsoft.com/office/drawing/2014/main" id="{5C16B63E-8310-4AB1-B8B0-2CCC6C010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576" y="1490681"/>
            <a:ext cx="5358848" cy="451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直接连接符 18">
            <a:extLst>
              <a:ext uri="{FF2B5EF4-FFF2-40B4-BE49-F238E27FC236}">
                <a16:creationId xmlns:a16="http://schemas.microsoft.com/office/drawing/2014/main" id="{64E69316-6E21-44A3-81DF-3E27FD59EF83}"/>
              </a:ext>
            </a:extLst>
          </p:cNvPr>
          <p:cNvCxnSpPr>
            <a:cxnSpLocks/>
          </p:cNvCxnSpPr>
          <p:nvPr/>
        </p:nvCxnSpPr>
        <p:spPr>
          <a:xfrm>
            <a:off x="3830255" y="2919299"/>
            <a:ext cx="134018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对话气泡: 椭圆形 19">
            <a:extLst>
              <a:ext uri="{FF2B5EF4-FFF2-40B4-BE49-F238E27FC236}">
                <a16:creationId xmlns:a16="http://schemas.microsoft.com/office/drawing/2014/main" id="{42BDF7DF-C0AC-4C1E-86B3-9A93E11851CB}"/>
              </a:ext>
            </a:extLst>
          </p:cNvPr>
          <p:cNvSpPr/>
          <p:nvPr/>
        </p:nvSpPr>
        <p:spPr>
          <a:xfrm>
            <a:off x="5746932" y="1992162"/>
            <a:ext cx="2808288" cy="1081088"/>
          </a:xfrm>
          <a:prstGeom prst="wedgeEllipseCallout">
            <a:avLst>
              <a:gd name="adj1" fmla="val -68666"/>
              <a:gd name="adj2" fmla="val 25221"/>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defPPr>
              <a:defRPr lang="zh-CN">
                <a:solidFill>
                  <a:schemeClr val="lt1"/>
                </a:solidFill>
              </a:defRPr>
            </a:defPPr>
            <a:lvl1pPr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9pPr>
          </a:lstStyle>
          <a:p>
            <a:pPr algn="ctr">
              <a:defRPr/>
            </a:pPr>
            <a:r>
              <a:rPr lang="zh-CN" altLang="en-US" sz="2000" dirty="0">
                <a:solidFill>
                  <a:schemeClr val="tx1"/>
                </a:solidFill>
                <a:latin typeface="方正正大黑简体" panose="02000500000000000000" pitchFamily="2" charset="-122"/>
                <a:ea typeface="方正正大黑简体" panose="02000500000000000000" pitchFamily="2" charset="-122"/>
              </a:rPr>
              <a:t>攻击者可能将数据发送给第三方</a:t>
            </a:r>
          </a:p>
        </p:txBody>
      </p:sp>
    </p:spTree>
    <p:extLst>
      <p:ext uri="{BB962C8B-B14F-4D97-AF65-F5344CB8AC3E}">
        <p14:creationId xmlns:p14="http://schemas.microsoft.com/office/powerpoint/2010/main" val="2800791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4173195" y="653569"/>
            <a:ext cx="3845605"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FTP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p>
        </p:txBody>
      </p:sp>
      <p:sp>
        <p:nvSpPr>
          <p:cNvPr id="27" name="文本框 26"/>
          <p:cNvSpPr txBox="1"/>
          <p:nvPr/>
        </p:nvSpPr>
        <p:spPr>
          <a:xfrm>
            <a:off x="1416312" y="1686538"/>
            <a:ext cx="8997242" cy="523220"/>
          </a:xfrm>
          <a:prstGeom prst="rect">
            <a:avLst/>
          </a:prstGeom>
          <a:noFill/>
        </p:spPr>
        <p:txBody>
          <a:bodyPr wrap="square">
            <a:spAutoFit/>
          </a:bodyPr>
          <a:lstStyle/>
          <a:p>
            <a:pPr marL="457200" indent="-457200">
              <a:buSzPct val="150000"/>
              <a:buBlip>
                <a:blip r:embed="rId5"/>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使用</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SFTP</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SSH</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文件传输协议）协议代替</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FTP</a:t>
            </a:r>
          </a:p>
        </p:txBody>
      </p:sp>
      <p:sp>
        <p:nvSpPr>
          <p:cNvPr id="28" name="PA-矩形 4"/>
          <p:cNvSpPr>
            <a:spLocks noChangeArrowheads="1"/>
          </p:cNvSpPr>
          <p:nvPr>
            <p:custDataLst>
              <p:tags r:id="rId1"/>
            </p:custDataLst>
          </p:nvPr>
        </p:nvSpPr>
        <p:spPr bwMode="auto">
          <a:xfrm>
            <a:off x="1485917" y="2478957"/>
            <a:ext cx="9495064" cy="1137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进行加密</a:t>
            </a:r>
          </a:p>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采用</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SSH</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TCP 22</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端口），避免了开放大量数据连接端口</a:t>
            </a:r>
          </a:p>
        </p:txBody>
      </p:sp>
      <p:sp>
        <p:nvSpPr>
          <p:cNvPr id="17" name="文本框 16">
            <a:extLst>
              <a:ext uri="{FF2B5EF4-FFF2-40B4-BE49-F238E27FC236}">
                <a16:creationId xmlns:a16="http://schemas.microsoft.com/office/drawing/2014/main" id="{DF01FC12-7F55-42F5-BC64-D358A5F89F65}"/>
              </a:ext>
            </a:extLst>
          </p:cNvPr>
          <p:cNvSpPr txBox="1"/>
          <p:nvPr/>
        </p:nvSpPr>
        <p:spPr>
          <a:xfrm>
            <a:off x="1416312" y="4095034"/>
            <a:ext cx="8997242" cy="523220"/>
          </a:xfrm>
          <a:prstGeom prst="rect">
            <a:avLst/>
          </a:prstGeom>
          <a:noFill/>
        </p:spPr>
        <p:txBody>
          <a:bodyPr wrap="square">
            <a:spAutoFit/>
          </a:bodyPr>
          <a:lstStyle/>
          <a:p>
            <a:pPr marL="457200" indent="-457200">
              <a:buSzPct val="150000"/>
              <a:buBlip>
                <a:blip r:embed="rId5"/>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两种方向的数据连接</a:t>
            </a:r>
          </a:p>
        </p:txBody>
      </p:sp>
      <p:sp>
        <p:nvSpPr>
          <p:cNvPr id="18" name="PA-矩形 4">
            <a:extLst>
              <a:ext uri="{FF2B5EF4-FFF2-40B4-BE49-F238E27FC236}">
                <a16:creationId xmlns:a16="http://schemas.microsoft.com/office/drawing/2014/main" id="{DBDD4B28-3D42-4E91-8095-0C23BEC662AC}"/>
              </a:ext>
            </a:extLst>
          </p:cNvPr>
          <p:cNvSpPr>
            <a:spLocks noChangeArrowheads="1"/>
          </p:cNvSpPr>
          <p:nvPr>
            <p:custDataLst>
              <p:tags r:id="rId2"/>
            </p:custDataLst>
          </p:nvPr>
        </p:nvSpPr>
        <p:spPr bwMode="auto">
          <a:xfrm>
            <a:off x="1416312" y="4835615"/>
            <a:ext cx="9495064" cy="50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禁止</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PORT</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方式，只允许</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PASV</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方式</a:t>
            </a:r>
          </a:p>
        </p:txBody>
      </p:sp>
    </p:spTree>
    <p:extLst>
      <p:ext uri="{BB962C8B-B14F-4D97-AF65-F5344CB8AC3E}">
        <p14:creationId xmlns:p14="http://schemas.microsoft.com/office/powerpoint/2010/main" val="20315081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3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7"/>
                                        </p:tgtEl>
                                        <p:attrNameLst>
                                          <p:attrName>style.visibility</p:attrName>
                                        </p:attrNameLst>
                                      </p:cBhvr>
                                      <p:to>
                                        <p:strVal val="visible"/>
                                      </p:to>
                                    </p:set>
                                    <p:anim to="0" calcmode="lin" valueType="num">
                                      <p:cBhvr>
                                        <p:cTn id="13"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7"/>
                                        </p:tgtEl>
                                      </p:cBhvr>
                                    </p:animEffect>
                                    <p:animScale>
                                      <p:cBhvr>
                                        <p:cTn id="15" dur="500" decel="100000" fill="hold">
                                          <p:stCondLst>
                                            <p:cond delay="0"/>
                                          </p:stCondLst>
                                        </p:cTn>
                                        <p:tgtEl>
                                          <p:spTgt spid="27"/>
                                        </p:tgtEl>
                                      </p:cBhvr>
                                      <p:by x="100000" y="100000"/>
                                      <p:from x="110000" y="110000"/>
                                      <p:to x="100000" y="100000"/>
                                    </p:animScale>
                                  </p:childTnLst>
                                </p:cTn>
                              </p:par>
                            </p:childTnLst>
                          </p:cTn>
                        </p:par>
                        <p:par>
                          <p:cTn id="16" fill="hold">
                            <p:stCondLst>
                              <p:cond delay="23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xEl>
                                              <p:pRg st="0" end="0"/>
                                            </p:txEl>
                                          </p:spTgt>
                                        </p:tgtEl>
                                        <p:attrNameLst>
                                          <p:attrName>style.visibility</p:attrName>
                                        </p:attrNameLst>
                                      </p:cBhvr>
                                      <p:to>
                                        <p:strVal val="visible"/>
                                      </p:to>
                                    </p:set>
                                    <p:anim to="0" calcmode="lin" valueType="num">
                                      <p:cBhvr>
                                        <p:cTn id="19"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xEl>
                                              <p:pRg st="0" end="0"/>
                                            </p:txEl>
                                          </p:spTgt>
                                        </p:tgtEl>
                                      </p:cBhvr>
                                    </p:animEffect>
                                    <p:animScale>
                                      <p:cBhvr>
                                        <p:cTn id="21" dur="500" decel="100000" fill="hold">
                                          <p:stCondLst>
                                            <p:cond delay="0"/>
                                          </p:stCondLst>
                                        </p:cTn>
                                        <p:tgtEl>
                                          <p:spTgt spid="28">
                                            <p:txEl>
                                              <p:pRg st="0" end="0"/>
                                            </p:txEl>
                                          </p:spTgt>
                                        </p:tgtEl>
                                      </p:cBhvr>
                                      <p:by x="100000" y="100000"/>
                                      <p:from x="110000" y="110000"/>
                                      <p:to x="100000" y="100000"/>
                                    </p:animScale>
                                  </p:childTnLst>
                                </p:cTn>
                              </p:par>
                            </p:childTnLst>
                          </p:cTn>
                        </p:par>
                        <p:par>
                          <p:cTn id="22" fill="hold">
                            <p:stCondLst>
                              <p:cond delay="285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28">
                                            <p:txEl>
                                              <p:pRg st="1" end="1"/>
                                            </p:txEl>
                                          </p:spTgt>
                                        </p:tgtEl>
                                        <p:attrNameLst>
                                          <p:attrName>style.visibility</p:attrName>
                                        </p:attrNameLst>
                                      </p:cBhvr>
                                      <p:to>
                                        <p:strVal val="visible"/>
                                      </p:to>
                                    </p:set>
                                    <p:anim to="0" calcmode="lin" valueType="num">
                                      <p:cBhvr>
                                        <p:cTn id="25" dur="500" decel="100000" fill="hold">
                                          <p:stCondLst>
                                            <p:cond delay="0"/>
                                          </p:stCondLst>
                                        </p:cTn>
                                        <p:tgtEl>
                                          <p:spTgt spid="28">
                                            <p:txEl>
                                              <p:pRg st="1" end="1"/>
                                            </p:txEl>
                                          </p:spTgt>
                                        </p:tgtEl>
                                        <p:attrNameLst>
                                          <p:attrName>ppt_y</p:attrName>
                                        </p:attrNameLst>
                                      </p:cBhvr>
                                      <p:tavLst>
                                        <p:tav tm="0">
                                          <p:val>
                                            <p:strVal val="ppt_y+0.02"/>
                                          </p:val>
                                        </p:tav>
                                        <p:tav tm="100000">
                                          <p:val>
                                            <p:strVal val="#ppt_y"/>
                                          </p:val>
                                        </p:tav>
                                      </p:tavLst>
                                    </p:anim>
                                    <p:animEffect transition="in" filter="fade">
                                      <p:cBhvr>
                                        <p:cTn id="26" dur="500">
                                          <p:stCondLst>
                                            <p:cond delay="0"/>
                                          </p:stCondLst>
                                        </p:cTn>
                                        <p:tgtEl>
                                          <p:spTgt spid="28">
                                            <p:txEl>
                                              <p:pRg st="1" end="1"/>
                                            </p:txEl>
                                          </p:spTgt>
                                        </p:tgtEl>
                                      </p:cBhvr>
                                    </p:animEffect>
                                    <p:animScale>
                                      <p:cBhvr>
                                        <p:cTn id="27" dur="500" decel="100000" fill="hold">
                                          <p:stCondLst>
                                            <p:cond delay="0"/>
                                          </p:stCondLst>
                                        </p:cTn>
                                        <p:tgtEl>
                                          <p:spTgt spid="28">
                                            <p:txEl>
                                              <p:pRg st="1" end="1"/>
                                            </p:txEl>
                                          </p:spTgt>
                                        </p:tgtEl>
                                      </p:cBhvr>
                                      <p:by x="100000" y="100000"/>
                                      <p:from x="110000" y="110000"/>
                                      <p:to x="100000" y="100000"/>
                                    </p:animScale>
                                  </p:childTnLst>
                                </p:cTn>
                              </p:par>
                            </p:childTnLst>
                          </p:cTn>
                        </p:par>
                        <p:par>
                          <p:cTn id="28" fill="hold">
                            <p:stCondLst>
                              <p:cond delay="4000"/>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17"/>
                                        </p:tgtEl>
                                        <p:attrNameLst>
                                          <p:attrName>style.visibility</p:attrName>
                                        </p:attrNameLst>
                                      </p:cBhvr>
                                      <p:to>
                                        <p:strVal val="visible"/>
                                      </p:to>
                                    </p:set>
                                    <p:anim to="0" calcmode="lin" valueType="num">
                                      <p:cBhvr>
                                        <p:cTn id="31"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32" dur="500">
                                          <p:stCondLst>
                                            <p:cond delay="0"/>
                                          </p:stCondLst>
                                        </p:cTn>
                                        <p:tgtEl>
                                          <p:spTgt spid="17"/>
                                        </p:tgtEl>
                                      </p:cBhvr>
                                    </p:animEffect>
                                    <p:animScale>
                                      <p:cBhvr>
                                        <p:cTn id="33" dur="500" decel="100000" fill="hold">
                                          <p:stCondLst>
                                            <p:cond delay="0"/>
                                          </p:stCondLst>
                                        </p:cTn>
                                        <p:tgtEl>
                                          <p:spTgt spid="17"/>
                                        </p:tgtEl>
                                      </p:cBhvr>
                                      <p:by x="100000" y="100000"/>
                                      <p:from x="110000" y="110000"/>
                                      <p:to x="100000" y="100000"/>
                                    </p:animScale>
                                  </p:childTnLst>
                                </p:cTn>
                              </p:par>
                            </p:childTnLst>
                          </p:cTn>
                        </p:par>
                        <p:par>
                          <p:cTn id="34" fill="hold">
                            <p:stCondLst>
                              <p:cond delay="4700"/>
                            </p:stCondLst>
                            <p:childTnLst>
                              <p:par>
                                <p:cTn id="35" presetID="10" presetClass="entr" presetSubtype="0" fill="hold" grpId="0" nodeType="afterEffect">
                                  <p:stCondLst>
                                    <p:cond delay="0"/>
                                  </p:stCondLst>
                                  <p:iterate type="wd">
                                    <p:tmPct val="10000"/>
                                  </p:iterate>
                                  <p:childTnLst>
                                    <p:set>
                                      <p:cBhvr>
                                        <p:cTn id="36" dur="1" fill="hold">
                                          <p:stCondLst>
                                            <p:cond delay="0"/>
                                          </p:stCondLst>
                                        </p:cTn>
                                        <p:tgtEl>
                                          <p:spTgt spid="18">
                                            <p:txEl>
                                              <p:pRg st="0" end="0"/>
                                            </p:txEl>
                                          </p:spTgt>
                                        </p:tgtEl>
                                        <p:attrNameLst>
                                          <p:attrName>style.visibility</p:attrName>
                                        </p:attrNameLst>
                                      </p:cBhvr>
                                      <p:to>
                                        <p:strVal val="visible"/>
                                      </p:to>
                                    </p:set>
                                    <p:anim to="0" calcmode="lin" valueType="num">
                                      <p:cBhvr>
                                        <p:cTn id="37" dur="500" decel="100000" fill="hold">
                                          <p:stCondLst>
                                            <p:cond delay="0"/>
                                          </p:stCondLst>
                                        </p:cTn>
                                        <p:tgtEl>
                                          <p:spTgt spid="18">
                                            <p:txEl>
                                              <p:pRg st="0" end="0"/>
                                            </p:txEl>
                                          </p:spTgt>
                                        </p:tgtEl>
                                        <p:attrNameLst>
                                          <p:attrName>ppt_y</p:attrName>
                                        </p:attrNameLst>
                                      </p:cBhvr>
                                      <p:tavLst>
                                        <p:tav tm="0">
                                          <p:val>
                                            <p:strVal val="ppt_y+0.02"/>
                                          </p:val>
                                        </p:tav>
                                        <p:tav tm="100000">
                                          <p:val>
                                            <p:strVal val="#ppt_y"/>
                                          </p:val>
                                        </p:tav>
                                      </p:tavLst>
                                    </p:anim>
                                    <p:animEffect transition="in" filter="fade">
                                      <p:cBhvr>
                                        <p:cTn id="38" dur="500">
                                          <p:stCondLst>
                                            <p:cond delay="0"/>
                                          </p:stCondLst>
                                        </p:cTn>
                                        <p:tgtEl>
                                          <p:spTgt spid="18">
                                            <p:txEl>
                                              <p:pRg st="0" end="0"/>
                                            </p:txEl>
                                          </p:spTgt>
                                        </p:tgtEl>
                                      </p:cBhvr>
                                    </p:animEffect>
                                    <p:animScale>
                                      <p:cBhvr>
                                        <p:cTn id="39" dur="500" decel="100000" fill="hold">
                                          <p:stCondLst>
                                            <p:cond delay="0"/>
                                          </p:stCondLst>
                                        </p:cTn>
                                        <p:tgtEl>
                                          <p:spTgt spid="18">
                                            <p:txEl>
                                              <p:pRg st="0" end="0"/>
                                            </p:txEl>
                                          </p:spTgt>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p:bldP spid="28" grpId="0" uiExpand="1" build="p"/>
      <p:bldP spid="17" grpId="0"/>
      <p:bldP spid="18"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4173195" y="653569"/>
            <a:ext cx="3845605"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FTP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p>
        </p:txBody>
      </p:sp>
      <p:sp>
        <p:nvSpPr>
          <p:cNvPr id="27" name="文本框 26"/>
          <p:cNvSpPr txBox="1"/>
          <p:nvPr/>
        </p:nvSpPr>
        <p:spPr>
          <a:xfrm>
            <a:off x="1416312" y="1686538"/>
            <a:ext cx="8997242" cy="523220"/>
          </a:xfrm>
          <a:prstGeom prst="rect">
            <a:avLst/>
          </a:prstGeom>
          <a:noFill/>
        </p:spPr>
        <p:txBody>
          <a:bodyPr wrap="square">
            <a:spAutoFit/>
          </a:bodyPr>
          <a:lstStyle/>
          <a:p>
            <a:pPr marL="457200" indent="-457200">
              <a:buSzPct val="150000"/>
              <a:buBlip>
                <a:blip r:embed="rId6"/>
              </a:buBlip>
            </a:pP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FTP</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反弹攻击</a:t>
            </a:r>
          </a:p>
        </p:txBody>
      </p:sp>
      <p:sp>
        <p:nvSpPr>
          <p:cNvPr id="28" name="PA-矩形 4"/>
          <p:cNvSpPr>
            <a:spLocks noChangeArrowheads="1"/>
          </p:cNvSpPr>
          <p:nvPr>
            <p:custDataLst>
              <p:tags r:id="rId1"/>
            </p:custDataLst>
          </p:nvPr>
        </p:nvSpPr>
        <p:spPr bwMode="auto">
          <a:xfrm>
            <a:off x="1489197" y="2366535"/>
            <a:ext cx="10132096" cy="50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PORT</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命令的</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IP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地址只能为客户端的地址，端口号大于</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1024</a:t>
            </a:r>
          </a:p>
        </p:txBody>
      </p:sp>
      <p:sp>
        <p:nvSpPr>
          <p:cNvPr id="17" name="文本框 16">
            <a:extLst>
              <a:ext uri="{FF2B5EF4-FFF2-40B4-BE49-F238E27FC236}">
                <a16:creationId xmlns:a16="http://schemas.microsoft.com/office/drawing/2014/main" id="{DF01FC12-7F55-42F5-BC64-D358A5F89F65}"/>
              </a:ext>
            </a:extLst>
          </p:cNvPr>
          <p:cNvSpPr txBox="1"/>
          <p:nvPr/>
        </p:nvSpPr>
        <p:spPr>
          <a:xfrm>
            <a:off x="1346003" y="3221982"/>
            <a:ext cx="8997242" cy="523220"/>
          </a:xfrm>
          <a:prstGeom prst="rect">
            <a:avLst/>
          </a:prstGeom>
          <a:noFill/>
        </p:spPr>
        <p:txBody>
          <a:bodyPr wrap="square">
            <a:spAutoFit/>
          </a:bodyPr>
          <a:lstStyle/>
          <a:p>
            <a:pPr marL="457200" indent="-457200">
              <a:buSzPct val="150000"/>
              <a:buBlip>
                <a:blip r:embed="rId6"/>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用户权限限制问题</a:t>
            </a:r>
          </a:p>
        </p:txBody>
      </p:sp>
      <p:sp>
        <p:nvSpPr>
          <p:cNvPr id="18" name="PA-矩形 4">
            <a:extLst>
              <a:ext uri="{FF2B5EF4-FFF2-40B4-BE49-F238E27FC236}">
                <a16:creationId xmlns:a16="http://schemas.microsoft.com/office/drawing/2014/main" id="{DBDD4B28-3D42-4E91-8095-0C23BEC662AC}"/>
              </a:ext>
            </a:extLst>
          </p:cNvPr>
          <p:cNvSpPr>
            <a:spLocks noChangeArrowheads="1"/>
          </p:cNvSpPr>
          <p:nvPr>
            <p:custDataLst>
              <p:tags r:id="rId2"/>
            </p:custDataLst>
          </p:nvPr>
        </p:nvSpPr>
        <p:spPr bwMode="auto">
          <a:xfrm>
            <a:off x="1491464" y="3873313"/>
            <a:ext cx="9495064" cy="50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最小权限原则，不用</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root</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用户运行</a:t>
            </a:r>
          </a:p>
        </p:txBody>
      </p:sp>
      <p:sp>
        <p:nvSpPr>
          <p:cNvPr id="19" name="文本框 18">
            <a:extLst>
              <a:ext uri="{FF2B5EF4-FFF2-40B4-BE49-F238E27FC236}">
                <a16:creationId xmlns:a16="http://schemas.microsoft.com/office/drawing/2014/main" id="{83E29E32-42D0-4EB9-86F9-847CCB3378E7}"/>
              </a:ext>
            </a:extLst>
          </p:cNvPr>
          <p:cNvSpPr txBox="1"/>
          <p:nvPr/>
        </p:nvSpPr>
        <p:spPr>
          <a:xfrm>
            <a:off x="1416312" y="4713906"/>
            <a:ext cx="8997242" cy="523220"/>
          </a:xfrm>
          <a:prstGeom prst="rect">
            <a:avLst/>
          </a:prstGeom>
          <a:noFill/>
        </p:spPr>
        <p:txBody>
          <a:bodyPr wrap="square">
            <a:spAutoFit/>
          </a:bodyPr>
          <a:lstStyle/>
          <a:p>
            <a:pPr marL="457200" indent="-457200">
              <a:buSzPct val="150000"/>
              <a:buBlip>
                <a:blip r:embed="rId6"/>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匿名</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FTP</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问题</a:t>
            </a:r>
          </a:p>
        </p:txBody>
      </p:sp>
      <p:sp>
        <p:nvSpPr>
          <p:cNvPr id="20" name="PA-矩形 4">
            <a:extLst>
              <a:ext uri="{FF2B5EF4-FFF2-40B4-BE49-F238E27FC236}">
                <a16:creationId xmlns:a16="http://schemas.microsoft.com/office/drawing/2014/main" id="{071BA3AB-46BB-4D77-AB59-9553365CB17B}"/>
              </a:ext>
            </a:extLst>
          </p:cNvPr>
          <p:cNvSpPr>
            <a:spLocks noChangeArrowheads="1"/>
          </p:cNvSpPr>
          <p:nvPr>
            <p:custDataLst>
              <p:tags r:id="rId3"/>
            </p:custDataLst>
          </p:nvPr>
        </p:nvSpPr>
        <p:spPr bwMode="auto">
          <a:xfrm>
            <a:off x="1484685" y="5365228"/>
            <a:ext cx="9495064" cy="50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可以只允许读，或者取消匿名用户</a:t>
            </a:r>
          </a:p>
        </p:txBody>
      </p:sp>
    </p:spTree>
    <p:extLst>
      <p:ext uri="{BB962C8B-B14F-4D97-AF65-F5344CB8AC3E}">
        <p14:creationId xmlns:p14="http://schemas.microsoft.com/office/powerpoint/2010/main" val="2158695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3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7"/>
                                        </p:tgtEl>
                                        <p:attrNameLst>
                                          <p:attrName>style.visibility</p:attrName>
                                        </p:attrNameLst>
                                      </p:cBhvr>
                                      <p:to>
                                        <p:strVal val="visible"/>
                                      </p:to>
                                    </p:set>
                                    <p:anim to="0" calcmode="lin" valueType="num">
                                      <p:cBhvr>
                                        <p:cTn id="13"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7"/>
                                        </p:tgtEl>
                                      </p:cBhvr>
                                    </p:animEffect>
                                    <p:animScale>
                                      <p:cBhvr>
                                        <p:cTn id="15" dur="500" decel="100000" fill="hold">
                                          <p:stCondLst>
                                            <p:cond delay="0"/>
                                          </p:stCondLst>
                                        </p:cTn>
                                        <p:tgtEl>
                                          <p:spTgt spid="27"/>
                                        </p:tgtEl>
                                      </p:cBhvr>
                                      <p:by x="100000" y="100000"/>
                                      <p:from x="110000" y="110000"/>
                                      <p:to x="100000" y="100000"/>
                                    </p:animScale>
                                  </p:childTnLst>
                                </p:cTn>
                              </p:par>
                            </p:childTnLst>
                          </p:cTn>
                        </p:par>
                        <p:par>
                          <p:cTn id="16" fill="hold">
                            <p:stCondLst>
                              <p:cond delay="19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xEl>
                                              <p:pRg st="0" end="0"/>
                                            </p:txEl>
                                          </p:spTgt>
                                        </p:tgtEl>
                                        <p:attrNameLst>
                                          <p:attrName>style.visibility</p:attrName>
                                        </p:attrNameLst>
                                      </p:cBhvr>
                                      <p:to>
                                        <p:strVal val="visible"/>
                                      </p:to>
                                    </p:set>
                                    <p:anim to="0" calcmode="lin" valueType="num">
                                      <p:cBhvr>
                                        <p:cTn id="19"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xEl>
                                              <p:pRg st="0" end="0"/>
                                            </p:txEl>
                                          </p:spTgt>
                                        </p:tgtEl>
                                      </p:cBhvr>
                                    </p:animEffect>
                                    <p:animScale>
                                      <p:cBhvr>
                                        <p:cTn id="21" dur="500" decel="100000" fill="hold">
                                          <p:stCondLst>
                                            <p:cond delay="0"/>
                                          </p:stCondLst>
                                        </p:cTn>
                                        <p:tgtEl>
                                          <p:spTgt spid="28">
                                            <p:txEl>
                                              <p:pRg st="0" end="0"/>
                                            </p:txEl>
                                          </p:spTgt>
                                        </p:tgtEl>
                                      </p:cBhvr>
                                      <p:by x="100000" y="100000"/>
                                      <p:from x="110000" y="110000"/>
                                      <p:to x="100000" y="100000"/>
                                    </p:animScale>
                                  </p:childTnLst>
                                </p:cTn>
                              </p:par>
                            </p:childTnLst>
                          </p:cTn>
                        </p:par>
                        <p:par>
                          <p:cTn id="22" fill="hold">
                            <p:stCondLst>
                              <p:cond delay="310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17"/>
                                        </p:tgtEl>
                                        <p:attrNameLst>
                                          <p:attrName>style.visibility</p:attrName>
                                        </p:attrNameLst>
                                      </p:cBhvr>
                                      <p:to>
                                        <p:strVal val="visible"/>
                                      </p:to>
                                    </p:set>
                                    <p:anim to="0" calcmode="lin" valueType="num">
                                      <p:cBhvr>
                                        <p:cTn id="25"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26" dur="500">
                                          <p:stCondLst>
                                            <p:cond delay="0"/>
                                          </p:stCondLst>
                                        </p:cTn>
                                        <p:tgtEl>
                                          <p:spTgt spid="17"/>
                                        </p:tgtEl>
                                      </p:cBhvr>
                                    </p:animEffect>
                                    <p:animScale>
                                      <p:cBhvr>
                                        <p:cTn id="27" dur="500" decel="100000" fill="hold">
                                          <p:stCondLst>
                                            <p:cond delay="0"/>
                                          </p:stCondLst>
                                        </p:cTn>
                                        <p:tgtEl>
                                          <p:spTgt spid="17"/>
                                        </p:tgtEl>
                                      </p:cBhvr>
                                      <p:by x="100000" y="100000"/>
                                      <p:from x="110000" y="110000"/>
                                      <p:to x="100000" y="100000"/>
                                    </p:animScale>
                                  </p:childTnLst>
                                </p:cTn>
                              </p:par>
                            </p:childTnLst>
                          </p:cTn>
                        </p:par>
                        <p:par>
                          <p:cTn id="28" fill="hold">
                            <p:stCondLst>
                              <p:cond delay="3750"/>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18">
                                            <p:txEl>
                                              <p:pRg st="0" end="0"/>
                                            </p:txEl>
                                          </p:spTgt>
                                        </p:tgtEl>
                                        <p:attrNameLst>
                                          <p:attrName>style.visibility</p:attrName>
                                        </p:attrNameLst>
                                      </p:cBhvr>
                                      <p:to>
                                        <p:strVal val="visible"/>
                                      </p:to>
                                    </p:set>
                                    <p:anim to="0" calcmode="lin" valueType="num">
                                      <p:cBhvr>
                                        <p:cTn id="31" dur="500" decel="100000" fill="hold">
                                          <p:stCondLst>
                                            <p:cond delay="0"/>
                                          </p:stCondLst>
                                        </p:cTn>
                                        <p:tgtEl>
                                          <p:spTgt spid="18">
                                            <p:txEl>
                                              <p:pRg st="0" end="0"/>
                                            </p:txEl>
                                          </p:spTgt>
                                        </p:tgtEl>
                                        <p:attrNameLst>
                                          <p:attrName>ppt_y</p:attrName>
                                        </p:attrNameLst>
                                      </p:cBhvr>
                                      <p:tavLst>
                                        <p:tav tm="0">
                                          <p:val>
                                            <p:strVal val="ppt_y+0.02"/>
                                          </p:val>
                                        </p:tav>
                                        <p:tav tm="100000">
                                          <p:val>
                                            <p:strVal val="#ppt_y"/>
                                          </p:val>
                                        </p:tav>
                                      </p:tavLst>
                                    </p:anim>
                                    <p:animEffect transition="in" filter="fade">
                                      <p:cBhvr>
                                        <p:cTn id="32" dur="500">
                                          <p:stCondLst>
                                            <p:cond delay="0"/>
                                          </p:stCondLst>
                                        </p:cTn>
                                        <p:tgtEl>
                                          <p:spTgt spid="18">
                                            <p:txEl>
                                              <p:pRg st="0" end="0"/>
                                            </p:txEl>
                                          </p:spTgt>
                                        </p:tgtEl>
                                      </p:cBhvr>
                                    </p:animEffect>
                                    <p:animScale>
                                      <p:cBhvr>
                                        <p:cTn id="33" dur="500" decel="100000" fill="hold">
                                          <p:stCondLst>
                                            <p:cond delay="0"/>
                                          </p:stCondLst>
                                        </p:cTn>
                                        <p:tgtEl>
                                          <p:spTgt spid="18">
                                            <p:txEl>
                                              <p:pRg st="0" end="0"/>
                                            </p:txEl>
                                          </p:spTgt>
                                        </p:tgtEl>
                                      </p:cBhvr>
                                      <p:by x="100000" y="100000"/>
                                      <p:from x="110000" y="110000"/>
                                      <p:to x="100000" y="100000"/>
                                    </p:animScale>
                                  </p:childTnLst>
                                </p:cTn>
                              </p:par>
                            </p:childTnLst>
                          </p:cTn>
                        </p:par>
                        <p:par>
                          <p:cTn id="34" fill="hold">
                            <p:stCondLst>
                              <p:cond delay="4600"/>
                            </p:stCondLst>
                            <p:childTnLst>
                              <p:par>
                                <p:cTn id="35" presetID="10" presetClass="entr" presetSubtype="0" fill="hold" grpId="0" nodeType="afterEffect">
                                  <p:stCondLst>
                                    <p:cond delay="0"/>
                                  </p:stCondLst>
                                  <p:iterate type="wd">
                                    <p:tmPct val="10000"/>
                                  </p:iterate>
                                  <p:childTnLst>
                                    <p:set>
                                      <p:cBhvr>
                                        <p:cTn id="36" dur="1" fill="hold">
                                          <p:stCondLst>
                                            <p:cond delay="0"/>
                                          </p:stCondLst>
                                        </p:cTn>
                                        <p:tgtEl>
                                          <p:spTgt spid="19"/>
                                        </p:tgtEl>
                                        <p:attrNameLst>
                                          <p:attrName>style.visibility</p:attrName>
                                        </p:attrNameLst>
                                      </p:cBhvr>
                                      <p:to>
                                        <p:strVal val="visible"/>
                                      </p:to>
                                    </p:set>
                                    <p:anim to="0" calcmode="lin" valueType="num">
                                      <p:cBhvr>
                                        <p:cTn id="37" dur="500" decel="100000" fill="hold">
                                          <p:stCondLst>
                                            <p:cond delay="0"/>
                                          </p:stCondLst>
                                        </p:cTn>
                                        <p:tgtEl>
                                          <p:spTgt spid="19"/>
                                        </p:tgtEl>
                                        <p:attrNameLst>
                                          <p:attrName>ppt_y</p:attrName>
                                        </p:attrNameLst>
                                      </p:cBhvr>
                                      <p:tavLst>
                                        <p:tav tm="0">
                                          <p:val>
                                            <p:strVal val="ppt_y+0.02"/>
                                          </p:val>
                                        </p:tav>
                                        <p:tav tm="100000">
                                          <p:val>
                                            <p:strVal val="#ppt_y"/>
                                          </p:val>
                                        </p:tav>
                                      </p:tavLst>
                                    </p:anim>
                                    <p:animEffect transition="in" filter="fade">
                                      <p:cBhvr>
                                        <p:cTn id="38" dur="500">
                                          <p:stCondLst>
                                            <p:cond delay="0"/>
                                          </p:stCondLst>
                                        </p:cTn>
                                        <p:tgtEl>
                                          <p:spTgt spid="19"/>
                                        </p:tgtEl>
                                      </p:cBhvr>
                                    </p:animEffect>
                                    <p:animScale>
                                      <p:cBhvr>
                                        <p:cTn id="39" dur="500" decel="100000" fill="hold">
                                          <p:stCondLst>
                                            <p:cond delay="0"/>
                                          </p:stCondLst>
                                        </p:cTn>
                                        <p:tgtEl>
                                          <p:spTgt spid="19"/>
                                        </p:tgtEl>
                                      </p:cBhvr>
                                      <p:by x="100000" y="100000"/>
                                      <p:from x="110000" y="110000"/>
                                      <p:to x="100000" y="100000"/>
                                    </p:animScale>
                                  </p:childTnLst>
                                </p:cTn>
                              </p:par>
                            </p:childTnLst>
                          </p:cTn>
                        </p:par>
                        <p:par>
                          <p:cTn id="40" fill="hold">
                            <p:stCondLst>
                              <p:cond delay="5200"/>
                            </p:stCondLst>
                            <p:childTnLst>
                              <p:par>
                                <p:cTn id="41" presetID="10" presetClass="entr" presetSubtype="0" fill="hold" grpId="0" nodeType="afterEffect">
                                  <p:stCondLst>
                                    <p:cond delay="0"/>
                                  </p:stCondLst>
                                  <p:iterate type="wd">
                                    <p:tmPct val="10000"/>
                                  </p:iterate>
                                  <p:childTnLst>
                                    <p:set>
                                      <p:cBhvr>
                                        <p:cTn id="42" dur="1" fill="hold">
                                          <p:stCondLst>
                                            <p:cond delay="0"/>
                                          </p:stCondLst>
                                        </p:cTn>
                                        <p:tgtEl>
                                          <p:spTgt spid="20">
                                            <p:txEl>
                                              <p:pRg st="0" end="0"/>
                                            </p:txEl>
                                          </p:spTgt>
                                        </p:tgtEl>
                                        <p:attrNameLst>
                                          <p:attrName>style.visibility</p:attrName>
                                        </p:attrNameLst>
                                      </p:cBhvr>
                                      <p:to>
                                        <p:strVal val="visible"/>
                                      </p:to>
                                    </p:set>
                                    <p:anim to="0" calcmode="lin" valueType="num">
                                      <p:cBhvr>
                                        <p:cTn id="43" dur="500" decel="100000" fill="hold">
                                          <p:stCondLst>
                                            <p:cond delay="0"/>
                                          </p:stCondLst>
                                        </p:cTn>
                                        <p:tgtEl>
                                          <p:spTgt spid="20">
                                            <p:txEl>
                                              <p:pRg st="0" end="0"/>
                                            </p:txEl>
                                          </p:spTgt>
                                        </p:tgtEl>
                                        <p:attrNameLst>
                                          <p:attrName>ppt_y</p:attrName>
                                        </p:attrNameLst>
                                      </p:cBhvr>
                                      <p:tavLst>
                                        <p:tav tm="0">
                                          <p:val>
                                            <p:strVal val="ppt_y+0.02"/>
                                          </p:val>
                                        </p:tav>
                                        <p:tav tm="100000">
                                          <p:val>
                                            <p:strVal val="#ppt_y"/>
                                          </p:val>
                                        </p:tav>
                                      </p:tavLst>
                                    </p:anim>
                                    <p:animEffect transition="in" filter="fade">
                                      <p:cBhvr>
                                        <p:cTn id="44" dur="500">
                                          <p:stCondLst>
                                            <p:cond delay="0"/>
                                          </p:stCondLst>
                                        </p:cTn>
                                        <p:tgtEl>
                                          <p:spTgt spid="20">
                                            <p:txEl>
                                              <p:pRg st="0" end="0"/>
                                            </p:txEl>
                                          </p:spTgt>
                                        </p:tgtEl>
                                      </p:cBhvr>
                                    </p:animEffect>
                                    <p:animScale>
                                      <p:cBhvr>
                                        <p:cTn id="45" dur="500" decel="100000" fill="hold">
                                          <p:stCondLst>
                                            <p:cond delay="0"/>
                                          </p:stCondLst>
                                        </p:cTn>
                                        <p:tgtEl>
                                          <p:spTgt spid="20">
                                            <p:txEl>
                                              <p:pRg st="0" end="0"/>
                                            </p:txEl>
                                          </p:spTgt>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p:bldP spid="28" grpId="0" uiExpand="1" build="p"/>
      <p:bldP spid="17" grpId="0"/>
      <p:bldP spid="18" grpId="0" uiExpand="1" build="p"/>
      <p:bldP spid="19" grpId="0"/>
      <p:bldP spid="20"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2902016" y="705407"/>
            <a:ext cx="6387967"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TFTP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协议（端口：</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UDP 69)</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pic>
        <p:nvPicPr>
          <p:cNvPr id="18" name="图片 2">
            <a:extLst>
              <a:ext uri="{FF2B5EF4-FFF2-40B4-BE49-F238E27FC236}">
                <a16:creationId xmlns:a16="http://schemas.microsoft.com/office/drawing/2014/main" id="{EBA6CEAC-92E9-4149-94B2-0A6C54444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5571" y="1485840"/>
            <a:ext cx="8580858" cy="4345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93455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26473" y="326002"/>
            <a:ext cx="5908669" cy="1023878"/>
            <a:chOff x="380753" y="256554"/>
            <a:chExt cx="5908669" cy="1023878"/>
          </a:xfrm>
        </p:grpSpPr>
        <p:sp>
          <p:nvSpPr>
            <p:cNvPr id="18" name="文本框 17"/>
            <p:cNvSpPr txBox="1"/>
            <p:nvPr/>
          </p:nvSpPr>
          <p:spPr>
            <a:xfrm>
              <a:off x="380753" y="256554"/>
              <a:ext cx="5908669" cy="677108"/>
            </a:xfrm>
            <a:prstGeom prst="rect">
              <a:avLst/>
            </a:prstGeom>
            <a:noFill/>
          </p:spPr>
          <p:txBody>
            <a:bodyPr wrap="none" lIns="0" tIns="0" rIns="0" bIns="0" rtlCol="0">
              <a:spAutoFit/>
            </a:bodyPr>
            <a:lstStyle/>
            <a:p>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第</a:t>
              </a:r>
              <a:r>
                <a:rPr lang="en-US" altLang="zh-CN"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3</a:t>
              </a:r>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讲 应用协议的安全性</a:t>
              </a:r>
            </a:p>
          </p:txBody>
        </p:sp>
        <p:sp>
          <p:nvSpPr>
            <p:cNvPr id="26" name="文本框 25"/>
            <p:cNvSpPr txBox="1"/>
            <p:nvPr/>
          </p:nvSpPr>
          <p:spPr>
            <a:xfrm>
              <a:off x="500758" y="1064988"/>
              <a:ext cx="2121791" cy="215444"/>
            </a:xfrm>
            <a:prstGeom prst="rect">
              <a:avLst/>
            </a:prstGeom>
            <a:noFill/>
          </p:spPr>
          <p:txBody>
            <a:bodyPr wrap="square" lIns="0" tIns="0" rIns="0" bIns="0" rtlCol="0">
              <a:spAutoFit/>
            </a:bodyPr>
            <a:lstStyle/>
            <a:p>
              <a:pPr algn="dist"/>
              <a:endParaRPr lang="zh-CN" altLang="en-US" sz="1400" i="1" dirty="0">
                <a:solidFill>
                  <a:schemeClr val="bg1">
                    <a:lumMod val="65000"/>
                  </a:schemeClr>
                </a:solidFill>
                <a:latin typeface="方正正大黑简体" panose="02000000000000000000" pitchFamily="2" charset="-122"/>
                <a:ea typeface="方正正大黑简体" panose="02000000000000000000" pitchFamily="2" charset="-122"/>
              </a:endParaRPr>
            </a:p>
          </p:txBody>
        </p:sp>
      </p:grpSp>
      <p:grpSp>
        <p:nvGrpSpPr>
          <p:cNvPr id="11" name="组合 10"/>
          <p:cNvGrpSpPr/>
          <p:nvPr/>
        </p:nvGrpSpPr>
        <p:grpSpPr>
          <a:xfrm>
            <a:off x="2654193" y="1740639"/>
            <a:ext cx="6536941" cy="1099688"/>
            <a:chOff x="1672155" y="1953172"/>
            <a:chExt cx="5943394" cy="999836"/>
          </a:xfrm>
        </p:grpSpPr>
        <p:grpSp>
          <p:nvGrpSpPr>
            <p:cNvPr id="10" name="组合 9"/>
            <p:cNvGrpSpPr/>
            <p:nvPr/>
          </p:nvGrpSpPr>
          <p:grpSpPr>
            <a:xfrm>
              <a:off x="1672155" y="1953172"/>
              <a:ext cx="5943394" cy="600299"/>
              <a:chOff x="1442976" y="2200774"/>
              <a:chExt cx="5943394" cy="600299"/>
            </a:xfrm>
          </p:grpSpPr>
          <p:sp>
            <p:nvSpPr>
              <p:cNvPr id="25" name="矩形: 圆角 24"/>
              <p:cNvSpPr/>
              <p:nvPr/>
            </p:nvSpPr>
            <p:spPr>
              <a:xfrm>
                <a:off x="1442976" y="2200774"/>
                <a:ext cx="5943394"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3" name="矩形: 圆角 12"/>
              <p:cNvSpPr/>
              <p:nvPr/>
            </p:nvSpPr>
            <p:spPr>
              <a:xfrm>
                <a:off x="1483658" y="2228867"/>
                <a:ext cx="730389"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01</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3" name="文本框 32"/>
            <p:cNvSpPr txBox="1"/>
            <p:nvPr/>
          </p:nvSpPr>
          <p:spPr>
            <a:xfrm>
              <a:off x="2547704" y="2057551"/>
              <a:ext cx="4993230" cy="895457"/>
            </a:xfrm>
            <a:prstGeom prst="rect">
              <a:avLst/>
            </a:prstGeom>
            <a:noFill/>
          </p:spPr>
          <p:txBody>
            <a:bodyPr wrap="none" lIns="0" tIns="0" rIns="0" bIns="0" rtlCol="0">
              <a:spAutoFit/>
            </a:bodyPr>
            <a:lstStyle/>
            <a:p>
              <a:pPr algn="ctr"/>
              <a:r>
                <a:rPr lang="zh-CN" altLang="en-US" sz="3200" dirty="0">
                  <a:solidFill>
                    <a:schemeClr val="bg1"/>
                  </a:solidFill>
                  <a:latin typeface="方正正大黑简体" panose="02000000000000000000" pitchFamily="2" charset="-122"/>
                  <a:ea typeface="方正正大黑简体" panose="02000000000000000000" pitchFamily="2" charset="-122"/>
                </a:rPr>
                <a:t>动态主机配置协议</a:t>
              </a:r>
              <a:r>
                <a:rPr lang="en-US" altLang="zh-CN" sz="3200" dirty="0">
                  <a:solidFill>
                    <a:schemeClr val="bg1"/>
                  </a:solidFill>
                  <a:latin typeface="方正正大黑简体" panose="02000000000000000000" pitchFamily="2" charset="-122"/>
                  <a:ea typeface="方正正大黑简体" panose="02000000000000000000" pitchFamily="2" charset="-122"/>
                </a:rPr>
                <a:t>——DHCP</a:t>
              </a:r>
            </a:p>
            <a:p>
              <a:endParaRPr lang="zh-CN" altLang="en-US" sz="3200" dirty="0">
                <a:solidFill>
                  <a:srgbClr val="FFC000"/>
                </a:solidFill>
                <a:latin typeface="方正正大黑简体" panose="02000000000000000000" pitchFamily="2" charset="-122"/>
                <a:ea typeface="方正正大黑简体" panose="02000000000000000000" pitchFamily="2" charset="-122"/>
              </a:endParaRPr>
            </a:p>
          </p:txBody>
        </p:sp>
      </p:grpSp>
      <p:grpSp>
        <p:nvGrpSpPr>
          <p:cNvPr id="37" name="组合 36"/>
          <p:cNvGrpSpPr/>
          <p:nvPr/>
        </p:nvGrpSpPr>
        <p:grpSpPr>
          <a:xfrm>
            <a:off x="3972318" y="2662648"/>
            <a:ext cx="5923434" cy="660250"/>
            <a:chOff x="1672156" y="1953172"/>
            <a:chExt cx="5184161" cy="600299"/>
          </a:xfrm>
        </p:grpSpPr>
        <p:grpSp>
          <p:nvGrpSpPr>
            <p:cNvPr id="38" name="组合 37"/>
            <p:cNvGrpSpPr/>
            <p:nvPr/>
          </p:nvGrpSpPr>
          <p:grpSpPr>
            <a:xfrm>
              <a:off x="1672156" y="1953172"/>
              <a:ext cx="5184161" cy="600299"/>
              <a:chOff x="1442977" y="2200774"/>
              <a:chExt cx="5184161" cy="600299"/>
            </a:xfrm>
          </p:grpSpPr>
          <p:sp>
            <p:nvSpPr>
              <p:cNvPr id="40" name="矩形: 圆角 39"/>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 name="矩形: 圆角 40"/>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02</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9" name="文本框 38"/>
            <p:cNvSpPr txBox="1"/>
            <p:nvPr/>
          </p:nvSpPr>
          <p:spPr>
            <a:xfrm>
              <a:off x="3096689" y="2037878"/>
              <a:ext cx="3066827" cy="447729"/>
            </a:xfrm>
            <a:prstGeom prst="rect">
              <a:avLst/>
            </a:prstGeom>
            <a:noFill/>
          </p:spPr>
          <p:txBody>
            <a:bodyPr wrap="square" lIns="0" tIns="0" rIns="0" bIns="0" rtlCol="0">
              <a:spAutoFit/>
            </a:bodyPr>
            <a:lstStyle/>
            <a:p>
              <a:r>
                <a:rPr lang="zh-CN" altLang="en-US" sz="3200" dirty="0">
                  <a:solidFill>
                    <a:schemeClr val="bg1"/>
                  </a:solidFill>
                  <a:latin typeface="方正正大黑简体" panose="02000000000000000000" pitchFamily="2" charset="-122"/>
                  <a:ea typeface="方正正大黑简体" panose="02000000000000000000" pitchFamily="2" charset="-122"/>
                </a:rPr>
                <a:t>域名系统</a:t>
              </a:r>
              <a:r>
                <a:rPr lang="en-US" altLang="zh-CN" sz="3200" dirty="0">
                  <a:solidFill>
                    <a:schemeClr val="bg1"/>
                  </a:solidFill>
                  <a:latin typeface="方正正大黑简体" panose="02000000000000000000" pitchFamily="2" charset="-122"/>
                  <a:ea typeface="方正正大黑简体" panose="02000000000000000000" pitchFamily="2" charset="-122"/>
                </a:rPr>
                <a:t>——DNS</a:t>
              </a:r>
            </a:p>
          </p:txBody>
        </p:sp>
      </p:grpSp>
      <p:grpSp>
        <p:nvGrpSpPr>
          <p:cNvPr id="42" name="组合 41"/>
          <p:cNvGrpSpPr/>
          <p:nvPr/>
        </p:nvGrpSpPr>
        <p:grpSpPr>
          <a:xfrm>
            <a:off x="2619688" y="3582163"/>
            <a:ext cx="6571446" cy="660250"/>
            <a:chOff x="1672156" y="1953172"/>
            <a:chExt cx="5516816" cy="600299"/>
          </a:xfrm>
        </p:grpSpPr>
        <p:grpSp>
          <p:nvGrpSpPr>
            <p:cNvPr id="43" name="组合 42"/>
            <p:cNvGrpSpPr/>
            <p:nvPr/>
          </p:nvGrpSpPr>
          <p:grpSpPr>
            <a:xfrm>
              <a:off x="1672156" y="1953172"/>
              <a:ext cx="5516816" cy="600299"/>
              <a:chOff x="1442977" y="2200774"/>
              <a:chExt cx="5516816" cy="600299"/>
            </a:xfrm>
          </p:grpSpPr>
          <p:sp>
            <p:nvSpPr>
              <p:cNvPr id="45" name="矩形: 圆角 44"/>
              <p:cNvSpPr/>
              <p:nvPr/>
            </p:nvSpPr>
            <p:spPr>
              <a:xfrm>
                <a:off x="1442977" y="2200774"/>
                <a:ext cx="5516816"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 name="矩形: 圆角 45"/>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03</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4" name="文本框 43"/>
            <p:cNvSpPr txBox="1"/>
            <p:nvPr/>
          </p:nvSpPr>
          <p:spPr>
            <a:xfrm>
              <a:off x="3792541" y="2058390"/>
              <a:ext cx="1596050" cy="447729"/>
            </a:xfrm>
            <a:prstGeom prst="rect">
              <a:avLst/>
            </a:prstGeom>
            <a:noFill/>
          </p:spPr>
          <p:txBody>
            <a:bodyPr wrap="none" lIns="0" tIns="0" rIns="0" bIns="0" rtlCol="0">
              <a:spAutoFit/>
            </a:bodyPr>
            <a:lstStyle/>
            <a:p>
              <a:r>
                <a:rPr lang="en-US" altLang="zh-CN" sz="3200" dirty="0">
                  <a:solidFill>
                    <a:schemeClr val="bg1"/>
                  </a:solidFill>
                  <a:latin typeface="方正正大黑简体" panose="02000000000000000000" pitchFamily="2" charset="-122"/>
                  <a:ea typeface="方正正大黑简体" panose="02000000000000000000" pitchFamily="2" charset="-122"/>
                </a:rPr>
                <a:t> FTP</a:t>
              </a:r>
              <a:r>
                <a:rPr lang="zh-CN" altLang="en-US" sz="3200" dirty="0">
                  <a:solidFill>
                    <a:schemeClr val="bg1"/>
                  </a:solidFill>
                  <a:latin typeface="方正正大黑简体" panose="02000000000000000000" pitchFamily="2" charset="-122"/>
                  <a:ea typeface="方正正大黑简体" panose="02000000000000000000" pitchFamily="2" charset="-122"/>
                </a:rPr>
                <a:t>协议</a:t>
              </a:r>
            </a:p>
          </p:txBody>
        </p:sp>
      </p:grpSp>
      <p:grpSp>
        <p:nvGrpSpPr>
          <p:cNvPr id="47" name="组合 46"/>
          <p:cNvGrpSpPr/>
          <p:nvPr/>
        </p:nvGrpSpPr>
        <p:grpSpPr>
          <a:xfrm>
            <a:off x="3972318" y="4501678"/>
            <a:ext cx="5923434" cy="660250"/>
            <a:chOff x="1672156" y="1953171"/>
            <a:chExt cx="4490974" cy="600299"/>
          </a:xfrm>
        </p:grpSpPr>
        <p:grpSp>
          <p:nvGrpSpPr>
            <p:cNvPr id="48" name="组合 47"/>
            <p:cNvGrpSpPr/>
            <p:nvPr/>
          </p:nvGrpSpPr>
          <p:grpSpPr>
            <a:xfrm>
              <a:off x="1672156" y="1953171"/>
              <a:ext cx="4490974" cy="600299"/>
              <a:chOff x="1442977" y="2200773"/>
              <a:chExt cx="4490974" cy="600299"/>
            </a:xfrm>
          </p:grpSpPr>
          <p:sp>
            <p:nvSpPr>
              <p:cNvPr id="50" name="矩形: 圆角 49"/>
              <p:cNvSpPr/>
              <p:nvPr/>
            </p:nvSpPr>
            <p:spPr>
              <a:xfrm>
                <a:off x="1442977" y="2200773"/>
                <a:ext cx="4490974"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矩形: 圆角 50"/>
              <p:cNvSpPr/>
              <p:nvPr/>
            </p:nvSpPr>
            <p:spPr>
              <a:xfrm>
                <a:off x="1476912" y="2237858"/>
                <a:ext cx="636305" cy="53512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04</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9" name="文本框 48"/>
            <p:cNvSpPr txBox="1"/>
            <p:nvPr/>
          </p:nvSpPr>
          <p:spPr>
            <a:xfrm>
              <a:off x="2403123" y="2051235"/>
              <a:ext cx="3689802" cy="447729"/>
            </a:xfrm>
            <a:prstGeom prst="rect">
              <a:avLst/>
            </a:prstGeom>
            <a:noFill/>
          </p:spPr>
          <p:txBody>
            <a:bodyPr wrap="none" lIns="0" tIns="0" rIns="0" bIns="0" rtlCol="0">
              <a:spAutoFit/>
            </a:bodyPr>
            <a:lstStyle/>
            <a:p>
              <a:r>
                <a:rPr lang="zh-CN" altLang="en-US" sz="3200" dirty="0">
                  <a:solidFill>
                    <a:srgbClr val="FFC000"/>
                  </a:solidFill>
                  <a:latin typeface="方正正大黑简体" panose="02000000000000000000" pitchFamily="2" charset="-122"/>
                  <a:ea typeface="方正正大黑简体" panose="02000000000000000000" pitchFamily="2" charset="-122"/>
                </a:rPr>
                <a:t>远程登录协议</a:t>
              </a:r>
              <a:r>
                <a:rPr lang="en-US" altLang="zh-CN" sz="3200" dirty="0">
                  <a:solidFill>
                    <a:srgbClr val="FFC000"/>
                  </a:solidFill>
                  <a:latin typeface="方正正大黑简体" panose="02000000000000000000" pitchFamily="2" charset="-122"/>
                  <a:ea typeface="方正正大黑简体" panose="02000000000000000000" pitchFamily="2" charset="-122"/>
                </a:rPr>
                <a:t>——Telnet</a:t>
              </a:r>
            </a:p>
          </p:txBody>
        </p:sp>
      </p:grpSp>
      <p:grpSp>
        <p:nvGrpSpPr>
          <p:cNvPr id="53" name="组合 52">
            <a:extLst>
              <a:ext uri="{FF2B5EF4-FFF2-40B4-BE49-F238E27FC236}">
                <a16:creationId xmlns:a16="http://schemas.microsoft.com/office/drawing/2014/main" id="{711B74E8-B7F9-46E3-B686-9A5BF77FED5A}"/>
              </a:ext>
            </a:extLst>
          </p:cNvPr>
          <p:cNvGrpSpPr/>
          <p:nvPr/>
        </p:nvGrpSpPr>
        <p:grpSpPr>
          <a:xfrm>
            <a:off x="2635182" y="5375024"/>
            <a:ext cx="6555952" cy="1115227"/>
            <a:chOff x="1672156" y="1953172"/>
            <a:chExt cx="5503809" cy="1013964"/>
          </a:xfrm>
        </p:grpSpPr>
        <p:grpSp>
          <p:nvGrpSpPr>
            <p:cNvPr id="54" name="组合 53">
              <a:extLst>
                <a:ext uri="{FF2B5EF4-FFF2-40B4-BE49-F238E27FC236}">
                  <a16:creationId xmlns:a16="http://schemas.microsoft.com/office/drawing/2014/main" id="{E0B912BC-29F7-4BF7-BEF0-C2B13301BACE}"/>
                </a:ext>
              </a:extLst>
            </p:cNvPr>
            <p:cNvGrpSpPr/>
            <p:nvPr/>
          </p:nvGrpSpPr>
          <p:grpSpPr>
            <a:xfrm>
              <a:off x="1672156" y="1953172"/>
              <a:ext cx="5503809" cy="600299"/>
              <a:chOff x="1442977" y="2200774"/>
              <a:chExt cx="5503809" cy="600299"/>
            </a:xfrm>
          </p:grpSpPr>
          <p:sp>
            <p:nvSpPr>
              <p:cNvPr id="59" name="矩形: 圆角 58">
                <a:extLst>
                  <a:ext uri="{FF2B5EF4-FFF2-40B4-BE49-F238E27FC236}">
                    <a16:creationId xmlns:a16="http://schemas.microsoft.com/office/drawing/2014/main" id="{EE8DA166-8A95-435D-943F-0A3200D57769}"/>
                  </a:ext>
                </a:extLst>
              </p:cNvPr>
              <p:cNvSpPr/>
              <p:nvPr/>
            </p:nvSpPr>
            <p:spPr>
              <a:xfrm>
                <a:off x="1442977" y="2200774"/>
                <a:ext cx="5503809"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0" name="矩形: 圆角 59">
                <a:extLst>
                  <a:ext uri="{FF2B5EF4-FFF2-40B4-BE49-F238E27FC236}">
                    <a16:creationId xmlns:a16="http://schemas.microsoft.com/office/drawing/2014/main" id="{4DEF3FA8-B7A3-4154-80D0-25D9FD3FA2A7}"/>
                  </a:ext>
                </a:extLst>
              </p:cNvPr>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05</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58" name="文本框 57">
              <a:extLst>
                <a:ext uri="{FF2B5EF4-FFF2-40B4-BE49-F238E27FC236}">
                  <a16:creationId xmlns:a16="http://schemas.microsoft.com/office/drawing/2014/main" id="{C9BDEB47-3066-432A-A3F9-897EE67EE223}"/>
                </a:ext>
              </a:extLst>
            </p:cNvPr>
            <p:cNvSpPr txBox="1"/>
            <p:nvPr/>
          </p:nvSpPr>
          <p:spPr>
            <a:xfrm>
              <a:off x="2869772" y="2071679"/>
              <a:ext cx="3445101" cy="895457"/>
            </a:xfrm>
            <a:prstGeom prst="rect">
              <a:avLst/>
            </a:prstGeom>
            <a:noFill/>
          </p:spPr>
          <p:txBody>
            <a:bodyPr wrap="none" lIns="0" tIns="0" rIns="0" bIns="0" rtlCol="0">
              <a:spAutoFit/>
            </a:bodyPr>
            <a:lstStyle/>
            <a:p>
              <a:r>
                <a:rPr lang="zh-CN" altLang="en-US" sz="3200" dirty="0">
                  <a:solidFill>
                    <a:schemeClr val="bg1"/>
                  </a:solidFill>
                  <a:latin typeface="方正正大黑简体" panose="02000000000000000000" pitchFamily="2" charset="-122"/>
                  <a:ea typeface="方正正大黑简体" panose="02000000000000000000" pitchFamily="2" charset="-122"/>
                </a:rPr>
                <a:t>电子邮件系统的安全性</a:t>
              </a:r>
            </a:p>
            <a:p>
              <a:endParaRPr lang="zh-CN" altLang="en-US" sz="3200" dirty="0">
                <a:solidFill>
                  <a:schemeClr val="bg1"/>
                </a:solidFill>
                <a:latin typeface="方正正大黑简体" panose="02000000000000000000" pitchFamily="2" charset="-122"/>
                <a:ea typeface="方正正大黑简体" panose="02000000000000000000" pitchFamily="2" charset="-122"/>
              </a:endParaRPr>
            </a:p>
          </p:txBody>
        </p:sp>
      </p:grpSp>
    </p:spTree>
    <p:extLst>
      <p:ext uri="{BB962C8B-B14F-4D97-AF65-F5344CB8AC3E}">
        <p14:creationId xmlns:p14="http://schemas.microsoft.com/office/powerpoint/2010/main" val="965687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down)">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down)">
                                      <p:cBhvr>
                                        <p:cTn id="29" dur="5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down)">
                                      <p:cBhvr>
                                        <p:cTn id="3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4456126" y="653569"/>
            <a:ext cx="3279744"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应用层协议概览</a:t>
            </a:r>
          </a:p>
        </p:txBody>
      </p:sp>
      <p:pic>
        <p:nvPicPr>
          <p:cNvPr id="96" name="图片 95">
            <a:extLst>
              <a:ext uri="{FF2B5EF4-FFF2-40B4-BE49-F238E27FC236}">
                <a16:creationId xmlns:a16="http://schemas.microsoft.com/office/drawing/2014/main" id="{88A9A47F-AEA7-4407-BF9C-31EB8CE2D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554" y="1382165"/>
            <a:ext cx="9132888"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6"/>
                                        </p:tgtEl>
                                        <p:attrNameLst>
                                          <p:attrName>style.visibility</p:attrName>
                                        </p:attrNameLst>
                                      </p:cBhvr>
                                      <p:to>
                                        <p:strVal val="visible"/>
                                      </p:to>
                                    </p:set>
                                    <p:animEffect transition="in" filter="fade">
                                      <p:cBhvr>
                                        <p:cTn id="14" dur="1000"/>
                                        <p:tgtEl>
                                          <p:spTgt spid="96"/>
                                        </p:tgtEl>
                                      </p:cBhvr>
                                    </p:animEffect>
                                    <p:anim calcmode="lin" valueType="num">
                                      <p:cBhvr>
                                        <p:cTn id="15" dur="1000" fill="hold"/>
                                        <p:tgtEl>
                                          <p:spTgt spid="96"/>
                                        </p:tgtEl>
                                        <p:attrNameLst>
                                          <p:attrName>ppt_x</p:attrName>
                                        </p:attrNameLst>
                                      </p:cBhvr>
                                      <p:tavLst>
                                        <p:tav tm="0">
                                          <p:val>
                                            <p:strVal val="#ppt_x"/>
                                          </p:val>
                                        </p:tav>
                                        <p:tav tm="100000">
                                          <p:val>
                                            <p:strVal val="#ppt_x"/>
                                          </p:val>
                                        </p:tav>
                                      </p:tavLst>
                                    </p:anim>
                                    <p:anim calcmode="lin" valueType="num">
                                      <p:cBhvr>
                                        <p:cTn id="16"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3358071" y="733436"/>
            <a:ext cx="5475859"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远程登录协议</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——Telnet</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1"/>
            </p:custDataLst>
          </p:nvPr>
        </p:nvSpPr>
        <p:spPr bwMode="auto">
          <a:xfrm>
            <a:off x="1293543" y="1591950"/>
            <a:ext cx="9262163" cy="414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80000"/>
              </a:lnSpc>
              <a:spcAft>
                <a:spcPts val="600"/>
              </a:spcAft>
              <a:buClr>
                <a:srgbClr val="15449F"/>
              </a:buClr>
              <a:buFont typeface="Wingdings" panose="05000000000000000000" pitchFamily="2" charset="2"/>
              <a:buChar char="l"/>
              <a:defRPr/>
            </a:pPr>
            <a:r>
              <a:rPr lang="en-US" altLang="zh-CN" sz="2400" spc="-150" dirty="0">
                <a:latin typeface="方正正大黑简体" panose="02000000000000000000" pitchFamily="2" charset="-122"/>
                <a:ea typeface="方正正大黑简体" panose="02000000000000000000" pitchFamily="2" charset="-122"/>
              </a:rPr>
              <a:t>Telnet</a:t>
            </a:r>
            <a:r>
              <a:rPr lang="zh-CN" altLang="en-US" sz="2400" spc="-150" dirty="0">
                <a:latin typeface="方正正大黑简体" panose="02000000000000000000" pitchFamily="2" charset="-122"/>
                <a:ea typeface="方正正大黑简体" panose="02000000000000000000" pitchFamily="2" charset="-122"/>
              </a:rPr>
              <a:t>是一种因特网远程终端访问标准。真实地模仿远程终端，仅提供</a:t>
            </a:r>
            <a:r>
              <a:rPr lang="zh-CN" altLang="en-US" sz="2400" spc="-150" dirty="0">
                <a:solidFill>
                  <a:srgbClr val="FF0000"/>
                </a:solidFill>
                <a:latin typeface="方正正大黑简体" panose="02000000000000000000" pitchFamily="2" charset="-122"/>
                <a:ea typeface="方正正大黑简体" panose="02000000000000000000" pitchFamily="2" charset="-122"/>
              </a:rPr>
              <a:t>基于字符应用</a:t>
            </a:r>
            <a:r>
              <a:rPr lang="zh-CN" altLang="en-US" sz="2400" spc="-150" dirty="0">
                <a:latin typeface="方正正大黑简体" panose="02000000000000000000" pitchFamily="2" charset="-122"/>
                <a:ea typeface="方正正大黑简体" panose="02000000000000000000" pitchFamily="2" charset="-122"/>
              </a:rPr>
              <a:t>的访问。</a:t>
            </a:r>
          </a:p>
          <a:p>
            <a:pPr marL="914400" lvl="2" indent="-342900">
              <a:lnSpc>
                <a:spcPct val="180000"/>
              </a:lnSpc>
              <a:spcAft>
                <a:spcPts val="600"/>
              </a:spcAft>
              <a:buClr>
                <a:srgbClr val="15449F"/>
              </a:buClr>
              <a:buFont typeface="Wingdings" panose="05000000000000000000" pitchFamily="2" charset="2"/>
              <a:buChar char="l"/>
              <a:defRPr/>
            </a:pPr>
            <a:r>
              <a:rPr lang="en-US" altLang="zh-CN" sz="2400" spc="-150" dirty="0">
                <a:latin typeface="方正正大黑简体" panose="02000000000000000000" pitchFamily="2" charset="-122"/>
                <a:ea typeface="方正正大黑简体" panose="02000000000000000000" pitchFamily="2" charset="-122"/>
              </a:rPr>
              <a:t>Telnet</a:t>
            </a:r>
            <a:r>
              <a:rPr lang="zh-CN" altLang="en-US" sz="2400" spc="-150" dirty="0">
                <a:latin typeface="方正正大黑简体" panose="02000000000000000000" pitchFamily="2" charset="-122"/>
                <a:ea typeface="方正正大黑简体" panose="02000000000000000000" pitchFamily="2" charset="-122"/>
              </a:rPr>
              <a:t>提供对各种终端设置的规定，如自然模式、字符回显等。</a:t>
            </a:r>
          </a:p>
          <a:p>
            <a:pPr marL="914400" lvl="2" indent="-342900">
              <a:lnSpc>
                <a:spcPct val="180000"/>
              </a:lnSpc>
              <a:spcAft>
                <a:spcPts val="600"/>
              </a:spcAft>
              <a:buClr>
                <a:srgbClr val="15449F"/>
              </a:buClr>
              <a:buFont typeface="Wingdings" panose="05000000000000000000" pitchFamily="2" charset="2"/>
              <a:buChar char="l"/>
              <a:defRPr/>
            </a:pPr>
            <a:r>
              <a:rPr lang="en-US" altLang="zh-CN" sz="2400" spc="-150" dirty="0">
                <a:latin typeface="方正正大黑简体" panose="02000000000000000000" pitchFamily="2" charset="-122"/>
                <a:ea typeface="方正正大黑简体" panose="02000000000000000000" pitchFamily="2" charset="-122"/>
              </a:rPr>
              <a:t>telnet</a:t>
            </a:r>
            <a:r>
              <a:rPr lang="zh-CN" altLang="en-US" sz="2400" spc="-150" dirty="0">
                <a:latin typeface="方正正大黑简体" panose="02000000000000000000" pitchFamily="2" charset="-122"/>
                <a:ea typeface="方正正大黑简体" panose="02000000000000000000" pitchFamily="2" charset="-122"/>
              </a:rPr>
              <a:t>后台服务程序调用</a:t>
            </a:r>
            <a:r>
              <a:rPr lang="en-US" altLang="zh-CN" sz="2400" spc="-150" dirty="0">
                <a:latin typeface="方正正大黑简体" panose="02000000000000000000" pitchFamily="2" charset="-122"/>
                <a:ea typeface="方正正大黑简体" panose="02000000000000000000" pitchFamily="2" charset="-122"/>
              </a:rPr>
              <a:t>login</a:t>
            </a:r>
            <a:r>
              <a:rPr lang="zh-CN" altLang="en-US" sz="2400" spc="-150" dirty="0">
                <a:latin typeface="方正正大黑简体" panose="02000000000000000000" pitchFamily="2" charset="-122"/>
                <a:ea typeface="方正正大黑简体" panose="02000000000000000000" pitchFamily="2" charset="-122"/>
              </a:rPr>
              <a:t>程序来进行</a:t>
            </a:r>
            <a:r>
              <a:rPr lang="zh-CN" altLang="en-US" sz="2400" spc="-150" dirty="0">
                <a:solidFill>
                  <a:srgbClr val="FF0000"/>
                </a:solidFill>
                <a:latin typeface="方正正大黑简体" panose="02000000000000000000" pitchFamily="2" charset="-122"/>
                <a:ea typeface="方正正大黑简体" panose="02000000000000000000" pitchFamily="2" charset="-122"/>
              </a:rPr>
              <a:t>口令认证</a:t>
            </a:r>
            <a:r>
              <a:rPr lang="zh-CN" altLang="en-US" sz="2400" spc="-150" dirty="0">
                <a:latin typeface="方正正大黑简体" panose="02000000000000000000" pitchFamily="2" charset="-122"/>
                <a:ea typeface="方正正大黑简体" panose="02000000000000000000" pitchFamily="2" charset="-122"/>
              </a:rPr>
              <a:t>和引发会话。</a:t>
            </a:r>
          </a:p>
          <a:p>
            <a:pPr marL="914400" lvl="2" indent="-342900">
              <a:lnSpc>
                <a:spcPct val="180000"/>
              </a:lnSpc>
              <a:spcAft>
                <a:spcPts val="600"/>
              </a:spcAft>
              <a:buClr>
                <a:srgbClr val="15449F"/>
              </a:buClr>
              <a:buFont typeface="Wingdings" panose="05000000000000000000" pitchFamily="2" charset="2"/>
              <a:buChar char="l"/>
              <a:defRPr/>
            </a:pPr>
            <a:r>
              <a:rPr lang="zh-CN" altLang="en-US" sz="2400" spc="-150" dirty="0">
                <a:latin typeface="方正正大黑简体" panose="02000000000000000000" pitchFamily="2" charset="-122"/>
                <a:ea typeface="方正正大黑简体" panose="02000000000000000000" pitchFamily="2" charset="-122"/>
              </a:rPr>
              <a:t>多数</a:t>
            </a:r>
            <a:r>
              <a:rPr lang="en-US" altLang="zh-CN" sz="2400" spc="-150" dirty="0">
                <a:latin typeface="方正正大黑简体" panose="02000000000000000000" pitchFamily="2" charset="-122"/>
                <a:ea typeface="方正正大黑简体" panose="02000000000000000000" pitchFamily="2" charset="-122"/>
              </a:rPr>
              <a:t>Telnet</a:t>
            </a:r>
            <a:r>
              <a:rPr lang="zh-CN" altLang="en-US" sz="2400" spc="-150" dirty="0">
                <a:latin typeface="方正正大黑简体" panose="02000000000000000000" pitchFamily="2" charset="-122"/>
                <a:ea typeface="方正正大黑简体" panose="02000000000000000000" pitchFamily="2" charset="-122"/>
              </a:rPr>
              <a:t>客户端程序都支持以</a:t>
            </a:r>
            <a:r>
              <a:rPr lang="zh-CN" altLang="en-US" sz="2400" spc="-150" dirty="0">
                <a:solidFill>
                  <a:srgbClr val="FF0000"/>
                </a:solidFill>
                <a:latin typeface="方正正大黑简体" panose="02000000000000000000" pitchFamily="2" charset="-122"/>
                <a:ea typeface="方正正大黑简体" panose="02000000000000000000" pitchFamily="2" charset="-122"/>
              </a:rPr>
              <a:t>任意端口</a:t>
            </a:r>
            <a:r>
              <a:rPr lang="zh-CN" altLang="en-US" sz="2400" spc="-150" dirty="0">
                <a:latin typeface="方正正大黑简体" panose="02000000000000000000" pitchFamily="2" charset="-122"/>
                <a:ea typeface="方正正大黑简体" panose="02000000000000000000" pitchFamily="2" charset="-122"/>
              </a:rPr>
              <a:t>来访问</a:t>
            </a:r>
            <a:r>
              <a:rPr lang="zh-CN" altLang="en-US" sz="2400" spc="-150" dirty="0">
                <a:solidFill>
                  <a:srgbClr val="FF0000"/>
                </a:solidFill>
                <a:latin typeface="方正正大黑简体" panose="02000000000000000000" pitchFamily="2" charset="-122"/>
                <a:ea typeface="方正正大黑简体" panose="02000000000000000000" pitchFamily="2" charset="-122"/>
              </a:rPr>
              <a:t>基于文本的</a:t>
            </a:r>
            <a:r>
              <a:rPr lang="en-US" altLang="zh-CN" sz="2400" spc="-150" dirty="0">
                <a:solidFill>
                  <a:srgbClr val="FF0000"/>
                </a:solidFill>
                <a:latin typeface="方正正大黑简体" panose="02000000000000000000" pitchFamily="2" charset="-122"/>
                <a:ea typeface="方正正大黑简体" panose="02000000000000000000" pitchFamily="2" charset="-122"/>
              </a:rPr>
              <a:t>TCP</a:t>
            </a:r>
            <a:r>
              <a:rPr lang="zh-CN" altLang="en-US" sz="2400" spc="-150" dirty="0">
                <a:solidFill>
                  <a:srgbClr val="FF0000"/>
                </a:solidFill>
                <a:latin typeface="方正正大黑简体" panose="02000000000000000000" pitchFamily="2" charset="-122"/>
                <a:ea typeface="方正正大黑简体" panose="02000000000000000000" pitchFamily="2" charset="-122"/>
              </a:rPr>
              <a:t>服务</a:t>
            </a:r>
            <a:r>
              <a:rPr lang="zh-CN" altLang="en-US" sz="2400" spc="-150" dirty="0">
                <a:latin typeface="方正正大黑简体" panose="02000000000000000000" pitchFamily="2" charset="-122"/>
                <a:ea typeface="方正正大黑简体" panose="02000000000000000000" pitchFamily="2" charset="-122"/>
              </a:rPr>
              <a:t>的能力。</a:t>
            </a:r>
          </a:p>
        </p:txBody>
      </p:sp>
    </p:spTree>
    <p:extLst>
      <p:ext uri="{BB962C8B-B14F-4D97-AF65-F5344CB8AC3E}">
        <p14:creationId xmlns:p14="http://schemas.microsoft.com/office/powerpoint/2010/main" val="38793388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2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8">
                                            <p:txEl>
                                              <p:pRg st="0" end="0"/>
                                            </p:txEl>
                                          </p:spTgt>
                                        </p:tgtEl>
                                        <p:attrNameLst>
                                          <p:attrName>style.visibility</p:attrName>
                                        </p:attrNameLst>
                                      </p:cBhvr>
                                      <p:to>
                                        <p:strVal val="visible"/>
                                      </p:to>
                                    </p:set>
                                    <p:anim to="0" calcmode="lin" valueType="num">
                                      <p:cBhvr>
                                        <p:cTn id="13"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8">
                                            <p:txEl>
                                              <p:pRg st="0" end="0"/>
                                            </p:txEl>
                                          </p:spTgt>
                                        </p:tgtEl>
                                      </p:cBhvr>
                                    </p:animEffect>
                                    <p:animScale>
                                      <p:cBhvr>
                                        <p:cTn id="15" dur="500" decel="100000" fill="hold">
                                          <p:stCondLst>
                                            <p:cond delay="0"/>
                                          </p:stCondLst>
                                        </p:cTn>
                                        <p:tgtEl>
                                          <p:spTgt spid="28">
                                            <p:txEl>
                                              <p:pRg st="0" end="0"/>
                                            </p:txEl>
                                          </p:spTgt>
                                        </p:tgtEl>
                                      </p:cBhvr>
                                      <p:by x="100000" y="100000"/>
                                      <p:from x="110000" y="110000"/>
                                      <p:to x="100000" y="100000"/>
                                    </p:animScale>
                                  </p:childTnLst>
                                </p:cTn>
                              </p:par>
                            </p:childTnLst>
                          </p:cTn>
                        </p:par>
                        <p:par>
                          <p:cTn id="16" fill="hold">
                            <p:stCondLst>
                              <p:cond delay="27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xEl>
                                              <p:pRg st="1" end="1"/>
                                            </p:txEl>
                                          </p:spTgt>
                                        </p:tgtEl>
                                        <p:attrNameLst>
                                          <p:attrName>style.visibility</p:attrName>
                                        </p:attrNameLst>
                                      </p:cBhvr>
                                      <p:to>
                                        <p:strVal val="visible"/>
                                      </p:to>
                                    </p:set>
                                    <p:anim to="0" calcmode="lin" valueType="num">
                                      <p:cBhvr>
                                        <p:cTn id="19" dur="500" decel="100000" fill="hold">
                                          <p:stCondLst>
                                            <p:cond delay="0"/>
                                          </p:stCondLst>
                                        </p:cTn>
                                        <p:tgtEl>
                                          <p:spTgt spid="28">
                                            <p:txEl>
                                              <p:pRg st="1" end="1"/>
                                            </p:txEl>
                                          </p:spTgt>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xEl>
                                              <p:pRg st="1" end="1"/>
                                            </p:txEl>
                                          </p:spTgt>
                                        </p:tgtEl>
                                      </p:cBhvr>
                                    </p:animEffect>
                                    <p:animScale>
                                      <p:cBhvr>
                                        <p:cTn id="21" dur="500" decel="100000" fill="hold">
                                          <p:stCondLst>
                                            <p:cond delay="0"/>
                                          </p:stCondLst>
                                        </p:cTn>
                                        <p:tgtEl>
                                          <p:spTgt spid="28">
                                            <p:txEl>
                                              <p:pRg st="1" end="1"/>
                                            </p:txEl>
                                          </p:spTgt>
                                        </p:tgtEl>
                                      </p:cBhvr>
                                      <p:by x="100000" y="100000"/>
                                      <p:from x="110000" y="110000"/>
                                      <p:to x="100000" y="100000"/>
                                    </p:animScale>
                                  </p:childTnLst>
                                </p:cTn>
                              </p:par>
                            </p:childTnLst>
                          </p:cTn>
                        </p:par>
                        <p:par>
                          <p:cTn id="22" fill="hold">
                            <p:stCondLst>
                              <p:cond delay="410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28">
                                            <p:txEl>
                                              <p:pRg st="2" end="2"/>
                                            </p:txEl>
                                          </p:spTgt>
                                        </p:tgtEl>
                                        <p:attrNameLst>
                                          <p:attrName>style.visibility</p:attrName>
                                        </p:attrNameLst>
                                      </p:cBhvr>
                                      <p:to>
                                        <p:strVal val="visible"/>
                                      </p:to>
                                    </p:set>
                                    <p:anim to="0" calcmode="lin" valueType="num">
                                      <p:cBhvr>
                                        <p:cTn id="25" dur="500" decel="100000" fill="hold">
                                          <p:stCondLst>
                                            <p:cond delay="0"/>
                                          </p:stCondLst>
                                        </p:cTn>
                                        <p:tgtEl>
                                          <p:spTgt spid="28">
                                            <p:txEl>
                                              <p:pRg st="2" end="2"/>
                                            </p:txEl>
                                          </p:spTgt>
                                        </p:tgtEl>
                                        <p:attrNameLst>
                                          <p:attrName>ppt_y</p:attrName>
                                        </p:attrNameLst>
                                      </p:cBhvr>
                                      <p:tavLst>
                                        <p:tav tm="0">
                                          <p:val>
                                            <p:strVal val="ppt_y+0.02"/>
                                          </p:val>
                                        </p:tav>
                                        <p:tav tm="100000">
                                          <p:val>
                                            <p:strVal val="#ppt_y"/>
                                          </p:val>
                                        </p:tav>
                                      </p:tavLst>
                                    </p:anim>
                                    <p:animEffect transition="in" filter="fade">
                                      <p:cBhvr>
                                        <p:cTn id="26" dur="500">
                                          <p:stCondLst>
                                            <p:cond delay="0"/>
                                          </p:stCondLst>
                                        </p:cTn>
                                        <p:tgtEl>
                                          <p:spTgt spid="28">
                                            <p:txEl>
                                              <p:pRg st="2" end="2"/>
                                            </p:txEl>
                                          </p:spTgt>
                                        </p:tgtEl>
                                      </p:cBhvr>
                                    </p:animEffect>
                                    <p:animScale>
                                      <p:cBhvr>
                                        <p:cTn id="27" dur="500" decel="100000" fill="hold">
                                          <p:stCondLst>
                                            <p:cond delay="0"/>
                                          </p:stCondLst>
                                        </p:cTn>
                                        <p:tgtEl>
                                          <p:spTgt spid="28">
                                            <p:txEl>
                                              <p:pRg st="2" end="2"/>
                                            </p:txEl>
                                          </p:spTgt>
                                        </p:tgtEl>
                                      </p:cBhvr>
                                      <p:by x="100000" y="100000"/>
                                      <p:from x="110000" y="110000"/>
                                      <p:to x="100000" y="100000"/>
                                    </p:animScale>
                                  </p:childTnLst>
                                </p:cTn>
                              </p:par>
                            </p:childTnLst>
                          </p:cTn>
                        </p:par>
                        <p:par>
                          <p:cTn id="28" fill="hold">
                            <p:stCondLst>
                              <p:cond delay="5250"/>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28">
                                            <p:txEl>
                                              <p:pRg st="3" end="3"/>
                                            </p:txEl>
                                          </p:spTgt>
                                        </p:tgtEl>
                                        <p:attrNameLst>
                                          <p:attrName>style.visibility</p:attrName>
                                        </p:attrNameLst>
                                      </p:cBhvr>
                                      <p:to>
                                        <p:strVal val="visible"/>
                                      </p:to>
                                    </p:set>
                                    <p:anim to="0" calcmode="lin" valueType="num">
                                      <p:cBhvr>
                                        <p:cTn id="31" dur="500" decel="100000" fill="hold">
                                          <p:stCondLst>
                                            <p:cond delay="0"/>
                                          </p:stCondLst>
                                        </p:cTn>
                                        <p:tgtEl>
                                          <p:spTgt spid="28">
                                            <p:txEl>
                                              <p:pRg st="3" end="3"/>
                                            </p:txEl>
                                          </p:spTgt>
                                        </p:tgtEl>
                                        <p:attrNameLst>
                                          <p:attrName>ppt_y</p:attrName>
                                        </p:attrNameLst>
                                      </p:cBhvr>
                                      <p:tavLst>
                                        <p:tav tm="0">
                                          <p:val>
                                            <p:strVal val="ppt_y+0.02"/>
                                          </p:val>
                                        </p:tav>
                                        <p:tav tm="100000">
                                          <p:val>
                                            <p:strVal val="#ppt_y"/>
                                          </p:val>
                                        </p:tav>
                                      </p:tavLst>
                                    </p:anim>
                                    <p:animEffect transition="in" filter="fade">
                                      <p:cBhvr>
                                        <p:cTn id="32" dur="500">
                                          <p:stCondLst>
                                            <p:cond delay="0"/>
                                          </p:stCondLst>
                                        </p:cTn>
                                        <p:tgtEl>
                                          <p:spTgt spid="28">
                                            <p:txEl>
                                              <p:pRg st="3" end="3"/>
                                            </p:txEl>
                                          </p:spTgt>
                                        </p:tgtEl>
                                      </p:cBhvr>
                                    </p:animEffect>
                                    <p:animScale>
                                      <p:cBhvr>
                                        <p:cTn id="33" dur="500" decel="100000" fill="hold">
                                          <p:stCondLst>
                                            <p:cond delay="0"/>
                                          </p:stCondLst>
                                        </p:cTn>
                                        <p:tgtEl>
                                          <p:spTgt spid="28">
                                            <p:txEl>
                                              <p:pRg st="3" end="3"/>
                                            </p:txEl>
                                          </p:spTgt>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8"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4050567" y="653569"/>
            <a:ext cx="4090863"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Telnet</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的安全问题</a:t>
            </a:r>
          </a:p>
        </p:txBody>
      </p:sp>
      <p:sp>
        <p:nvSpPr>
          <p:cNvPr id="14" name="矩形: 圆角 13"/>
          <p:cNvSpPr/>
          <p:nvPr/>
        </p:nvSpPr>
        <p:spPr>
          <a:xfrm>
            <a:off x="2422495" y="1882421"/>
            <a:ext cx="2952655" cy="3641109"/>
          </a:xfrm>
          <a:prstGeom prst="roundRect">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文本框 17"/>
          <p:cNvSpPr txBox="1"/>
          <p:nvPr/>
        </p:nvSpPr>
        <p:spPr>
          <a:xfrm>
            <a:off x="2657212" y="2464636"/>
            <a:ext cx="2483218" cy="2898358"/>
          </a:xfrm>
          <a:prstGeom prst="rect">
            <a:avLst/>
          </a:prstGeom>
          <a:noFill/>
        </p:spPr>
        <p:txBody>
          <a:bodyPr wrap="square">
            <a:spAutoFit/>
          </a:bodyPr>
          <a:lstStyle/>
          <a:p>
            <a:pPr algn="just">
              <a:lnSpc>
                <a:spcPct val="125000"/>
              </a:lnSpc>
            </a:pPr>
            <a:r>
              <a:rPr lang="en-US" altLang="zh-CN" sz="2100" dirty="0">
                <a:solidFill>
                  <a:schemeClr val="bg1"/>
                </a:solidFill>
                <a:latin typeface="方正正大黑简体" panose="02000000000000000000" pitchFamily="2" charset="-122"/>
                <a:ea typeface="方正正大黑简体" panose="02000000000000000000" pitchFamily="2" charset="-122"/>
              </a:rPr>
              <a:t>Telnet</a:t>
            </a:r>
            <a:r>
              <a:rPr lang="zh-CN" altLang="en-US" sz="2100" dirty="0">
                <a:solidFill>
                  <a:schemeClr val="bg1"/>
                </a:solidFill>
                <a:latin typeface="方正正大黑简体" panose="02000000000000000000" pitchFamily="2" charset="-122"/>
                <a:ea typeface="方正正大黑简体" panose="02000000000000000000" pitchFamily="2" charset="-122"/>
              </a:rPr>
              <a:t>程序传输明文，可能会</a:t>
            </a:r>
            <a:r>
              <a:rPr lang="zh-CN" altLang="en-US" sz="2100" b="1" dirty="0">
                <a:solidFill>
                  <a:srgbClr val="FFFF00"/>
                </a:solidFill>
                <a:latin typeface="方正正大黑简体" panose="02000000000000000000" pitchFamily="2" charset="-122"/>
                <a:ea typeface="方正正大黑简体" panose="02000000000000000000" pitchFamily="2" charset="-122"/>
              </a:rPr>
              <a:t>泄露秘密信息</a:t>
            </a:r>
            <a:r>
              <a:rPr lang="zh-CN" altLang="en-US" sz="2100" dirty="0">
                <a:solidFill>
                  <a:schemeClr val="bg1"/>
                </a:solidFill>
                <a:latin typeface="方正正大黑简体" panose="02000000000000000000" pitchFamily="2" charset="-122"/>
                <a:ea typeface="方正正大黑简体" panose="02000000000000000000" pitchFamily="2" charset="-122"/>
              </a:rPr>
              <a:t>；没有强认证过程，攻击者可能对每个账户进行</a:t>
            </a:r>
            <a:r>
              <a:rPr lang="zh-CN" altLang="en-US" sz="2100" b="1" dirty="0">
                <a:solidFill>
                  <a:srgbClr val="FFFF00"/>
                </a:solidFill>
                <a:latin typeface="方正正大黑简体" panose="02000000000000000000" pitchFamily="2" charset="-122"/>
                <a:ea typeface="方正正大黑简体" panose="02000000000000000000" pitchFamily="2" charset="-122"/>
              </a:rPr>
              <a:t>口令猜测</a:t>
            </a:r>
            <a:r>
              <a:rPr lang="zh-CN" altLang="en-US" sz="2100" dirty="0">
                <a:solidFill>
                  <a:schemeClr val="bg1"/>
                </a:solidFill>
                <a:latin typeface="方正正大黑简体" panose="02000000000000000000" pitchFamily="2" charset="-122"/>
                <a:ea typeface="方正正大黑简体" panose="02000000000000000000" pitchFamily="2" charset="-122"/>
              </a:rPr>
              <a:t>，或通过嗅探器</a:t>
            </a:r>
            <a:r>
              <a:rPr lang="zh-CN" altLang="en-US" sz="2100" b="1" dirty="0">
                <a:solidFill>
                  <a:srgbClr val="FFFF00"/>
                </a:solidFill>
                <a:latin typeface="方正正大黑简体" panose="02000000000000000000" pitchFamily="2" charset="-122"/>
                <a:ea typeface="方正正大黑简体" panose="02000000000000000000" pitchFamily="2" charset="-122"/>
              </a:rPr>
              <a:t>嗅探口令</a:t>
            </a:r>
            <a:r>
              <a:rPr lang="zh-CN" altLang="en-US" sz="2100" dirty="0">
                <a:solidFill>
                  <a:schemeClr val="bg1"/>
                </a:solidFill>
                <a:latin typeface="方正正大黑简体" panose="02000000000000000000" pitchFamily="2" charset="-122"/>
                <a:ea typeface="方正正大黑简体" panose="02000000000000000000" pitchFamily="2" charset="-122"/>
              </a:rPr>
              <a:t>。</a:t>
            </a:r>
            <a:endParaRPr lang="zh-CN" altLang="en-US" sz="2100" dirty="0">
              <a:solidFill>
                <a:srgbClr val="FF0000"/>
              </a:solidFill>
              <a:latin typeface="方正正大黑简体" panose="02000000000000000000" pitchFamily="2" charset="-122"/>
              <a:ea typeface="方正正大黑简体" panose="02000000000000000000" pitchFamily="2" charset="-122"/>
            </a:endParaRPr>
          </a:p>
        </p:txBody>
      </p:sp>
      <p:sp>
        <p:nvSpPr>
          <p:cNvPr id="19" name="矩形: 圆角 18"/>
          <p:cNvSpPr/>
          <p:nvPr/>
        </p:nvSpPr>
        <p:spPr>
          <a:xfrm>
            <a:off x="6952041" y="1882421"/>
            <a:ext cx="2952655" cy="3641109"/>
          </a:xfrm>
          <a:prstGeom prst="roundRect">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文本框 19"/>
          <p:cNvSpPr txBox="1"/>
          <p:nvPr/>
        </p:nvSpPr>
        <p:spPr>
          <a:xfrm>
            <a:off x="7294165" y="2857879"/>
            <a:ext cx="2323941" cy="1706493"/>
          </a:xfrm>
          <a:prstGeom prst="rect">
            <a:avLst/>
          </a:prstGeom>
          <a:noFill/>
        </p:spPr>
        <p:txBody>
          <a:bodyPr wrap="square">
            <a:spAutoFit/>
          </a:bodyPr>
          <a:lstStyle/>
          <a:p>
            <a:pPr algn="just">
              <a:lnSpc>
                <a:spcPct val="150000"/>
              </a:lnSpc>
            </a:pPr>
            <a:r>
              <a:rPr lang="en-US" altLang="zh-CN" sz="2400" dirty="0">
                <a:solidFill>
                  <a:schemeClr val="bg1"/>
                </a:solidFill>
                <a:latin typeface="方正正大黑简体" panose="02000000000000000000" pitchFamily="2" charset="-122"/>
                <a:ea typeface="方正正大黑简体" panose="02000000000000000000" pitchFamily="2" charset="-122"/>
              </a:rPr>
              <a:t>Telnet</a:t>
            </a:r>
            <a:r>
              <a:rPr lang="zh-CN" altLang="en-US" sz="2400" dirty="0">
                <a:solidFill>
                  <a:schemeClr val="bg1"/>
                </a:solidFill>
                <a:latin typeface="方正正大黑简体" panose="02000000000000000000" pitchFamily="2" charset="-122"/>
                <a:ea typeface="方正正大黑简体" panose="02000000000000000000" pitchFamily="2" charset="-122"/>
              </a:rPr>
              <a:t>不进行会话完整性检查，容易被非法篡改。</a:t>
            </a:r>
          </a:p>
        </p:txBody>
      </p:sp>
      <p:grpSp>
        <p:nvGrpSpPr>
          <p:cNvPr id="21" name="组合 20"/>
          <p:cNvGrpSpPr/>
          <p:nvPr/>
        </p:nvGrpSpPr>
        <p:grpSpPr>
          <a:xfrm>
            <a:off x="3443527" y="1494091"/>
            <a:ext cx="910589" cy="872798"/>
            <a:chOff x="1823973" y="2129051"/>
            <a:chExt cx="1009934" cy="1009934"/>
          </a:xfrm>
        </p:grpSpPr>
        <p:sp>
          <p:nvSpPr>
            <p:cNvPr id="22" name="椭圆 21"/>
            <p:cNvSpPr/>
            <p:nvPr/>
          </p:nvSpPr>
          <p:spPr>
            <a:xfrm>
              <a:off x="1823973" y="2129051"/>
              <a:ext cx="1009934" cy="1009934"/>
            </a:xfrm>
            <a:prstGeom prst="ellipse">
              <a:avLst/>
            </a:prstGeom>
            <a:gradFill flip="none" rotWithShape="1">
              <a:gsLst>
                <a:gs pos="31000">
                  <a:srgbClr val="1659B5"/>
                </a:gs>
                <a:gs pos="85000">
                  <a:srgbClr val="153B95"/>
                </a:gs>
              </a:gsLst>
              <a:path path="circle">
                <a:fillToRect l="100000" t="100000"/>
              </a:path>
              <a:tileRect r="-100000" b="-100000"/>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3" name="组合 22"/>
            <p:cNvGrpSpPr/>
            <p:nvPr/>
          </p:nvGrpSpPr>
          <p:grpSpPr>
            <a:xfrm>
              <a:off x="2076586" y="2362899"/>
              <a:ext cx="544442" cy="536576"/>
              <a:chOff x="7603929" y="2084388"/>
              <a:chExt cx="544442" cy="536576"/>
            </a:xfrm>
            <a:solidFill>
              <a:schemeClr val="bg1"/>
            </a:solidFill>
          </p:grpSpPr>
          <p:sp>
            <p:nvSpPr>
              <p:cNvPr id="24" name="Freeform 11"/>
              <p:cNvSpPr>
                <a:spLocks noEditPoints="1"/>
              </p:cNvSpPr>
              <p:nvPr/>
            </p:nvSpPr>
            <p:spPr bwMode="auto">
              <a:xfrm>
                <a:off x="8021388" y="2314577"/>
                <a:ext cx="126983" cy="104775"/>
              </a:xfrm>
              <a:custGeom>
                <a:avLst/>
                <a:gdLst>
                  <a:gd name="T0" fmla="*/ 0 w 45"/>
                  <a:gd name="T1" fmla="*/ 37 h 37"/>
                  <a:gd name="T2" fmla="*/ 45 w 45"/>
                  <a:gd name="T3" fmla="*/ 37 h 37"/>
                  <a:gd name="T4" fmla="*/ 45 w 45"/>
                  <a:gd name="T5" fmla="*/ 0 h 37"/>
                  <a:gd name="T6" fmla="*/ 0 w 45"/>
                  <a:gd name="T7" fmla="*/ 0 h 37"/>
                  <a:gd name="T8" fmla="*/ 0 w 45"/>
                  <a:gd name="T9" fmla="*/ 37 h 37"/>
                  <a:gd name="T10" fmla="*/ 20 w 45"/>
                  <a:gd name="T11" fmla="*/ 12 h 37"/>
                  <a:gd name="T12" fmla="*/ 26 w 45"/>
                  <a:gd name="T13" fmla="*/ 19 h 37"/>
                  <a:gd name="T14" fmla="*/ 20 w 45"/>
                  <a:gd name="T15" fmla="*/ 26 h 37"/>
                  <a:gd name="T16" fmla="*/ 14 w 45"/>
                  <a:gd name="T17" fmla="*/ 19 h 37"/>
                  <a:gd name="T18" fmla="*/ 20 w 45"/>
                  <a:gd name="T19"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7">
                    <a:moveTo>
                      <a:pt x="0" y="37"/>
                    </a:moveTo>
                    <a:cubicBezTo>
                      <a:pt x="45" y="37"/>
                      <a:pt x="45" y="37"/>
                      <a:pt x="45" y="37"/>
                    </a:cubicBezTo>
                    <a:cubicBezTo>
                      <a:pt x="45" y="0"/>
                      <a:pt x="45" y="0"/>
                      <a:pt x="45" y="0"/>
                    </a:cubicBezTo>
                    <a:cubicBezTo>
                      <a:pt x="0" y="0"/>
                      <a:pt x="0" y="0"/>
                      <a:pt x="0" y="0"/>
                    </a:cubicBezTo>
                    <a:lnTo>
                      <a:pt x="0" y="37"/>
                    </a:lnTo>
                    <a:close/>
                    <a:moveTo>
                      <a:pt x="20" y="12"/>
                    </a:moveTo>
                    <a:cubicBezTo>
                      <a:pt x="23" y="12"/>
                      <a:pt x="26" y="15"/>
                      <a:pt x="26" y="19"/>
                    </a:cubicBezTo>
                    <a:cubicBezTo>
                      <a:pt x="26" y="23"/>
                      <a:pt x="23" y="26"/>
                      <a:pt x="20" y="26"/>
                    </a:cubicBezTo>
                    <a:cubicBezTo>
                      <a:pt x="17" y="26"/>
                      <a:pt x="14" y="23"/>
                      <a:pt x="14" y="19"/>
                    </a:cubicBezTo>
                    <a:cubicBezTo>
                      <a:pt x="14" y="15"/>
                      <a:pt x="17" y="12"/>
                      <a:pt x="20" y="12"/>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14"/>
              <p:cNvSpPr>
                <a:spLocks noEditPoints="1"/>
              </p:cNvSpPr>
              <p:nvPr/>
            </p:nvSpPr>
            <p:spPr bwMode="auto">
              <a:xfrm>
                <a:off x="7694405" y="2084388"/>
                <a:ext cx="453966" cy="463550"/>
              </a:xfrm>
              <a:custGeom>
                <a:avLst/>
                <a:gdLst>
                  <a:gd name="T0" fmla="*/ 111 w 160"/>
                  <a:gd name="T1" fmla="*/ 75 h 163"/>
                  <a:gd name="T2" fmla="*/ 160 w 160"/>
                  <a:gd name="T3" fmla="*/ 75 h 163"/>
                  <a:gd name="T4" fmla="*/ 160 w 160"/>
                  <a:gd name="T5" fmla="*/ 48 h 163"/>
                  <a:gd name="T6" fmla="*/ 150 w 160"/>
                  <a:gd name="T7" fmla="*/ 36 h 163"/>
                  <a:gd name="T8" fmla="*/ 140 w 160"/>
                  <a:gd name="T9" fmla="*/ 36 h 163"/>
                  <a:gd name="T10" fmla="*/ 135 w 160"/>
                  <a:gd name="T11" fmla="*/ 13 h 163"/>
                  <a:gd name="T12" fmla="*/ 129 w 160"/>
                  <a:gd name="T13" fmla="*/ 2 h 163"/>
                  <a:gd name="T14" fmla="*/ 120 w 160"/>
                  <a:gd name="T15" fmla="*/ 1 h 163"/>
                  <a:gd name="T16" fmla="*/ 9 w 160"/>
                  <a:gd name="T17" fmla="*/ 35 h 163"/>
                  <a:gd name="T18" fmla="*/ 1 w 160"/>
                  <a:gd name="T19" fmla="*/ 41 h 163"/>
                  <a:gd name="T20" fmla="*/ 1 w 160"/>
                  <a:gd name="T21" fmla="*/ 41 h 163"/>
                  <a:gd name="T22" fmla="*/ 0 w 160"/>
                  <a:gd name="T23" fmla="*/ 48 h 163"/>
                  <a:gd name="T24" fmla="*/ 0 w 160"/>
                  <a:gd name="T25" fmla="*/ 62 h 163"/>
                  <a:gd name="T26" fmla="*/ 6 w 160"/>
                  <a:gd name="T27" fmla="*/ 62 h 163"/>
                  <a:gd name="T28" fmla="*/ 8 w 160"/>
                  <a:gd name="T29" fmla="*/ 62 h 163"/>
                  <a:gd name="T30" fmla="*/ 41 w 160"/>
                  <a:gd name="T31" fmla="*/ 98 h 163"/>
                  <a:gd name="T32" fmla="*/ 41 w 160"/>
                  <a:gd name="T33" fmla="*/ 106 h 163"/>
                  <a:gd name="T34" fmla="*/ 26 w 160"/>
                  <a:gd name="T35" fmla="*/ 106 h 163"/>
                  <a:gd name="T36" fmla="*/ 54 w 160"/>
                  <a:gd name="T37" fmla="*/ 149 h 163"/>
                  <a:gd name="T38" fmla="*/ 52 w 160"/>
                  <a:gd name="T39" fmla="*/ 163 h 163"/>
                  <a:gd name="T40" fmla="*/ 150 w 160"/>
                  <a:gd name="T41" fmla="*/ 163 h 163"/>
                  <a:gd name="T42" fmla="*/ 160 w 160"/>
                  <a:gd name="T43" fmla="*/ 151 h 163"/>
                  <a:gd name="T44" fmla="*/ 160 w 160"/>
                  <a:gd name="T45" fmla="*/ 125 h 163"/>
                  <a:gd name="T46" fmla="*/ 111 w 160"/>
                  <a:gd name="T47" fmla="*/ 125 h 163"/>
                  <a:gd name="T48" fmla="*/ 108 w 160"/>
                  <a:gd name="T49" fmla="*/ 121 h 163"/>
                  <a:gd name="T50" fmla="*/ 108 w 160"/>
                  <a:gd name="T51" fmla="*/ 78 h 163"/>
                  <a:gd name="T52" fmla="*/ 111 w 160"/>
                  <a:gd name="T53" fmla="*/ 75 h 163"/>
                  <a:gd name="T54" fmla="*/ 30 w 160"/>
                  <a:gd name="T55" fmla="*/ 36 h 163"/>
                  <a:gd name="T56" fmla="*/ 122 w 160"/>
                  <a:gd name="T57" fmla="*/ 7 h 163"/>
                  <a:gd name="T58" fmla="*/ 125 w 160"/>
                  <a:gd name="T59" fmla="*/ 8 h 163"/>
                  <a:gd name="T60" fmla="*/ 129 w 160"/>
                  <a:gd name="T61" fmla="*/ 14 h 163"/>
                  <a:gd name="T62" fmla="*/ 133 w 160"/>
                  <a:gd name="T63" fmla="*/ 36 h 163"/>
                  <a:gd name="T64" fmla="*/ 30 w 160"/>
                  <a:gd name="T65" fmla="*/ 3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63">
                    <a:moveTo>
                      <a:pt x="111" y="75"/>
                    </a:moveTo>
                    <a:cubicBezTo>
                      <a:pt x="160" y="75"/>
                      <a:pt x="160" y="75"/>
                      <a:pt x="160" y="75"/>
                    </a:cubicBezTo>
                    <a:cubicBezTo>
                      <a:pt x="160" y="48"/>
                      <a:pt x="160" y="48"/>
                      <a:pt x="160" y="48"/>
                    </a:cubicBezTo>
                    <a:cubicBezTo>
                      <a:pt x="160" y="41"/>
                      <a:pt x="155" y="36"/>
                      <a:pt x="150" y="36"/>
                    </a:cubicBezTo>
                    <a:cubicBezTo>
                      <a:pt x="140" y="36"/>
                      <a:pt x="140" y="36"/>
                      <a:pt x="140" y="36"/>
                    </a:cubicBezTo>
                    <a:cubicBezTo>
                      <a:pt x="135" y="13"/>
                      <a:pt x="135" y="13"/>
                      <a:pt x="135" y="13"/>
                    </a:cubicBezTo>
                    <a:cubicBezTo>
                      <a:pt x="135" y="8"/>
                      <a:pt x="132" y="4"/>
                      <a:pt x="129" y="2"/>
                    </a:cubicBezTo>
                    <a:cubicBezTo>
                      <a:pt x="126" y="0"/>
                      <a:pt x="123" y="0"/>
                      <a:pt x="120" y="1"/>
                    </a:cubicBezTo>
                    <a:cubicBezTo>
                      <a:pt x="9" y="35"/>
                      <a:pt x="9" y="35"/>
                      <a:pt x="9" y="35"/>
                    </a:cubicBezTo>
                    <a:cubicBezTo>
                      <a:pt x="6" y="36"/>
                      <a:pt x="3" y="38"/>
                      <a:pt x="1" y="41"/>
                    </a:cubicBezTo>
                    <a:cubicBezTo>
                      <a:pt x="1" y="41"/>
                      <a:pt x="1" y="41"/>
                      <a:pt x="1" y="41"/>
                    </a:cubicBezTo>
                    <a:cubicBezTo>
                      <a:pt x="0" y="43"/>
                      <a:pt x="0" y="45"/>
                      <a:pt x="0" y="48"/>
                    </a:cubicBezTo>
                    <a:cubicBezTo>
                      <a:pt x="0" y="62"/>
                      <a:pt x="0" y="62"/>
                      <a:pt x="0" y="62"/>
                    </a:cubicBezTo>
                    <a:cubicBezTo>
                      <a:pt x="2" y="62"/>
                      <a:pt x="4" y="62"/>
                      <a:pt x="6" y="62"/>
                    </a:cubicBezTo>
                    <a:cubicBezTo>
                      <a:pt x="8" y="62"/>
                      <a:pt x="8" y="62"/>
                      <a:pt x="8" y="62"/>
                    </a:cubicBezTo>
                    <a:cubicBezTo>
                      <a:pt x="26" y="62"/>
                      <a:pt x="41" y="78"/>
                      <a:pt x="41" y="98"/>
                    </a:cubicBezTo>
                    <a:cubicBezTo>
                      <a:pt x="41" y="106"/>
                      <a:pt x="41" y="106"/>
                      <a:pt x="41" y="106"/>
                    </a:cubicBezTo>
                    <a:cubicBezTo>
                      <a:pt x="26" y="106"/>
                      <a:pt x="26" y="106"/>
                      <a:pt x="26" y="106"/>
                    </a:cubicBezTo>
                    <a:cubicBezTo>
                      <a:pt x="43" y="114"/>
                      <a:pt x="54" y="130"/>
                      <a:pt x="54" y="149"/>
                    </a:cubicBezTo>
                    <a:cubicBezTo>
                      <a:pt x="54" y="154"/>
                      <a:pt x="53" y="159"/>
                      <a:pt x="52" y="163"/>
                    </a:cubicBezTo>
                    <a:cubicBezTo>
                      <a:pt x="150" y="163"/>
                      <a:pt x="150" y="163"/>
                      <a:pt x="150" y="163"/>
                    </a:cubicBezTo>
                    <a:cubicBezTo>
                      <a:pt x="155" y="163"/>
                      <a:pt x="160" y="158"/>
                      <a:pt x="160" y="151"/>
                    </a:cubicBezTo>
                    <a:cubicBezTo>
                      <a:pt x="160" y="125"/>
                      <a:pt x="160" y="125"/>
                      <a:pt x="160" y="125"/>
                    </a:cubicBezTo>
                    <a:cubicBezTo>
                      <a:pt x="111" y="125"/>
                      <a:pt x="111" y="125"/>
                      <a:pt x="111" y="125"/>
                    </a:cubicBezTo>
                    <a:cubicBezTo>
                      <a:pt x="109" y="125"/>
                      <a:pt x="108" y="123"/>
                      <a:pt x="108" y="121"/>
                    </a:cubicBezTo>
                    <a:cubicBezTo>
                      <a:pt x="108" y="78"/>
                      <a:pt x="108" y="78"/>
                      <a:pt x="108" y="78"/>
                    </a:cubicBezTo>
                    <a:cubicBezTo>
                      <a:pt x="108" y="76"/>
                      <a:pt x="109" y="75"/>
                      <a:pt x="111" y="75"/>
                    </a:cubicBezTo>
                    <a:close/>
                    <a:moveTo>
                      <a:pt x="30" y="36"/>
                    </a:moveTo>
                    <a:cubicBezTo>
                      <a:pt x="122" y="7"/>
                      <a:pt x="122" y="7"/>
                      <a:pt x="122" y="7"/>
                    </a:cubicBezTo>
                    <a:cubicBezTo>
                      <a:pt x="123" y="7"/>
                      <a:pt x="124" y="7"/>
                      <a:pt x="125" y="8"/>
                    </a:cubicBezTo>
                    <a:cubicBezTo>
                      <a:pt x="127" y="9"/>
                      <a:pt x="128" y="11"/>
                      <a:pt x="129" y="14"/>
                    </a:cubicBezTo>
                    <a:cubicBezTo>
                      <a:pt x="133" y="36"/>
                      <a:pt x="133" y="36"/>
                      <a:pt x="133" y="36"/>
                    </a:cubicBezTo>
                    <a:lnTo>
                      <a:pt x="30" y="36"/>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26" name="Freeform 15"/>
              <p:cNvSpPr>
                <a:spLocks noEditPoints="1"/>
              </p:cNvSpPr>
              <p:nvPr/>
            </p:nvSpPr>
            <p:spPr bwMode="auto">
              <a:xfrm>
                <a:off x="7603929" y="2282826"/>
                <a:ext cx="220634" cy="338138"/>
              </a:xfrm>
              <a:custGeom>
                <a:avLst/>
                <a:gdLst>
                  <a:gd name="T0" fmla="*/ 39 w 78"/>
                  <a:gd name="T1" fmla="*/ 40 h 119"/>
                  <a:gd name="T2" fmla="*/ 21 w 78"/>
                  <a:gd name="T3" fmla="*/ 44 h 119"/>
                  <a:gd name="T4" fmla="*/ 21 w 78"/>
                  <a:gd name="T5" fmla="*/ 28 h 119"/>
                  <a:gd name="T6" fmla="*/ 38 w 78"/>
                  <a:gd name="T7" fmla="*/ 8 h 119"/>
                  <a:gd name="T8" fmla="*/ 40 w 78"/>
                  <a:gd name="T9" fmla="*/ 8 h 119"/>
                  <a:gd name="T10" fmla="*/ 57 w 78"/>
                  <a:gd name="T11" fmla="*/ 28 h 119"/>
                  <a:gd name="T12" fmla="*/ 65 w 78"/>
                  <a:gd name="T13" fmla="*/ 28 h 119"/>
                  <a:gd name="T14" fmla="*/ 40 w 78"/>
                  <a:gd name="T15" fmla="*/ 0 h 119"/>
                  <a:gd name="T16" fmla="*/ 38 w 78"/>
                  <a:gd name="T17" fmla="*/ 0 h 119"/>
                  <a:gd name="T18" fmla="*/ 13 w 78"/>
                  <a:gd name="T19" fmla="*/ 28 h 119"/>
                  <a:gd name="T20" fmla="*/ 13 w 78"/>
                  <a:gd name="T21" fmla="*/ 50 h 119"/>
                  <a:gd name="T22" fmla="*/ 0 w 78"/>
                  <a:gd name="T23" fmla="*/ 79 h 119"/>
                  <a:gd name="T24" fmla="*/ 39 w 78"/>
                  <a:gd name="T25" fmla="*/ 119 h 119"/>
                  <a:gd name="T26" fmla="*/ 78 w 78"/>
                  <a:gd name="T27" fmla="*/ 79 h 119"/>
                  <a:gd name="T28" fmla="*/ 39 w 78"/>
                  <a:gd name="T29" fmla="*/ 40 h 119"/>
                  <a:gd name="T30" fmla="*/ 43 w 78"/>
                  <a:gd name="T31" fmla="*/ 85 h 119"/>
                  <a:gd name="T32" fmla="*/ 43 w 78"/>
                  <a:gd name="T33" fmla="*/ 101 h 119"/>
                  <a:gd name="T34" fmla="*/ 35 w 78"/>
                  <a:gd name="T35" fmla="*/ 101 h 119"/>
                  <a:gd name="T36" fmla="*/ 35 w 78"/>
                  <a:gd name="T37" fmla="*/ 85 h 119"/>
                  <a:gd name="T38" fmla="*/ 28 w 78"/>
                  <a:gd name="T39" fmla="*/ 75 h 119"/>
                  <a:gd name="T40" fmla="*/ 39 w 78"/>
                  <a:gd name="T41" fmla="*/ 64 h 119"/>
                  <a:gd name="T42" fmla="*/ 50 w 78"/>
                  <a:gd name="T43" fmla="*/ 75 h 119"/>
                  <a:gd name="T44" fmla="*/ 43 w 78"/>
                  <a:gd name="T45"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19">
                    <a:moveTo>
                      <a:pt x="39" y="40"/>
                    </a:moveTo>
                    <a:cubicBezTo>
                      <a:pt x="33" y="40"/>
                      <a:pt x="26" y="42"/>
                      <a:pt x="21" y="44"/>
                    </a:cubicBezTo>
                    <a:cubicBezTo>
                      <a:pt x="21" y="28"/>
                      <a:pt x="21" y="28"/>
                      <a:pt x="21" y="28"/>
                    </a:cubicBezTo>
                    <a:cubicBezTo>
                      <a:pt x="21" y="17"/>
                      <a:pt x="29" y="8"/>
                      <a:pt x="38" y="8"/>
                    </a:cubicBezTo>
                    <a:cubicBezTo>
                      <a:pt x="40" y="8"/>
                      <a:pt x="40" y="8"/>
                      <a:pt x="40" y="8"/>
                    </a:cubicBezTo>
                    <a:cubicBezTo>
                      <a:pt x="50" y="8"/>
                      <a:pt x="57" y="17"/>
                      <a:pt x="57" y="28"/>
                    </a:cubicBezTo>
                    <a:cubicBezTo>
                      <a:pt x="65" y="28"/>
                      <a:pt x="65" y="28"/>
                      <a:pt x="65" y="28"/>
                    </a:cubicBezTo>
                    <a:cubicBezTo>
                      <a:pt x="65" y="12"/>
                      <a:pt x="54" y="0"/>
                      <a:pt x="40" y="0"/>
                    </a:cubicBezTo>
                    <a:cubicBezTo>
                      <a:pt x="38" y="0"/>
                      <a:pt x="38" y="0"/>
                      <a:pt x="38" y="0"/>
                    </a:cubicBezTo>
                    <a:cubicBezTo>
                      <a:pt x="24" y="0"/>
                      <a:pt x="13" y="12"/>
                      <a:pt x="13" y="28"/>
                    </a:cubicBezTo>
                    <a:cubicBezTo>
                      <a:pt x="13" y="50"/>
                      <a:pt x="13" y="50"/>
                      <a:pt x="13" y="50"/>
                    </a:cubicBezTo>
                    <a:cubicBezTo>
                      <a:pt x="5" y="57"/>
                      <a:pt x="0" y="68"/>
                      <a:pt x="0" y="79"/>
                    </a:cubicBezTo>
                    <a:cubicBezTo>
                      <a:pt x="0" y="101"/>
                      <a:pt x="18" y="119"/>
                      <a:pt x="39" y="119"/>
                    </a:cubicBezTo>
                    <a:cubicBezTo>
                      <a:pt x="61" y="119"/>
                      <a:pt x="78" y="101"/>
                      <a:pt x="78" y="79"/>
                    </a:cubicBezTo>
                    <a:cubicBezTo>
                      <a:pt x="78" y="58"/>
                      <a:pt x="61" y="40"/>
                      <a:pt x="39" y="40"/>
                    </a:cubicBezTo>
                    <a:close/>
                    <a:moveTo>
                      <a:pt x="43" y="85"/>
                    </a:moveTo>
                    <a:cubicBezTo>
                      <a:pt x="43" y="101"/>
                      <a:pt x="43" y="101"/>
                      <a:pt x="43" y="101"/>
                    </a:cubicBezTo>
                    <a:cubicBezTo>
                      <a:pt x="35" y="101"/>
                      <a:pt x="35" y="101"/>
                      <a:pt x="35" y="101"/>
                    </a:cubicBezTo>
                    <a:cubicBezTo>
                      <a:pt x="35" y="85"/>
                      <a:pt x="35" y="85"/>
                      <a:pt x="35" y="85"/>
                    </a:cubicBezTo>
                    <a:cubicBezTo>
                      <a:pt x="31" y="84"/>
                      <a:pt x="28" y="80"/>
                      <a:pt x="28" y="75"/>
                    </a:cubicBezTo>
                    <a:cubicBezTo>
                      <a:pt x="28" y="69"/>
                      <a:pt x="33" y="64"/>
                      <a:pt x="39" y="64"/>
                    </a:cubicBezTo>
                    <a:cubicBezTo>
                      <a:pt x="45" y="64"/>
                      <a:pt x="50" y="69"/>
                      <a:pt x="50" y="75"/>
                    </a:cubicBezTo>
                    <a:cubicBezTo>
                      <a:pt x="50" y="80"/>
                      <a:pt x="47" y="84"/>
                      <a:pt x="43" y="85"/>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27" name="组合 26"/>
          <p:cNvGrpSpPr/>
          <p:nvPr/>
        </p:nvGrpSpPr>
        <p:grpSpPr>
          <a:xfrm>
            <a:off x="7973073" y="1494091"/>
            <a:ext cx="910589" cy="872798"/>
            <a:chOff x="6846721" y="2129051"/>
            <a:chExt cx="1009934" cy="1009934"/>
          </a:xfrm>
        </p:grpSpPr>
        <p:sp>
          <p:nvSpPr>
            <p:cNvPr id="28" name="椭圆 27"/>
            <p:cNvSpPr/>
            <p:nvPr/>
          </p:nvSpPr>
          <p:spPr>
            <a:xfrm>
              <a:off x="6846721" y="2129051"/>
              <a:ext cx="1009934" cy="1009934"/>
            </a:xfrm>
            <a:prstGeom prst="ellipse">
              <a:avLst/>
            </a:prstGeom>
            <a:gradFill flip="none" rotWithShape="1">
              <a:gsLst>
                <a:gs pos="31000">
                  <a:srgbClr val="1659B5"/>
                </a:gs>
                <a:gs pos="85000">
                  <a:srgbClr val="153B95"/>
                </a:gs>
              </a:gsLst>
              <a:path path="circle">
                <a:fillToRect l="100000" t="100000"/>
              </a:path>
              <a:tileRect r="-100000" b="-100000"/>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Freeform 145"/>
            <p:cNvSpPr>
              <a:spLocks noEditPoints="1"/>
            </p:cNvSpPr>
            <p:nvPr/>
          </p:nvSpPr>
          <p:spPr bwMode="auto">
            <a:xfrm>
              <a:off x="7170582" y="2358137"/>
              <a:ext cx="423807" cy="546100"/>
            </a:xfrm>
            <a:custGeom>
              <a:avLst/>
              <a:gdLst>
                <a:gd name="T0" fmla="*/ 147 w 149"/>
                <a:gd name="T1" fmla="*/ 48 h 192"/>
                <a:gd name="T2" fmla="*/ 94 w 149"/>
                <a:gd name="T3" fmla="*/ 0 h 192"/>
                <a:gd name="T4" fmla="*/ 3 w 149"/>
                <a:gd name="T5" fmla="*/ 0 h 192"/>
                <a:gd name="T6" fmla="*/ 0 w 149"/>
                <a:gd name="T7" fmla="*/ 188 h 192"/>
                <a:gd name="T8" fmla="*/ 145 w 149"/>
                <a:gd name="T9" fmla="*/ 192 h 192"/>
                <a:gd name="T10" fmla="*/ 149 w 149"/>
                <a:gd name="T11" fmla="*/ 52 h 192"/>
                <a:gd name="T12" fmla="*/ 137 w 149"/>
                <a:gd name="T13" fmla="*/ 49 h 192"/>
                <a:gd name="T14" fmla="*/ 96 w 149"/>
                <a:gd name="T15" fmla="*/ 11 h 192"/>
                <a:gd name="T16" fmla="*/ 27 w 149"/>
                <a:gd name="T17" fmla="*/ 26 h 192"/>
                <a:gd name="T18" fmla="*/ 71 w 149"/>
                <a:gd name="T19" fmla="*/ 30 h 192"/>
                <a:gd name="T20" fmla="*/ 27 w 149"/>
                <a:gd name="T21" fmla="*/ 34 h 192"/>
                <a:gd name="T22" fmla="*/ 27 w 149"/>
                <a:gd name="T23" fmla="*/ 26 h 192"/>
                <a:gd name="T24" fmla="*/ 67 w 149"/>
                <a:gd name="T25" fmla="*/ 43 h 192"/>
                <a:gd name="T26" fmla="*/ 67 w 149"/>
                <a:gd name="T27" fmla="*/ 51 h 192"/>
                <a:gd name="T28" fmla="*/ 23 w 149"/>
                <a:gd name="T29" fmla="*/ 47 h 192"/>
                <a:gd name="T30" fmla="*/ 27 w 149"/>
                <a:gd name="T31" fmla="*/ 61 h 192"/>
                <a:gd name="T32" fmla="*/ 71 w 149"/>
                <a:gd name="T33" fmla="*/ 65 h 192"/>
                <a:gd name="T34" fmla="*/ 27 w 149"/>
                <a:gd name="T35" fmla="*/ 68 h 192"/>
                <a:gd name="T36" fmla="*/ 27 w 149"/>
                <a:gd name="T37" fmla="*/ 61 h 192"/>
                <a:gd name="T38" fmla="*/ 81 w 149"/>
                <a:gd name="T39" fmla="*/ 169 h 192"/>
                <a:gd name="T40" fmla="*/ 81 w 149"/>
                <a:gd name="T41" fmla="*/ 161 h 192"/>
                <a:gd name="T42" fmla="*/ 125 w 149"/>
                <a:gd name="T43" fmla="*/ 165 h 192"/>
                <a:gd name="T44" fmla="*/ 121 w 149"/>
                <a:gd name="T45" fmla="*/ 153 h 192"/>
                <a:gd name="T46" fmla="*/ 77 w 149"/>
                <a:gd name="T47" fmla="*/ 149 h 192"/>
                <a:gd name="T48" fmla="*/ 121 w 149"/>
                <a:gd name="T49" fmla="*/ 145 h 192"/>
                <a:gd name="T50" fmla="*/ 121 w 149"/>
                <a:gd name="T51" fmla="*/ 153 h 192"/>
                <a:gd name="T52" fmla="*/ 96 w 149"/>
                <a:gd name="T53" fmla="*/ 121 h 192"/>
                <a:gd name="T54" fmla="*/ 90 w 149"/>
                <a:gd name="T55" fmla="*/ 121 h 192"/>
                <a:gd name="T56" fmla="*/ 58 w 149"/>
                <a:gd name="T57" fmla="*/ 155 h 192"/>
                <a:gd name="T58" fmla="*/ 55 w 149"/>
                <a:gd name="T59" fmla="*/ 157 h 192"/>
                <a:gd name="T60" fmla="*/ 40 w 149"/>
                <a:gd name="T61" fmla="*/ 132 h 192"/>
                <a:gd name="T62" fmla="*/ 22 w 149"/>
                <a:gd name="T63" fmla="*/ 164 h 192"/>
                <a:gd name="T64" fmla="*/ 18 w 149"/>
                <a:gd name="T65" fmla="*/ 158 h 192"/>
                <a:gd name="T66" fmla="*/ 41 w 149"/>
                <a:gd name="T67" fmla="*/ 119 h 192"/>
                <a:gd name="T68" fmla="*/ 55 w 149"/>
                <a:gd name="T69" fmla="*/ 143 h 192"/>
                <a:gd name="T70" fmla="*/ 78 w 149"/>
                <a:gd name="T71" fmla="*/ 95 h 192"/>
                <a:gd name="T72" fmla="*/ 93 w 149"/>
                <a:gd name="T73" fmla="*/ 112 h 192"/>
                <a:gd name="T74" fmla="*/ 130 w 149"/>
                <a:gd name="T75" fmla="*/ 7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9" h="192">
                  <a:moveTo>
                    <a:pt x="149" y="51"/>
                  </a:moveTo>
                  <a:cubicBezTo>
                    <a:pt x="149" y="50"/>
                    <a:pt x="148" y="49"/>
                    <a:pt x="147" y="48"/>
                  </a:cubicBezTo>
                  <a:cubicBezTo>
                    <a:pt x="96" y="1"/>
                    <a:pt x="96" y="1"/>
                    <a:pt x="96" y="1"/>
                  </a:cubicBezTo>
                  <a:cubicBezTo>
                    <a:pt x="95" y="0"/>
                    <a:pt x="94" y="0"/>
                    <a:pt x="94" y="0"/>
                  </a:cubicBezTo>
                  <a:cubicBezTo>
                    <a:pt x="93" y="0"/>
                    <a:pt x="92" y="0"/>
                    <a:pt x="92" y="0"/>
                  </a:cubicBezTo>
                  <a:cubicBezTo>
                    <a:pt x="3" y="0"/>
                    <a:pt x="3" y="0"/>
                    <a:pt x="3" y="0"/>
                  </a:cubicBezTo>
                  <a:cubicBezTo>
                    <a:pt x="1" y="0"/>
                    <a:pt x="0" y="1"/>
                    <a:pt x="0" y="4"/>
                  </a:cubicBezTo>
                  <a:cubicBezTo>
                    <a:pt x="0" y="188"/>
                    <a:pt x="0" y="188"/>
                    <a:pt x="0" y="188"/>
                  </a:cubicBezTo>
                  <a:cubicBezTo>
                    <a:pt x="0" y="190"/>
                    <a:pt x="1" y="192"/>
                    <a:pt x="3" y="192"/>
                  </a:cubicBezTo>
                  <a:cubicBezTo>
                    <a:pt x="145" y="192"/>
                    <a:pt x="145" y="192"/>
                    <a:pt x="145" y="192"/>
                  </a:cubicBezTo>
                  <a:cubicBezTo>
                    <a:pt x="147" y="192"/>
                    <a:pt x="149" y="190"/>
                    <a:pt x="149" y="188"/>
                  </a:cubicBezTo>
                  <a:cubicBezTo>
                    <a:pt x="149" y="52"/>
                    <a:pt x="149" y="52"/>
                    <a:pt x="149" y="52"/>
                  </a:cubicBezTo>
                  <a:cubicBezTo>
                    <a:pt x="149" y="52"/>
                    <a:pt x="149" y="52"/>
                    <a:pt x="149" y="51"/>
                  </a:cubicBezTo>
                  <a:close/>
                  <a:moveTo>
                    <a:pt x="137" y="49"/>
                  </a:moveTo>
                  <a:cubicBezTo>
                    <a:pt x="96" y="49"/>
                    <a:pt x="96" y="49"/>
                    <a:pt x="96" y="49"/>
                  </a:cubicBezTo>
                  <a:cubicBezTo>
                    <a:pt x="96" y="11"/>
                    <a:pt x="96" y="11"/>
                    <a:pt x="96" y="11"/>
                  </a:cubicBezTo>
                  <a:lnTo>
                    <a:pt x="137" y="49"/>
                  </a:lnTo>
                  <a:close/>
                  <a:moveTo>
                    <a:pt x="27" y="26"/>
                  </a:moveTo>
                  <a:cubicBezTo>
                    <a:pt x="67" y="26"/>
                    <a:pt x="67" y="26"/>
                    <a:pt x="67" y="26"/>
                  </a:cubicBezTo>
                  <a:cubicBezTo>
                    <a:pt x="69" y="26"/>
                    <a:pt x="71" y="28"/>
                    <a:pt x="71" y="30"/>
                  </a:cubicBezTo>
                  <a:cubicBezTo>
                    <a:pt x="71" y="32"/>
                    <a:pt x="69" y="34"/>
                    <a:pt x="67" y="34"/>
                  </a:cubicBezTo>
                  <a:cubicBezTo>
                    <a:pt x="27" y="34"/>
                    <a:pt x="27" y="34"/>
                    <a:pt x="27" y="34"/>
                  </a:cubicBezTo>
                  <a:cubicBezTo>
                    <a:pt x="25" y="34"/>
                    <a:pt x="23" y="32"/>
                    <a:pt x="23" y="30"/>
                  </a:cubicBezTo>
                  <a:cubicBezTo>
                    <a:pt x="23" y="28"/>
                    <a:pt x="25" y="26"/>
                    <a:pt x="27" y="26"/>
                  </a:cubicBezTo>
                  <a:close/>
                  <a:moveTo>
                    <a:pt x="27" y="43"/>
                  </a:moveTo>
                  <a:cubicBezTo>
                    <a:pt x="67" y="43"/>
                    <a:pt x="67" y="43"/>
                    <a:pt x="67" y="43"/>
                  </a:cubicBezTo>
                  <a:cubicBezTo>
                    <a:pt x="69" y="43"/>
                    <a:pt x="71" y="45"/>
                    <a:pt x="71" y="47"/>
                  </a:cubicBezTo>
                  <a:cubicBezTo>
                    <a:pt x="71" y="50"/>
                    <a:pt x="69" y="51"/>
                    <a:pt x="67" y="51"/>
                  </a:cubicBezTo>
                  <a:cubicBezTo>
                    <a:pt x="27" y="51"/>
                    <a:pt x="27" y="51"/>
                    <a:pt x="27" y="51"/>
                  </a:cubicBezTo>
                  <a:cubicBezTo>
                    <a:pt x="25" y="51"/>
                    <a:pt x="23" y="50"/>
                    <a:pt x="23" y="47"/>
                  </a:cubicBezTo>
                  <a:cubicBezTo>
                    <a:pt x="23" y="45"/>
                    <a:pt x="25" y="43"/>
                    <a:pt x="27" y="43"/>
                  </a:cubicBezTo>
                  <a:close/>
                  <a:moveTo>
                    <a:pt x="27" y="61"/>
                  </a:moveTo>
                  <a:cubicBezTo>
                    <a:pt x="67" y="61"/>
                    <a:pt x="67" y="61"/>
                    <a:pt x="67" y="61"/>
                  </a:cubicBezTo>
                  <a:cubicBezTo>
                    <a:pt x="69" y="61"/>
                    <a:pt x="71" y="62"/>
                    <a:pt x="71" y="65"/>
                  </a:cubicBezTo>
                  <a:cubicBezTo>
                    <a:pt x="71" y="67"/>
                    <a:pt x="69" y="68"/>
                    <a:pt x="67" y="68"/>
                  </a:cubicBezTo>
                  <a:cubicBezTo>
                    <a:pt x="27" y="68"/>
                    <a:pt x="27" y="68"/>
                    <a:pt x="27" y="68"/>
                  </a:cubicBezTo>
                  <a:cubicBezTo>
                    <a:pt x="25" y="68"/>
                    <a:pt x="23" y="67"/>
                    <a:pt x="23" y="65"/>
                  </a:cubicBezTo>
                  <a:cubicBezTo>
                    <a:pt x="23" y="62"/>
                    <a:pt x="25" y="61"/>
                    <a:pt x="27" y="61"/>
                  </a:cubicBezTo>
                  <a:close/>
                  <a:moveTo>
                    <a:pt x="121" y="169"/>
                  </a:moveTo>
                  <a:cubicBezTo>
                    <a:pt x="81" y="169"/>
                    <a:pt x="81" y="169"/>
                    <a:pt x="81" y="169"/>
                  </a:cubicBezTo>
                  <a:cubicBezTo>
                    <a:pt x="79" y="169"/>
                    <a:pt x="77" y="168"/>
                    <a:pt x="77" y="165"/>
                  </a:cubicBezTo>
                  <a:cubicBezTo>
                    <a:pt x="77" y="163"/>
                    <a:pt x="79" y="161"/>
                    <a:pt x="81" y="161"/>
                  </a:cubicBezTo>
                  <a:cubicBezTo>
                    <a:pt x="121" y="161"/>
                    <a:pt x="121" y="161"/>
                    <a:pt x="121" y="161"/>
                  </a:cubicBezTo>
                  <a:cubicBezTo>
                    <a:pt x="123" y="161"/>
                    <a:pt x="125" y="163"/>
                    <a:pt x="125" y="165"/>
                  </a:cubicBezTo>
                  <a:cubicBezTo>
                    <a:pt x="125" y="168"/>
                    <a:pt x="123" y="169"/>
                    <a:pt x="121" y="169"/>
                  </a:cubicBezTo>
                  <a:close/>
                  <a:moveTo>
                    <a:pt x="121" y="153"/>
                  </a:moveTo>
                  <a:cubicBezTo>
                    <a:pt x="81" y="153"/>
                    <a:pt x="81" y="153"/>
                    <a:pt x="81" y="153"/>
                  </a:cubicBezTo>
                  <a:cubicBezTo>
                    <a:pt x="79" y="153"/>
                    <a:pt x="77" y="151"/>
                    <a:pt x="77" y="149"/>
                  </a:cubicBezTo>
                  <a:cubicBezTo>
                    <a:pt x="77" y="147"/>
                    <a:pt x="79" y="145"/>
                    <a:pt x="81" y="145"/>
                  </a:cubicBezTo>
                  <a:cubicBezTo>
                    <a:pt x="121" y="145"/>
                    <a:pt x="121" y="145"/>
                    <a:pt x="121" y="145"/>
                  </a:cubicBezTo>
                  <a:cubicBezTo>
                    <a:pt x="123" y="145"/>
                    <a:pt x="125" y="147"/>
                    <a:pt x="125" y="149"/>
                  </a:cubicBezTo>
                  <a:cubicBezTo>
                    <a:pt x="125" y="151"/>
                    <a:pt x="123" y="153"/>
                    <a:pt x="121" y="153"/>
                  </a:cubicBezTo>
                  <a:close/>
                  <a:moveTo>
                    <a:pt x="130" y="77"/>
                  </a:moveTo>
                  <a:cubicBezTo>
                    <a:pt x="96" y="121"/>
                    <a:pt x="96" y="121"/>
                    <a:pt x="96" y="121"/>
                  </a:cubicBezTo>
                  <a:cubicBezTo>
                    <a:pt x="96" y="122"/>
                    <a:pt x="94" y="123"/>
                    <a:pt x="93" y="123"/>
                  </a:cubicBezTo>
                  <a:cubicBezTo>
                    <a:pt x="92" y="123"/>
                    <a:pt x="91" y="122"/>
                    <a:pt x="90" y="121"/>
                  </a:cubicBezTo>
                  <a:cubicBezTo>
                    <a:pt x="79" y="107"/>
                    <a:pt x="79" y="107"/>
                    <a:pt x="79" y="107"/>
                  </a:cubicBezTo>
                  <a:cubicBezTo>
                    <a:pt x="58" y="155"/>
                    <a:pt x="58" y="155"/>
                    <a:pt x="58" y="155"/>
                  </a:cubicBezTo>
                  <a:cubicBezTo>
                    <a:pt x="58" y="156"/>
                    <a:pt x="56" y="157"/>
                    <a:pt x="55" y="157"/>
                  </a:cubicBezTo>
                  <a:cubicBezTo>
                    <a:pt x="55" y="157"/>
                    <a:pt x="55" y="157"/>
                    <a:pt x="55" y="157"/>
                  </a:cubicBezTo>
                  <a:cubicBezTo>
                    <a:pt x="53" y="157"/>
                    <a:pt x="52" y="156"/>
                    <a:pt x="51" y="155"/>
                  </a:cubicBezTo>
                  <a:cubicBezTo>
                    <a:pt x="40" y="132"/>
                    <a:pt x="40" y="132"/>
                    <a:pt x="40" y="132"/>
                  </a:cubicBezTo>
                  <a:cubicBezTo>
                    <a:pt x="25" y="162"/>
                    <a:pt x="25" y="162"/>
                    <a:pt x="25" y="162"/>
                  </a:cubicBezTo>
                  <a:cubicBezTo>
                    <a:pt x="24" y="163"/>
                    <a:pt x="23" y="164"/>
                    <a:pt x="22" y="164"/>
                  </a:cubicBezTo>
                  <a:cubicBezTo>
                    <a:pt x="21" y="164"/>
                    <a:pt x="20" y="164"/>
                    <a:pt x="20" y="163"/>
                  </a:cubicBezTo>
                  <a:cubicBezTo>
                    <a:pt x="18" y="162"/>
                    <a:pt x="17" y="160"/>
                    <a:pt x="18" y="158"/>
                  </a:cubicBezTo>
                  <a:cubicBezTo>
                    <a:pt x="37" y="121"/>
                    <a:pt x="37" y="121"/>
                    <a:pt x="37" y="121"/>
                  </a:cubicBezTo>
                  <a:cubicBezTo>
                    <a:pt x="38" y="120"/>
                    <a:pt x="39" y="119"/>
                    <a:pt x="41" y="119"/>
                  </a:cubicBezTo>
                  <a:cubicBezTo>
                    <a:pt x="42" y="119"/>
                    <a:pt x="44" y="120"/>
                    <a:pt x="44" y="121"/>
                  </a:cubicBezTo>
                  <a:cubicBezTo>
                    <a:pt x="55" y="143"/>
                    <a:pt x="55" y="143"/>
                    <a:pt x="55" y="143"/>
                  </a:cubicBezTo>
                  <a:cubicBezTo>
                    <a:pt x="75" y="98"/>
                    <a:pt x="75" y="98"/>
                    <a:pt x="75" y="98"/>
                  </a:cubicBezTo>
                  <a:cubicBezTo>
                    <a:pt x="75" y="96"/>
                    <a:pt x="76" y="95"/>
                    <a:pt x="78" y="95"/>
                  </a:cubicBezTo>
                  <a:cubicBezTo>
                    <a:pt x="79" y="95"/>
                    <a:pt x="81" y="96"/>
                    <a:pt x="81" y="97"/>
                  </a:cubicBezTo>
                  <a:cubicBezTo>
                    <a:pt x="93" y="112"/>
                    <a:pt x="93" y="112"/>
                    <a:pt x="93" y="112"/>
                  </a:cubicBezTo>
                  <a:cubicBezTo>
                    <a:pt x="124" y="72"/>
                    <a:pt x="124" y="72"/>
                    <a:pt x="124" y="72"/>
                  </a:cubicBezTo>
                  <a:cubicBezTo>
                    <a:pt x="125" y="70"/>
                    <a:pt x="128" y="70"/>
                    <a:pt x="130" y="71"/>
                  </a:cubicBezTo>
                  <a:cubicBezTo>
                    <a:pt x="131" y="72"/>
                    <a:pt x="132" y="75"/>
                    <a:pt x="130" y="77"/>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zh-CN" altLang="en-US">
                <a:cs typeface="+mn-ea"/>
                <a:sym typeface="+mn-lt"/>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par>
                                <p:cTn id="24" presetID="53" presetClass="entr" presetSubtype="16"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p:cTn id="26" dur="500" fill="hold"/>
                                        <p:tgtEl>
                                          <p:spTgt spid="27"/>
                                        </p:tgtEl>
                                        <p:attrNameLst>
                                          <p:attrName>ppt_w</p:attrName>
                                        </p:attrNameLst>
                                      </p:cBhvr>
                                      <p:tavLst>
                                        <p:tav tm="0">
                                          <p:val>
                                            <p:fltVal val="0"/>
                                          </p:val>
                                        </p:tav>
                                        <p:tav tm="100000">
                                          <p:val>
                                            <p:strVal val="#ppt_w"/>
                                          </p:val>
                                        </p:tav>
                                      </p:tavLst>
                                    </p:anim>
                                    <p:anim calcmode="lin" valueType="num">
                                      <p:cBhvr>
                                        <p:cTn id="27" dur="500" fill="hold"/>
                                        <p:tgtEl>
                                          <p:spTgt spid="27"/>
                                        </p:tgtEl>
                                        <p:attrNameLst>
                                          <p:attrName>ppt_h</p:attrName>
                                        </p:attrNameLst>
                                      </p:cBhvr>
                                      <p:tavLst>
                                        <p:tav tm="0">
                                          <p:val>
                                            <p:fltVal val="0"/>
                                          </p:val>
                                        </p:tav>
                                        <p:tav tm="100000">
                                          <p:val>
                                            <p:strVal val="#ppt_h"/>
                                          </p:val>
                                        </p:tav>
                                      </p:tavLst>
                                    </p:anim>
                                    <p:animEffect transition="in" filter="fade">
                                      <p:cBhvr>
                                        <p:cTn id="28" dur="500"/>
                                        <p:tgtEl>
                                          <p:spTgt spid="2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4" grpId="0" animBg="1"/>
      <p:bldP spid="18" grpId="0"/>
      <p:bldP spid="19" grpId="0" animBg="1"/>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4050567" y="653569"/>
            <a:ext cx="4090863"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Telnet</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的安全问题</a:t>
            </a:r>
          </a:p>
        </p:txBody>
      </p:sp>
      <p:sp>
        <p:nvSpPr>
          <p:cNvPr id="14" name="矩形: 圆角 13"/>
          <p:cNvSpPr/>
          <p:nvPr/>
        </p:nvSpPr>
        <p:spPr>
          <a:xfrm>
            <a:off x="2422495" y="1882421"/>
            <a:ext cx="2952655" cy="3641109"/>
          </a:xfrm>
          <a:prstGeom prst="roundRect">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文本框 17"/>
          <p:cNvSpPr txBox="1"/>
          <p:nvPr/>
        </p:nvSpPr>
        <p:spPr>
          <a:xfrm>
            <a:off x="2877258" y="2736837"/>
            <a:ext cx="2043125" cy="2260491"/>
          </a:xfrm>
          <a:prstGeom prst="rect">
            <a:avLst/>
          </a:prstGeom>
          <a:noFill/>
        </p:spPr>
        <p:txBody>
          <a:bodyPr wrap="square">
            <a:spAutoFit/>
          </a:bodyPr>
          <a:lstStyle/>
          <a:p>
            <a:pPr>
              <a:lnSpc>
                <a:spcPct val="150000"/>
              </a:lnSpc>
            </a:pPr>
            <a:r>
              <a:rPr lang="en-US" altLang="zh-CN" sz="2400" dirty="0">
                <a:solidFill>
                  <a:schemeClr val="bg1"/>
                </a:solidFill>
                <a:latin typeface="方正正大黑简体" panose="02000000000000000000" pitchFamily="2" charset="-122"/>
                <a:ea typeface="方正正大黑简体" panose="02000000000000000000" pitchFamily="2" charset="-122"/>
              </a:rPr>
              <a:t>Telnet</a:t>
            </a:r>
            <a:r>
              <a:rPr lang="zh-CN" altLang="en-US" sz="2400" dirty="0">
                <a:solidFill>
                  <a:schemeClr val="bg1"/>
                </a:solidFill>
                <a:latin typeface="方正正大黑简体" panose="02000000000000000000" pitchFamily="2" charset="-122"/>
                <a:ea typeface="方正正大黑简体" panose="02000000000000000000" pitchFamily="2" charset="-122"/>
              </a:rPr>
              <a:t>基于</a:t>
            </a:r>
            <a:r>
              <a:rPr lang="en-US" altLang="zh-CN" sz="2300" spc="-300" dirty="0">
                <a:solidFill>
                  <a:schemeClr val="bg1"/>
                </a:solidFill>
                <a:latin typeface="方正正大黑简体" panose="02000000000000000000" pitchFamily="2" charset="-122"/>
                <a:ea typeface="方正正大黑简体" panose="02000000000000000000" pitchFamily="2" charset="-122"/>
              </a:rPr>
              <a:t>TCP</a:t>
            </a:r>
            <a:r>
              <a:rPr lang="zh-CN" altLang="en-US" sz="2400" dirty="0">
                <a:solidFill>
                  <a:schemeClr val="bg1"/>
                </a:solidFill>
                <a:latin typeface="方正正大黑简体" panose="02000000000000000000" pitchFamily="2" charset="-122"/>
                <a:ea typeface="方正正大黑简体" panose="02000000000000000000" pitchFamily="2" charset="-122"/>
              </a:rPr>
              <a:t>，容易遭受会话劫持攻击。</a:t>
            </a:r>
          </a:p>
        </p:txBody>
      </p:sp>
      <p:sp>
        <p:nvSpPr>
          <p:cNvPr id="19" name="矩形: 圆角 18"/>
          <p:cNvSpPr/>
          <p:nvPr/>
        </p:nvSpPr>
        <p:spPr>
          <a:xfrm>
            <a:off x="6952041" y="1882421"/>
            <a:ext cx="2952655" cy="3641109"/>
          </a:xfrm>
          <a:prstGeom prst="roundRect">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文本框 19"/>
          <p:cNvSpPr txBox="1"/>
          <p:nvPr/>
        </p:nvSpPr>
        <p:spPr>
          <a:xfrm>
            <a:off x="7294165" y="2630752"/>
            <a:ext cx="2323941" cy="2511457"/>
          </a:xfrm>
          <a:prstGeom prst="rect">
            <a:avLst/>
          </a:prstGeom>
          <a:noFill/>
        </p:spPr>
        <p:txBody>
          <a:bodyPr wrap="square">
            <a:spAutoFit/>
          </a:bodyPr>
          <a:lstStyle/>
          <a:p>
            <a:pPr>
              <a:lnSpc>
                <a:spcPct val="120000"/>
              </a:lnSpc>
            </a:pPr>
            <a:r>
              <a:rPr lang="zh-CN" altLang="en-US" sz="2200" dirty="0">
                <a:solidFill>
                  <a:schemeClr val="bg1"/>
                </a:solidFill>
                <a:latin typeface="方正正大黑简体" panose="02000000000000000000" pitchFamily="2" charset="-122"/>
                <a:ea typeface="方正正大黑简体" panose="02000000000000000000" pitchFamily="2" charset="-122"/>
              </a:rPr>
              <a:t>有些对</a:t>
            </a:r>
            <a:r>
              <a:rPr lang="en-US" altLang="zh-CN" sz="2200" dirty="0">
                <a:solidFill>
                  <a:schemeClr val="bg1"/>
                </a:solidFill>
                <a:latin typeface="方正正大黑简体" panose="02000000000000000000" pitchFamily="2" charset="-122"/>
                <a:ea typeface="方正正大黑简体" panose="02000000000000000000" pitchFamily="2" charset="-122"/>
              </a:rPr>
              <a:t>telnet</a:t>
            </a:r>
            <a:r>
              <a:rPr lang="zh-CN" altLang="en-US" sz="2200" dirty="0">
                <a:solidFill>
                  <a:schemeClr val="bg1"/>
                </a:solidFill>
                <a:latin typeface="方正正大黑简体" panose="02000000000000000000" pitchFamily="2" charset="-122"/>
                <a:ea typeface="方正正大黑简体" panose="02000000000000000000" pitchFamily="2" charset="-122"/>
              </a:rPr>
              <a:t>会话进行加密的办法，如 </a:t>
            </a:r>
            <a:r>
              <a:rPr lang="en-US" altLang="zh-CN" sz="2200" dirty="0">
                <a:solidFill>
                  <a:schemeClr val="bg1"/>
                </a:solidFill>
                <a:latin typeface="方正正大黑简体" panose="02000000000000000000" pitchFamily="2" charset="-122"/>
                <a:ea typeface="方正正大黑简体" panose="02000000000000000000" pitchFamily="2" charset="-122"/>
              </a:rPr>
              <a:t>STEL</a:t>
            </a:r>
            <a:r>
              <a:rPr lang="zh-CN" altLang="en-US" sz="2200" dirty="0">
                <a:solidFill>
                  <a:schemeClr val="bg1"/>
                </a:solidFill>
                <a:latin typeface="方正正大黑简体" panose="02000000000000000000" pitchFamily="2" charset="-122"/>
                <a:ea typeface="方正正大黑简体" panose="02000000000000000000" pitchFamily="2" charset="-122"/>
              </a:rPr>
              <a:t>，</a:t>
            </a:r>
            <a:r>
              <a:rPr lang="en-US" altLang="zh-CN" sz="2200" dirty="0">
                <a:solidFill>
                  <a:schemeClr val="bg1"/>
                </a:solidFill>
                <a:latin typeface="方正正大黑简体" panose="02000000000000000000" pitchFamily="2" charset="-122"/>
                <a:ea typeface="方正正大黑简体" panose="02000000000000000000" pitchFamily="2" charset="-122"/>
              </a:rPr>
              <a:t>SRA Telnet</a:t>
            </a:r>
            <a:r>
              <a:rPr lang="zh-CN" altLang="en-US" sz="2200" dirty="0">
                <a:solidFill>
                  <a:schemeClr val="bg1"/>
                </a:solidFill>
                <a:latin typeface="方正正大黑简体" panose="02000000000000000000" pitchFamily="2" charset="-122"/>
                <a:ea typeface="方正正大黑简体" panose="02000000000000000000" pitchFamily="2" charset="-122"/>
              </a:rPr>
              <a:t>，</a:t>
            </a:r>
            <a:r>
              <a:rPr lang="en-US" altLang="zh-CN" sz="2200" dirty="0">
                <a:solidFill>
                  <a:schemeClr val="bg1"/>
                </a:solidFill>
                <a:latin typeface="方正正大黑简体" panose="02000000000000000000" pitchFamily="2" charset="-122"/>
                <a:ea typeface="方正正大黑简体" panose="02000000000000000000" pitchFamily="2" charset="-122"/>
              </a:rPr>
              <a:t>SRP Telnet</a:t>
            </a:r>
            <a:r>
              <a:rPr lang="zh-CN" altLang="en-US" sz="2200" dirty="0">
                <a:solidFill>
                  <a:schemeClr val="bg1"/>
                </a:solidFill>
                <a:latin typeface="方正正大黑简体" panose="02000000000000000000" pitchFamily="2" charset="-122"/>
                <a:ea typeface="方正正大黑简体" panose="02000000000000000000" pitchFamily="2" charset="-122"/>
              </a:rPr>
              <a:t>，以及</a:t>
            </a:r>
            <a:r>
              <a:rPr lang="en-US" altLang="zh-CN" sz="2200" dirty="0">
                <a:solidFill>
                  <a:schemeClr val="bg1"/>
                </a:solidFill>
                <a:latin typeface="方正正大黑简体" panose="02000000000000000000" pitchFamily="2" charset="-122"/>
                <a:ea typeface="方正正大黑简体" panose="02000000000000000000" pitchFamily="2" charset="-122"/>
              </a:rPr>
              <a:t>SSH</a:t>
            </a:r>
            <a:r>
              <a:rPr lang="zh-CN" altLang="en-US" sz="2200" dirty="0">
                <a:solidFill>
                  <a:schemeClr val="bg1"/>
                </a:solidFill>
                <a:latin typeface="方正正大黑简体" panose="02000000000000000000" pitchFamily="2" charset="-122"/>
                <a:ea typeface="方正正大黑简体" panose="02000000000000000000" pitchFamily="2" charset="-122"/>
              </a:rPr>
              <a:t>。</a:t>
            </a:r>
          </a:p>
        </p:txBody>
      </p:sp>
      <p:grpSp>
        <p:nvGrpSpPr>
          <p:cNvPr id="21" name="组合 20"/>
          <p:cNvGrpSpPr/>
          <p:nvPr/>
        </p:nvGrpSpPr>
        <p:grpSpPr>
          <a:xfrm>
            <a:off x="3443527" y="1494091"/>
            <a:ext cx="910589" cy="872798"/>
            <a:chOff x="1823973" y="2129051"/>
            <a:chExt cx="1009934" cy="1009934"/>
          </a:xfrm>
        </p:grpSpPr>
        <p:sp>
          <p:nvSpPr>
            <p:cNvPr id="22" name="椭圆 21"/>
            <p:cNvSpPr/>
            <p:nvPr/>
          </p:nvSpPr>
          <p:spPr>
            <a:xfrm>
              <a:off x="1823973" y="2129051"/>
              <a:ext cx="1009934" cy="1009934"/>
            </a:xfrm>
            <a:prstGeom prst="ellipse">
              <a:avLst/>
            </a:prstGeom>
            <a:gradFill flip="none" rotWithShape="1">
              <a:gsLst>
                <a:gs pos="31000">
                  <a:srgbClr val="1659B5"/>
                </a:gs>
                <a:gs pos="85000">
                  <a:srgbClr val="153B95"/>
                </a:gs>
              </a:gsLst>
              <a:path path="circle">
                <a:fillToRect l="100000" t="100000"/>
              </a:path>
              <a:tileRect r="-100000" b="-100000"/>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3" name="组合 22"/>
            <p:cNvGrpSpPr/>
            <p:nvPr/>
          </p:nvGrpSpPr>
          <p:grpSpPr>
            <a:xfrm>
              <a:off x="2076586" y="2362899"/>
              <a:ext cx="544442" cy="536576"/>
              <a:chOff x="7603929" y="2084388"/>
              <a:chExt cx="544442" cy="536576"/>
            </a:xfrm>
            <a:solidFill>
              <a:schemeClr val="bg1"/>
            </a:solidFill>
          </p:grpSpPr>
          <p:sp>
            <p:nvSpPr>
              <p:cNvPr id="24" name="Freeform 11"/>
              <p:cNvSpPr>
                <a:spLocks noEditPoints="1"/>
              </p:cNvSpPr>
              <p:nvPr/>
            </p:nvSpPr>
            <p:spPr bwMode="auto">
              <a:xfrm>
                <a:off x="8021388" y="2314577"/>
                <a:ext cx="126983" cy="104775"/>
              </a:xfrm>
              <a:custGeom>
                <a:avLst/>
                <a:gdLst>
                  <a:gd name="T0" fmla="*/ 0 w 45"/>
                  <a:gd name="T1" fmla="*/ 37 h 37"/>
                  <a:gd name="T2" fmla="*/ 45 w 45"/>
                  <a:gd name="T3" fmla="*/ 37 h 37"/>
                  <a:gd name="T4" fmla="*/ 45 w 45"/>
                  <a:gd name="T5" fmla="*/ 0 h 37"/>
                  <a:gd name="T6" fmla="*/ 0 w 45"/>
                  <a:gd name="T7" fmla="*/ 0 h 37"/>
                  <a:gd name="T8" fmla="*/ 0 w 45"/>
                  <a:gd name="T9" fmla="*/ 37 h 37"/>
                  <a:gd name="T10" fmla="*/ 20 w 45"/>
                  <a:gd name="T11" fmla="*/ 12 h 37"/>
                  <a:gd name="T12" fmla="*/ 26 w 45"/>
                  <a:gd name="T13" fmla="*/ 19 h 37"/>
                  <a:gd name="T14" fmla="*/ 20 w 45"/>
                  <a:gd name="T15" fmla="*/ 26 h 37"/>
                  <a:gd name="T16" fmla="*/ 14 w 45"/>
                  <a:gd name="T17" fmla="*/ 19 h 37"/>
                  <a:gd name="T18" fmla="*/ 20 w 45"/>
                  <a:gd name="T19"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7">
                    <a:moveTo>
                      <a:pt x="0" y="37"/>
                    </a:moveTo>
                    <a:cubicBezTo>
                      <a:pt x="45" y="37"/>
                      <a:pt x="45" y="37"/>
                      <a:pt x="45" y="37"/>
                    </a:cubicBezTo>
                    <a:cubicBezTo>
                      <a:pt x="45" y="0"/>
                      <a:pt x="45" y="0"/>
                      <a:pt x="45" y="0"/>
                    </a:cubicBezTo>
                    <a:cubicBezTo>
                      <a:pt x="0" y="0"/>
                      <a:pt x="0" y="0"/>
                      <a:pt x="0" y="0"/>
                    </a:cubicBezTo>
                    <a:lnTo>
                      <a:pt x="0" y="37"/>
                    </a:lnTo>
                    <a:close/>
                    <a:moveTo>
                      <a:pt x="20" y="12"/>
                    </a:moveTo>
                    <a:cubicBezTo>
                      <a:pt x="23" y="12"/>
                      <a:pt x="26" y="15"/>
                      <a:pt x="26" y="19"/>
                    </a:cubicBezTo>
                    <a:cubicBezTo>
                      <a:pt x="26" y="23"/>
                      <a:pt x="23" y="26"/>
                      <a:pt x="20" y="26"/>
                    </a:cubicBezTo>
                    <a:cubicBezTo>
                      <a:pt x="17" y="26"/>
                      <a:pt x="14" y="23"/>
                      <a:pt x="14" y="19"/>
                    </a:cubicBezTo>
                    <a:cubicBezTo>
                      <a:pt x="14" y="15"/>
                      <a:pt x="17" y="12"/>
                      <a:pt x="20" y="12"/>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14"/>
              <p:cNvSpPr>
                <a:spLocks noEditPoints="1"/>
              </p:cNvSpPr>
              <p:nvPr/>
            </p:nvSpPr>
            <p:spPr bwMode="auto">
              <a:xfrm>
                <a:off x="7694405" y="2084388"/>
                <a:ext cx="453966" cy="463550"/>
              </a:xfrm>
              <a:custGeom>
                <a:avLst/>
                <a:gdLst>
                  <a:gd name="T0" fmla="*/ 111 w 160"/>
                  <a:gd name="T1" fmla="*/ 75 h 163"/>
                  <a:gd name="T2" fmla="*/ 160 w 160"/>
                  <a:gd name="T3" fmla="*/ 75 h 163"/>
                  <a:gd name="T4" fmla="*/ 160 w 160"/>
                  <a:gd name="T5" fmla="*/ 48 h 163"/>
                  <a:gd name="T6" fmla="*/ 150 w 160"/>
                  <a:gd name="T7" fmla="*/ 36 h 163"/>
                  <a:gd name="T8" fmla="*/ 140 w 160"/>
                  <a:gd name="T9" fmla="*/ 36 h 163"/>
                  <a:gd name="T10" fmla="*/ 135 w 160"/>
                  <a:gd name="T11" fmla="*/ 13 h 163"/>
                  <a:gd name="T12" fmla="*/ 129 w 160"/>
                  <a:gd name="T13" fmla="*/ 2 h 163"/>
                  <a:gd name="T14" fmla="*/ 120 w 160"/>
                  <a:gd name="T15" fmla="*/ 1 h 163"/>
                  <a:gd name="T16" fmla="*/ 9 w 160"/>
                  <a:gd name="T17" fmla="*/ 35 h 163"/>
                  <a:gd name="T18" fmla="*/ 1 w 160"/>
                  <a:gd name="T19" fmla="*/ 41 h 163"/>
                  <a:gd name="T20" fmla="*/ 1 w 160"/>
                  <a:gd name="T21" fmla="*/ 41 h 163"/>
                  <a:gd name="T22" fmla="*/ 0 w 160"/>
                  <a:gd name="T23" fmla="*/ 48 h 163"/>
                  <a:gd name="T24" fmla="*/ 0 w 160"/>
                  <a:gd name="T25" fmla="*/ 62 h 163"/>
                  <a:gd name="T26" fmla="*/ 6 w 160"/>
                  <a:gd name="T27" fmla="*/ 62 h 163"/>
                  <a:gd name="T28" fmla="*/ 8 w 160"/>
                  <a:gd name="T29" fmla="*/ 62 h 163"/>
                  <a:gd name="T30" fmla="*/ 41 w 160"/>
                  <a:gd name="T31" fmla="*/ 98 h 163"/>
                  <a:gd name="T32" fmla="*/ 41 w 160"/>
                  <a:gd name="T33" fmla="*/ 106 h 163"/>
                  <a:gd name="T34" fmla="*/ 26 w 160"/>
                  <a:gd name="T35" fmla="*/ 106 h 163"/>
                  <a:gd name="T36" fmla="*/ 54 w 160"/>
                  <a:gd name="T37" fmla="*/ 149 h 163"/>
                  <a:gd name="T38" fmla="*/ 52 w 160"/>
                  <a:gd name="T39" fmla="*/ 163 h 163"/>
                  <a:gd name="T40" fmla="*/ 150 w 160"/>
                  <a:gd name="T41" fmla="*/ 163 h 163"/>
                  <a:gd name="T42" fmla="*/ 160 w 160"/>
                  <a:gd name="T43" fmla="*/ 151 h 163"/>
                  <a:gd name="T44" fmla="*/ 160 w 160"/>
                  <a:gd name="T45" fmla="*/ 125 h 163"/>
                  <a:gd name="T46" fmla="*/ 111 w 160"/>
                  <a:gd name="T47" fmla="*/ 125 h 163"/>
                  <a:gd name="T48" fmla="*/ 108 w 160"/>
                  <a:gd name="T49" fmla="*/ 121 h 163"/>
                  <a:gd name="T50" fmla="*/ 108 w 160"/>
                  <a:gd name="T51" fmla="*/ 78 h 163"/>
                  <a:gd name="T52" fmla="*/ 111 w 160"/>
                  <a:gd name="T53" fmla="*/ 75 h 163"/>
                  <a:gd name="T54" fmla="*/ 30 w 160"/>
                  <a:gd name="T55" fmla="*/ 36 h 163"/>
                  <a:gd name="T56" fmla="*/ 122 w 160"/>
                  <a:gd name="T57" fmla="*/ 7 h 163"/>
                  <a:gd name="T58" fmla="*/ 125 w 160"/>
                  <a:gd name="T59" fmla="*/ 8 h 163"/>
                  <a:gd name="T60" fmla="*/ 129 w 160"/>
                  <a:gd name="T61" fmla="*/ 14 h 163"/>
                  <a:gd name="T62" fmla="*/ 133 w 160"/>
                  <a:gd name="T63" fmla="*/ 36 h 163"/>
                  <a:gd name="T64" fmla="*/ 30 w 160"/>
                  <a:gd name="T65" fmla="*/ 3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63">
                    <a:moveTo>
                      <a:pt x="111" y="75"/>
                    </a:moveTo>
                    <a:cubicBezTo>
                      <a:pt x="160" y="75"/>
                      <a:pt x="160" y="75"/>
                      <a:pt x="160" y="75"/>
                    </a:cubicBezTo>
                    <a:cubicBezTo>
                      <a:pt x="160" y="48"/>
                      <a:pt x="160" y="48"/>
                      <a:pt x="160" y="48"/>
                    </a:cubicBezTo>
                    <a:cubicBezTo>
                      <a:pt x="160" y="41"/>
                      <a:pt x="155" y="36"/>
                      <a:pt x="150" y="36"/>
                    </a:cubicBezTo>
                    <a:cubicBezTo>
                      <a:pt x="140" y="36"/>
                      <a:pt x="140" y="36"/>
                      <a:pt x="140" y="36"/>
                    </a:cubicBezTo>
                    <a:cubicBezTo>
                      <a:pt x="135" y="13"/>
                      <a:pt x="135" y="13"/>
                      <a:pt x="135" y="13"/>
                    </a:cubicBezTo>
                    <a:cubicBezTo>
                      <a:pt x="135" y="8"/>
                      <a:pt x="132" y="4"/>
                      <a:pt x="129" y="2"/>
                    </a:cubicBezTo>
                    <a:cubicBezTo>
                      <a:pt x="126" y="0"/>
                      <a:pt x="123" y="0"/>
                      <a:pt x="120" y="1"/>
                    </a:cubicBezTo>
                    <a:cubicBezTo>
                      <a:pt x="9" y="35"/>
                      <a:pt x="9" y="35"/>
                      <a:pt x="9" y="35"/>
                    </a:cubicBezTo>
                    <a:cubicBezTo>
                      <a:pt x="6" y="36"/>
                      <a:pt x="3" y="38"/>
                      <a:pt x="1" y="41"/>
                    </a:cubicBezTo>
                    <a:cubicBezTo>
                      <a:pt x="1" y="41"/>
                      <a:pt x="1" y="41"/>
                      <a:pt x="1" y="41"/>
                    </a:cubicBezTo>
                    <a:cubicBezTo>
                      <a:pt x="0" y="43"/>
                      <a:pt x="0" y="45"/>
                      <a:pt x="0" y="48"/>
                    </a:cubicBezTo>
                    <a:cubicBezTo>
                      <a:pt x="0" y="62"/>
                      <a:pt x="0" y="62"/>
                      <a:pt x="0" y="62"/>
                    </a:cubicBezTo>
                    <a:cubicBezTo>
                      <a:pt x="2" y="62"/>
                      <a:pt x="4" y="62"/>
                      <a:pt x="6" y="62"/>
                    </a:cubicBezTo>
                    <a:cubicBezTo>
                      <a:pt x="8" y="62"/>
                      <a:pt x="8" y="62"/>
                      <a:pt x="8" y="62"/>
                    </a:cubicBezTo>
                    <a:cubicBezTo>
                      <a:pt x="26" y="62"/>
                      <a:pt x="41" y="78"/>
                      <a:pt x="41" y="98"/>
                    </a:cubicBezTo>
                    <a:cubicBezTo>
                      <a:pt x="41" y="106"/>
                      <a:pt x="41" y="106"/>
                      <a:pt x="41" y="106"/>
                    </a:cubicBezTo>
                    <a:cubicBezTo>
                      <a:pt x="26" y="106"/>
                      <a:pt x="26" y="106"/>
                      <a:pt x="26" y="106"/>
                    </a:cubicBezTo>
                    <a:cubicBezTo>
                      <a:pt x="43" y="114"/>
                      <a:pt x="54" y="130"/>
                      <a:pt x="54" y="149"/>
                    </a:cubicBezTo>
                    <a:cubicBezTo>
                      <a:pt x="54" y="154"/>
                      <a:pt x="53" y="159"/>
                      <a:pt x="52" y="163"/>
                    </a:cubicBezTo>
                    <a:cubicBezTo>
                      <a:pt x="150" y="163"/>
                      <a:pt x="150" y="163"/>
                      <a:pt x="150" y="163"/>
                    </a:cubicBezTo>
                    <a:cubicBezTo>
                      <a:pt x="155" y="163"/>
                      <a:pt x="160" y="158"/>
                      <a:pt x="160" y="151"/>
                    </a:cubicBezTo>
                    <a:cubicBezTo>
                      <a:pt x="160" y="125"/>
                      <a:pt x="160" y="125"/>
                      <a:pt x="160" y="125"/>
                    </a:cubicBezTo>
                    <a:cubicBezTo>
                      <a:pt x="111" y="125"/>
                      <a:pt x="111" y="125"/>
                      <a:pt x="111" y="125"/>
                    </a:cubicBezTo>
                    <a:cubicBezTo>
                      <a:pt x="109" y="125"/>
                      <a:pt x="108" y="123"/>
                      <a:pt x="108" y="121"/>
                    </a:cubicBezTo>
                    <a:cubicBezTo>
                      <a:pt x="108" y="78"/>
                      <a:pt x="108" y="78"/>
                      <a:pt x="108" y="78"/>
                    </a:cubicBezTo>
                    <a:cubicBezTo>
                      <a:pt x="108" y="76"/>
                      <a:pt x="109" y="75"/>
                      <a:pt x="111" y="75"/>
                    </a:cubicBezTo>
                    <a:close/>
                    <a:moveTo>
                      <a:pt x="30" y="36"/>
                    </a:moveTo>
                    <a:cubicBezTo>
                      <a:pt x="122" y="7"/>
                      <a:pt x="122" y="7"/>
                      <a:pt x="122" y="7"/>
                    </a:cubicBezTo>
                    <a:cubicBezTo>
                      <a:pt x="123" y="7"/>
                      <a:pt x="124" y="7"/>
                      <a:pt x="125" y="8"/>
                    </a:cubicBezTo>
                    <a:cubicBezTo>
                      <a:pt x="127" y="9"/>
                      <a:pt x="128" y="11"/>
                      <a:pt x="129" y="14"/>
                    </a:cubicBezTo>
                    <a:cubicBezTo>
                      <a:pt x="133" y="36"/>
                      <a:pt x="133" y="36"/>
                      <a:pt x="133" y="36"/>
                    </a:cubicBezTo>
                    <a:lnTo>
                      <a:pt x="30" y="36"/>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26" name="Freeform 15"/>
              <p:cNvSpPr>
                <a:spLocks noEditPoints="1"/>
              </p:cNvSpPr>
              <p:nvPr/>
            </p:nvSpPr>
            <p:spPr bwMode="auto">
              <a:xfrm>
                <a:off x="7603929" y="2282826"/>
                <a:ext cx="220634" cy="338138"/>
              </a:xfrm>
              <a:custGeom>
                <a:avLst/>
                <a:gdLst>
                  <a:gd name="T0" fmla="*/ 39 w 78"/>
                  <a:gd name="T1" fmla="*/ 40 h 119"/>
                  <a:gd name="T2" fmla="*/ 21 w 78"/>
                  <a:gd name="T3" fmla="*/ 44 h 119"/>
                  <a:gd name="T4" fmla="*/ 21 w 78"/>
                  <a:gd name="T5" fmla="*/ 28 h 119"/>
                  <a:gd name="T6" fmla="*/ 38 w 78"/>
                  <a:gd name="T7" fmla="*/ 8 h 119"/>
                  <a:gd name="T8" fmla="*/ 40 w 78"/>
                  <a:gd name="T9" fmla="*/ 8 h 119"/>
                  <a:gd name="T10" fmla="*/ 57 w 78"/>
                  <a:gd name="T11" fmla="*/ 28 h 119"/>
                  <a:gd name="T12" fmla="*/ 65 w 78"/>
                  <a:gd name="T13" fmla="*/ 28 h 119"/>
                  <a:gd name="T14" fmla="*/ 40 w 78"/>
                  <a:gd name="T15" fmla="*/ 0 h 119"/>
                  <a:gd name="T16" fmla="*/ 38 w 78"/>
                  <a:gd name="T17" fmla="*/ 0 h 119"/>
                  <a:gd name="T18" fmla="*/ 13 w 78"/>
                  <a:gd name="T19" fmla="*/ 28 h 119"/>
                  <a:gd name="T20" fmla="*/ 13 w 78"/>
                  <a:gd name="T21" fmla="*/ 50 h 119"/>
                  <a:gd name="T22" fmla="*/ 0 w 78"/>
                  <a:gd name="T23" fmla="*/ 79 h 119"/>
                  <a:gd name="T24" fmla="*/ 39 w 78"/>
                  <a:gd name="T25" fmla="*/ 119 h 119"/>
                  <a:gd name="T26" fmla="*/ 78 w 78"/>
                  <a:gd name="T27" fmla="*/ 79 h 119"/>
                  <a:gd name="T28" fmla="*/ 39 w 78"/>
                  <a:gd name="T29" fmla="*/ 40 h 119"/>
                  <a:gd name="T30" fmla="*/ 43 w 78"/>
                  <a:gd name="T31" fmla="*/ 85 h 119"/>
                  <a:gd name="T32" fmla="*/ 43 w 78"/>
                  <a:gd name="T33" fmla="*/ 101 h 119"/>
                  <a:gd name="T34" fmla="*/ 35 w 78"/>
                  <a:gd name="T35" fmla="*/ 101 h 119"/>
                  <a:gd name="T36" fmla="*/ 35 w 78"/>
                  <a:gd name="T37" fmla="*/ 85 h 119"/>
                  <a:gd name="T38" fmla="*/ 28 w 78"/>
                  <a:gd name="T39" fmla="*/ 75 h 119"/>
                  <a:gd name="T40" fmla="*/ 39 w 78"/>
                  <a:gd name="T41" fmla="*/ 64 h 119"/>
                  <a:gd name="T42" fmla="*/ 50 w 78"/>
                  <a:gd name="T43" fmla="*/ 75 h 119"/>
                  <a:gd name="T44" fmla="*/ 43 w 78"/>
                  <a:gd name="T45"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19">
                    <a:moveTo>
                      <a:pt x="39" y="40"/>
                    </a:moveTo>
                    <a:cubicBezTo>
                      <a:pt x="33" y="40"/>
                      <a:pt x="26" y="42"/>
                      <a:pt x="21" y="44"/>
                    </a:cubicBezTo>
                    <a:cubicBezTo>
                      <a:pt x="21" y="28"/>
                      <a:pt x="21" y="28"/>
                      <a:pt x="21" y="28"/>
                    </a:cubicBezTo>
                    <a:cubicBezTo>
                      <a:pt x="21" y="17"/>
                      <a:pt x="29" y="8"/>
                      <a:pt x="38" y="8"/>
                    </a:cubicBezTo>
                    <a:cubicBezTo>
                      <a:pt x="40" y="8"/>
                      <a:pt x="40" y="8"/>
                      <a:pt x="40" y="8"/>
                    </a:cubicBezTo>
                    <a:cubicBezTo>
                      <a:pt x="50" y="8"/>
                      <a:pt x="57" y="17"/>
                      <a:pt x="57" y="28"/>
                    </a:cubicBezTo>
                    <a:cubicBezTo>
                      <a:pt x="65" y="28"/>
                      <a:pt x="65" y="28"/>
                      <a:pt x="65" y="28"/>
                    </a:cubicBezTo>
                    <a:cubicBezTo>
                      <a:pt x="65" y="12"/>
                      <a:pt x="54" y="0"/>
                      <a:pt x="40" y="0"/>
                    </a:cubicBezTo>
                    <a:cubicBezTo>
                      <a:pt x="38" y="0"/>
                      <a:pt x="38" y="0"/>
                      <a:pt x="38" y="0"/>
                    </a:cubicBezTo>
                    <a:cubicBezTo>
                      <a:pt x="24" y="0"/>
                      <a:pt x="13" y="12"/>
                      <a:pt x="13" y="28"/>
                    </a:cubicBezTo>
                    <a:cubicBezTo>
                      <a:pt x="13" y="50"/>
                      <a:pt x="13" y="50"/>
                      <a:pt x="13" y="50"/>
                    </a:cubicBezTo>
                    <a:cubicBezTo>
                      <a:pt x="5" y="57"/>
                      <a:pt x="0" y="68"/>
                      <a:pt x="0" y="79"/>
                    </a:cubicBezTo>
                    <a:cubicBezTo>
                      <a:pt x="0" y="101"/>
                      <a:pt x="18" y="119"/>
                      <a:pt x="39" y="119"/>
                    </a:cubicBezTo>
                    <a:cubicBezTo>
                      <a:pt x="61" y="119"/>
                      <a:pt x="78" y="101"/>
                      <a:pt x="78" y="79"/>
                    </a:cubicBezTo>
                    <a:cubicBezTo>
                      <a:pt x="78" y="58"/>
                      <a:pt x="61" y="40"/>
                      <a:pt x="39" y="40"/>
                    </a:cubicBezTo>
                    <a:close/>
                    <a:moveTo>
                      <a:pt x="43" y="85"/>
                    </a:moveTo>
                    <a:cubicBezTo>
                      <a:pt x="43" y="101"/>
                      <a:pt x="43" y="101"/>
                      <a:pt x="43" y="101"/>
                    </a:cubicBezTo>
                    <a:cubicBezTo>
                      <a:pt x="35" y="101"/>
                      <a:pt x="35" y="101"/>
                      <a:pt x="35" y="101"/>
                    </a:cubicBezTo>
                    <a:cubicBezTo>
                      <a:pt x="35" y="85"/>
                      <a:pt x="35" y="85"/>
                      <a:pt x="35" y="85"/>
                    </a:cubicBezTo>
                    <a:cubicBezTo>
                      <a:pt x="31" y="84"/>
                      <a:pt x="28" y="80"/>
                      <a:pt x="28" y="75"/>
                    </a:cubicBezTo>
                    <a:cubicBezTo>
                      <a:pt x="28" y="69"/>
                      <a:pt x="33" y="64"/>
                      <a:pt x="39" y="64"/>
                    </a:cubicBezTo>
                    <a:cubicBezTo>
                      <a:pt x="45" y="64"/>
                      <a:pt x="50" y="69"/>
                      <a:pt x="50" y="75"/>
                    </a:cubicBezTo>
                    <a:cubicBezTo>
                      <a:pt x="50" y="80"/>
                      <a:pt x="47" y="84"/>
                      <a:pt x="43" y="85"/>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27" name="组合 26"/>
          <p:cNvGrpSpPr/>
          <p:nvPr/>
        </p:nvGrpSpPr>
        <p:grpSpPr>
          <a:xfrm>
            <a:off x="7973073" y="1494091"/>
            <a:ext cx="910589" cy="872798"/>
            <a:chOff x="6846721" y="2129051"/>
            <a:chExt cx="1009934" cy="1009934"/>
          </a:xfrm>
        </p:grpSpPr>
        <p:sp>
          <p:nvSpPr>
            <p:cNvPr id="28" name="椭圆 27"/>
            <p:cNvSpPr/>
            <p:nvPr/>
          </p:nvSpPr>
          <p:spPr>
            <a:xfrm>
              <a:off x="6846721" y="2129051"/>
              <a:ext cx="1009934" cy="1009934"/>
            </a:xfrm>
            <a:prstGeom prst="ellipse">
              <a:avLst/>
            </a:prstGeom>
            <a:gradFill flip="none" rotWithShape="1">
              <a:gsLst>
                <a:gs pos="31000">
                  <a:srgbClr val="1659B5"/>
                </a:gs>
                <a:gs pos="85000">
                  <a:srgbClr val="153B95"/>
                </a:gs>
              </a:gsLst>
              <a:path path="circle">
                <a:fillToRect l="100000" t="100000"/>
              </a:path>
              <a:tileRect r="-100000" b="-100000"/>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Freeform 145"/>
            <p:cNvSpPr>
              <a:spLocks noEditPoints="1"/>
            </p:cNvSpPr>
            <p:nvPr/>
          </p:nvSpPr>
          <p:spPr bwMode="auto">
            <a:xfrm>
              <a:off x="7170582" y="2358137"/>
              <a:ext cx="423807" cy="546100"/>
            </a:xfrm>
            <a:custGeom>
              <a:avLst/>
              <a:gdLst>
                <a:gd name="T0" fmla="*/ 147 w 149"/>
                <a:gd name="T1" fmla="*/ 48 h 192"/>
                <a:gd name="T2" fmla="*/ 94 w 149"/>
                <a:gd name="T3" fmla="*/ 0 h 192"/>
                <a:gd name="T4" fmla="*/ 3 w 149"/>
                <a:gd name="T5" fmla="*/ 0 h 192"/>
                <a:gd name="T6" fmla="*/ 0 w 149"/>
                <a:gd name="T7" fmla="*/ 188 h 192"/>
                <a:gd name="T8" fmla="*/ 145 w 149"/>
                <a:gd name="T9" fmla="*/ 192 h 192"/>
                <a:gd name="T10" fmla="*/ 149 w 149"/>
                <a:gd name="T11" fmla="*/ 52 h 192"/>
                <a:gd name="T12" fmla="*/ 137 w 149"/>
                <a:gd name="T13" fmla="*/ 49 h 192"/>
                <a:gd name="T14" fmla="*/ 96 w 149"/>
                <a:gd name="T15" fmla="*/ 11 h 192"/>
                <a:gd name="T16" fmla="*/ 27 w 149"/>
                <a:gd name="T17" fmla="*/ 26 h 192"/>
                <a:gd name="T18" fmla="*/ 71 w 149"/>
                <a:gd name="T19" fmla="*/ 30 h 192"/>
                <a:gd name="T20" fmla="*/ 27 w 149"/>
                <a:gd name="T21" fmla="*/ 34 h 192"/>
                <a:gd name="T22" fmla="*/ 27 w 149"/>
                <a:gd name="T23" fmla="*/ 26 h 192"/>
                <a:gd name="T24" fmla="*/ 67 w 149"/>
                <a:gd name="T25" fmla="*/ 43 h 192"/>
                <a:gd name="T26" fmla="*/ 67 w 149"/>
                <a:gd name="T27" fmla="*/ 51 h 192"/>
                <a:gd name="T28" fmla="*/ 23 w 149"/>
                <a:gd name="T29" fmla="*/ 47 h 192"/>
                <a:gd name="T30" fmla="*/ 27 w 149"/>
                <a:gd name="T31" fmla="*/ 61 h 192"/>
                <a:gd name="T32" fmla="*/ 71 w 149"/>
                <a:gd name="T33" fmla="*/ 65 h 192"/>
                <a:gd name="T34" fmla="*/ 27 w 149"/>
                <a:gd name="T35" fmla="*/ 68 h 192"/>
                <a:gd name="T36" fmla="*/ 27 w 149"/>
                <a:gd name="T37" fmla="*/ 61 h 192"/>
                <a:gd name="T38" fmla="*/ 81 w 149"/>
                <a:gd name="T39" fmla="*/ 169 h 192"/>
                <a:gd name="T40" fmla="*/ 81 w 149"/>
                <a:gd name="T41" fmla="*/ 161 h 192"/>
                <a:gd name="T42" fmla="*/ 125 w 149"/>
                <a:gd name="T43" fmla="*/ 165 h 192"/>
                <a:gd name="T44" fmla="*/ 121 w 149"/>
                <a:gd name="T45" fmla="*/ 153 h 192"/>
                <a:gd name="T46" fmla="*/ 77 w 149"/>
                <a:gd name="T47" fmla="*/ 149 h 192"/>
                <a:gd name="T48" fmla="*/ 121 w 149"/>
                <a:gd name="T49" fmla="*/ 145 h 192"/>
                <a:gd name="T50" fmla="*/ 121 w 149"/>
                <a:gd name="T51" fmla="*/ 153 h 192"/>
                <a:gd name="T52" fmla="*/ 96 w 149"/>
                <a:gd name="T53" fmla="*/ 121 h 192"/>
                <a:gd name="T54" fmla="*/ 90 w 149"/>
                <a:gd name="T55" fmla="*/ 121 h 192"/>
                <a:gd name="T56" fmla="*/ 58 w 149"/>
                <a:gd name="T57" fmla="*/ 155 h 192"/>
                <a:gd name="T58" fmla="*/ 55 w 149"/>
                <a:gd name="T59" fmla="*/ 157 h 192"/>
                <a:gd name="T60" fmla="*/ 40 w 149"/>
                <a:gd name="T61" fmla="*/ 132 h 192"/>
                <a:gd name="T62" fmla="*/ 22 w 149"/>
                <a:gd name="T63" fmla="*/ 164 h 192"/>
                <a:gd name="T64" fmla="*/ 18 w 149"/>
                <a:gd name="T65" fmla="*/ 158 h 192"/>
                <a:gd name="T66" fmla="*/ 41 w 149"/>
                <a:gd name="T67" fmla="*/ 119 h 192"/>
                <a:gd name="T68" fmla="*/ 55 w 149"/>
                <a:gd name="T69" fmla="*/ 143 h 192"/>
                <a:gd name="T70" fmla="*/ 78 w 149"/>
                <a:gd name="T71" fmla="*/ 95 h 192"/>
                <a:gd name="T72" fmla="*/ 93 w 149"/>
                <a:gd name="T73" fmla="*/ 112 h 192"/>
                <a:gd name="T74" fmla="*/ 130 w 149"/>
                <a:gd name="T75" fmla="*/ 7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9" h="192">
                  <a:moveTo>
                    <a:pt x="149" y="51"/>
                  </a:moveTo>
                  <a:cubicBezTo>
                    <a:pt x="149" y="50"/>
                    <a:pt x="148" y="49"/>
                    <a:pt x="147" y="48"/>
                  </a:cubicBezTo>
                  <a:cubicBezTo>
                    <a:pt x="96" y="1"/>
                    <a:pt x="96" y="1"/>
                    <a:pt x="96" y="1"/>
                  </a:cubicBezTo>
                  <a:cubicBezTo>
                    <a:pt x="95" y="0"/>
                    <a:pt x="94" y="0"/>
                    <a:pt x="94" y="0"/>
                  </a:cubicBezTo>
                  <a:cubicBezTo>
                    <a:pt x="93" y="0"/>
                    <a:pt x="92" y="0"/>
                    <a:pt x="92" y="0"/>
                  </a:cubicBezTo>
                  <a:cubicBezTo>
                    <a:pt x="3" y="0"/>
                    <a:pt x="3" y="0"/>
                    <a:pt x="3" y="0"/>
                  </a:cubicBezTo>
                  <a:cubicBezTo>
                    <a:pt x="1" y="0"/>
                    <a:pt x="0" y="1"/>
                    <a:pt x="0" y="4"/>
                  </a:cubicBezTo>
                  <a:cubicBezTo>
                    <a:pt x="0" y="188"/>
                    <a:pt x="0" y="188"/>
                    <a:pt x="0" y="188"/>
                  </a:cubicBezTo>
                  <a:cubicBezTo>
                    <a:pt x="0" y="190"/>
                    <a:pt x="1" y="192"/>
                    <a:pt x="3" y="192"/>
                  </a:cubicBezTo>
                  <a:cubicBezTo>
                    <a:pt x="145" y="192"/>
                    <a:pt x="145" y="192"/>
                    <a:pt x="145" y="192"/>
                  </a:cubicBezTo>
                  <a:cubicBezTo>
                    <a:pt x="147" y="192"/>
                    <a:pt x="149" y="190"/>
                    <a:pt x="149" y="188"/>
                  </a:cubicBezTo>
                  <a:cubicBezTo>
                    <a:pt x="149" y="52"/>
                    <a:pt x="149" y="52"/>
                    <a:pt x="149" y="52"/>
                  </a:cubicBezTo>
                  <a:cubicBezTo>
                    <a:pt x="149" y="52"/>
                    <a:pt x="149" y="52"/>
                    <a:pt x="149" y="51"/>
                  </a:cubicBezTo>
                  <a:close/>
                  <a:moveTo>
                    <a:pt x="137" y="49"/>
                  </a:moveTo>
                  <a:cubicBezTo>
                    <a:pt x="96" y="49"/>
                    <a:pt x="96" y="49"/>
                    <a:pt x="96" y="49"/>
                  </a:cubicBezTo>
                  <a:cubicBezTo>
                    <a:pt x="96" y="11"/>
                    <a:pt x="96" y="11"/>
                    <a:pt x="96" y="11"/>
                  </a:cubicBezTo>
                  <a:lnTo>
                    <a:pt x="137" y="49"/>
                  </a:lnTo>
                  <a:close/>
                  <a:moveTo>
                    <a:pt x="27" y="26"/>
                  </a:moveTo>
                  <a:cubicBezTo>
                    <a:pt x="67" y="26"/>
                    <a:pt x="67" y="26"/>
                    <a:pt x="67" y="26"/>
                  </a:cubicBezTo>
                  <a:cubicBezTo>
                    <a:pt x="69" y="26"/>
                    <a:pt x="71" y="28"/>
                    <a:pt x="71" y="30"/>
                  </a:cubicBezTo>
                  <a:cubicBezTo>
                    <a:pt x="71" y="32"/>
                    <a:pt x="69" y="34"/>
                    <a:pt x="67" y="34"/>
                  </a:cubicBezTo>
                  <a:cubicBezTo>
                    <a:pt x="27" y="34"/>
                    <a:pt x="27" y="34"/>
                    <a:pt x="27" y="34"/>
                  </a:cubicBezTo>
                  <a:cubicBezTo>
                    <a:pt x="25" y="34"/>
                    <a:pt x="23" y="32"/>
                    <a:pt x="23" y="30"/>
                  </a:cubicBezTo>
                  <a:cubicBezTo>
                    <a:pt x="23" y="28"/>
                    <a:pt x="25" y="26"/>
                    <a:pt x="27" y="26"/>
                  </a:cubicBezTo>
                  <a:close/>
                  <a:moveTo>
                    <a:pt x="27" y="43"/>
                  </a:moveTo>
                  <a:cubicBezTo>
                    <a:pt x="67" y="43"/>
                    <a:pt x="67" y="43"/>
                    <a:pt x="67" y="43"/>
                  </a:cubicBezTo>
                  <a:cubicBezTo>
                    <a:pt x="69" y="43"/>
                    <a:pt x="71" y="45"/>
                    <a:pt x="71" y="47"/>
                  </a:cubicBezTo>
                  <a:cubicBezTo>
                    <a:pt x="71" y="50"/>
                    <a:pt x="69" y="51"/>
                    <a:pt x="67" y="51"/>
                  </a:cubicBezTo>
                  <a:cubicBezTo>
                    <a:pt x="27" y="51"/>
                    <a:pt x="27" y="51"/>
                    <a:pt x="27" y="51"/>
                  </a:cubicBezTo>
                  <a:cubicBezTo>
                    <a:pt x="25" y="51"/>
                    <a:pt x="23" y="50"/>
                    <a:pt x="23" y="47"/>
                  </a:cubicBezTo>
                  <a:cubicBezTo>
                    <a:pt x="23" y="45"/>
                    <a:pt x="25" y="43"/>
                    <a:pt x="27" y="43"/>
                  </a:cubicBezTo>
                  <a:close/>
                  <a:moveTo>
                    <a:pt x="27" y="61"/>
                  </a:moveTo>
                  <a:cubicBezTo>
                    <a:pt x="67" y="61"/>
                    <a:pt x="67" y="61"/>
                    <a:pt x="67" y="61"/>
                  </a:cubicBezTo>
                  <a:cubicBezTo>
                    <a:pt x="69" y="61"/>
                    <a:pt x="71" y="62"/>
                    <a:pt x="71" y="65"/>
                  </a:cubicBezTo>
                  <a:cubicBezTo>
                    <a:pt x="71" y="67"/>
                    <a:pt x="69" y="68"/>
                    <a:pt x="67" y="68"/>
                  </a:cubicBezTo>
                  <a:cubicBezTo>
                    <a:pt x="27" y="68"/>
                    <a:pt x="27" y="68"/>
                    <a:pt x="27" y="68"/>
                  </a:cubicBezTo>
                  <a:cubicBezTo>
                    <a:pt x="25" y="68"/>
                    <a:pt x="23" y="67"/>
                    <a:pt x="23" y="65"/>
                  </a:cubicBezTo>
                  <a:cubicBezTo>
                    <a:pt x="23" y="62"/>
                    <a:pt x="25" y="61"/>
                    <a:pt x="27" y="61"/>
                  </a:cubicBezTo>
                  <a:close/>
                  <a:moveTo>
                    <a:pt x="121" y="169"/>
                  </a:moveTo>
                  <a:cubicBezTo>
                    <a:pt x="81" y="169"/>
                    <a:pt x="81" y="169"/>
                    <a:pt x="81" y="169"/>
                  </a:cubicBezTo>
                  <a:cubicBezTo>
                    <a:pt x="79" y="169"/>
                    <a:pt x="77" y="168"/>
                    <a:pt x="77" y="165"/>
                  </a:cubicBezTo>
                  <a:cubicBezTo>
                    <a:pt x="77" y="163"/>
                    <a:pt x="79" y="161"/>
                    <a:pt x="81" y="161"/>
                  </a:cubicBezTo>
                  <a:cubicBezTo>
                    <a:pt x="121" y="161"/>
                    <a:pt x="121" y="161"/>
                    <a:pt x="121" y="161"/>
                  </a:cubicBezTo>
                  <a:cubicBezTo>
                    <a:pt x="123" y="161"/>
                    <a:pt x="125" y="163"/>
                    <a:pt x="125" y="165"/>
                  </a:cubicBezTo>
                  <a:cubicBezTo>
                    <a:pt x="125" y="168"/>
                    <a:pt x="123" y="169"/>
                    <a:pt x="121" y="169"/>
                  </a:cubicBezTo>
                  <a:close/>
                  <a:moveTo>
                    <a:pt x="121" y="153"/>
                  </a:moveTo>
                  <a:cubicBezTo>
                    <a:pt x="81" y="153"/>
                    <a:pt x="81" y="153"/>
                    <a:pt x="81" y="153"/>
                  </a:cubicBezTo>
                  <a:cubicBezTo>
                    <a:pt x="79" y="153"/>
                    <a:pt x="77" y="151"/>
                    <a:pt x="77" y="149"/>
                  </a:cubicBezTo>
                  <a:cubicBezTo>
                    <a:pt x="77" y="147"/>
                    <a:pt x="79" y="145"/>
                    <a:pt x="81" y="145"/>
                  </a:cubicBezTo>
                  <a:cubicBezTo>
                    <a:pt x="121" y="145"/>
                    <a:pt x="121" y="145"/>
                    <a:pt x="121" y="145"/>
                  </a:cubicBezTo>
                  <a:cubicBezTo>
                    <a:pt x="123" y="145"/>
                    <a:pt x="125" y="147"/>
                    <a:pt x="125" y="149"/>
                  </a:cubicBezTo>
                  <a:cubicBezTo>
                    <a:pt x="125" y="151"/>
                    <a:pt x="123" y="153"/>
                    <a:pt x="121" y="153"/>
                  </a:cubicBezTo>
                  <a:close/>
                  <a:moveTo>
                    <a:pt x="130" y="77"/>
                  </a:moveTo>
                  <a:cubicBezTo>
                    <a:pt x="96" y="121"/>
                    <a:pt x="96" y="121"/>
                    <a:pt x="96" y="121"/>
                  </a:cubicBezTo>
                  <a:cubicBezTo>
                    <a:pt x="96" y="122"/>
                    <a:pt x="94" y="123"/>
                    <a:pt x="93" y="123"/>
                  </a:cubicBezTo>
                  <a:cubicBezTo>
                    <a:pt x="92" y="123"/>
                    <a:pt x="91" y="122"/>
                    <a:pt x="90" y="121"/>
                  </a:cubicBezTo>
                  <a:cubicBezTo>
                    <a:pt x="79" y="107"/>
                    <a:pt x="79" y="107"/>
                    <a:pt x="79" y="107"/>
                  </a:cubicBezTo>
                  <a:cubicBezTo>
                    <a:pt x="58" y="155"/>
                    <a:pt x="58" y="155"/>
                    <a:pt x="58" y="155"/>
                  </a:cubicBezTo>
                  <a:cubicBezTo>
                    <a:pt x="58" y="156"/>
                    <a:pt x="56" y="157"/>
                    <a:pt x="55" y="157"/>
                  </a:cubicBezTo>
                  <a:cubicBezTo>
                    <a:pt x="55" y="157"/>
                    <a:pt x="55" y="157"/>
                    <a:pt x="55" y="157"/>
                  </a:cubicBezTo>
                  <a:cubicBezTo>
                    <a:pt x="53" y="157"/>
                    <a:pt x="52" y="156"/>
                    <a:pt x="51" y="155"/>
                  </a:cubicBezTo>
                  <a:cubicBezTo>
                    <a:pt x="40" y="132"/>
                    <a:pt x="40" y="132"/>
                    <a:pt x="40" y="132"/>
                  </a:cubicBezTo>
                  <a:cubicBezTo>
                    <a:pt x="25" y="162"/>
                    <a:pt x="25" y="162"/>
                    <a:pt x="25" y="162"/>
                  </a:cubicBezTo>
                  <a:cubicBezTo>
                    <a:pt x="24" y="163"/>
                    <a:pt x="23" y="164"/>
                    <a:pt x="22" y="164"/>
                  </a:cubicBezTo>
                  <a:cubicBezTo>
                    <a:pt x="21" y="164"/>
                    <a:pt x="20" y="164"/>
                    <a:pt x="20" y="163"/>
                  </a:cubicBezTo>
                  <a:cubicBezTo>
                    <a:pt x="18" y="162"/>
                    <a:pt x="17" y="160"/>
                    <a:pt x="18" y="158"/>
                  </a:cubicBezTo>
                  <a:cubicBezTo>
                    <a:pt x="37" y="121"/>
                    <a:pt x="37" y="121"/>
                    <a:pt x="37" y="121"/>
                  </a:cubicBezTo>
                  <a:cubicBezTo>
                    <a:pt x="38" y="120"/>
                    <a:pt x="39" y="119"/>
                    <a:pt x="41" y="119"/>
                  </a:cubicBezTo>
                  <a:cubicBezTo>
                    <a:pt x="42" y="119"/>
                    <a:pt x="44" y="120"/>
                    <a:pt x="44" y="121"/>
                  </a:cubicBezTo>
                  <a:cubicBezTo>
                    <a:pt x="55" y="143"/>
                    <a:pt x="55" y="143"/>
                    <a:pt x="55" y="143"/>
                  </a:cubicBezTo>
                  <a:cubicBezTo>
                    <a:pt x="75" y="98"/>
                    <a:pt x="75" y="98"/>
                    <a:pt x="75" y="98"/>
                  </a:cubicBezTo>
                  <a:cubicBezTo>
                    <a:pt x="75" y="96"/>
                    <a:pt x="76" y="95"/>
                    <a:pt x="78" y="95"/>
                  </a:cubicBezTo>
                  <a:cubicBezTo>
                    <a:pt x="79" y="95"/>
                    <a:pt x="81" y="96"/>
                    <a:pt x="81" y="97"/>
                  </a:cubicBezTo>
                  <a:cubicBezTo>
                    <a:pt x="93" y="112"/>
                    <a:pt x="93" y="112"/>
                    <a:pt x="93" y="112"/>
                  </a:cubicBezTo>
                  <a:cubicBezTo>
                    <a:pt x="124" y="72"/>
                    <a:pt x="124" y="72"/>
                    <a:pt x="124" y="72"/>
                  </a:cubicBezTo>
                  <a:cubicBezTo>
                    <a:pt x="125" y="70"/>
                    <a:pt x="128" y="70"/>
                    <a:pt x="130" y="71"/>
                  </a:cubicBezTo>
                  <a:cubicBezTo>
                    <a:pt x="131" y="72"/>
                    <a:pt x="132" y="75"/>
                    <a:pt x="130" y="77"/>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zh-CN" altLang="en-US">
                <a:cs typeface="+mn-ea"/>
                <a:sym typeface="+mn-lt"/>
              </a:endParaRPr>
            </a:p>
          </p:txBody>
        </p:sp>
      </p:grpSp>
    </p:spTree>
    <p:extLst>
      <p:ext uri="{BB962C8B-B14F-4D97-AF65-F5344CB8AC3E}">
        <p14:creationId xmlns:p14="http://schemas.microsoft.com/office/powerpoint/2010/main" val="26781081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par>
                                <p:cTn id="24" presetID="53" presetClass="entr" presetSubtype="16"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p:cTn id="26" dur="500" fill="hold"/>
                                        <p:tgtEl>
                                          <p:spTgt spid="27"/>
                                        </p:tgtEl>
                                        <p:attrNameLst>
                                          <p:attrName>ppt_w</p:attrName>
                                        </p:attrNameLst>
                                      </p:cBhvr>
                                      <p:tavLst>
                                        <p:tav tm="0">
                                          <p:val>
                                            <p:fltVal val="0"/>
                                          </p:val>
                                        </p:tav>
                                        <p:tav tm="100000">
                                          <p:val>
                                            <p:strVal val="#ppt_w"/>
                                          </p:val>
                                        </p:tav>
                                      </p:tavLst>
                                    </p:anim>
                                    <p:anim calcmode="lin" valueType="num">
                                      <p:cBhvr>
                                        <p:cTn id="27" dur="500" fill="hold"/>
                                        <p:tgtEl>
                                          <p:spTgt spid="27"/>
                                        </p:tgtEl>
                                        <p:attrNameLst>
                                          <p:attrName>ppt_h</p:attrName>
                                        </p:attrNameLst>
                                      </p:cBhvr>
                                      <p:tavLst>
                                        <p:tav tm="0">
                                          <p:val>
                                            <p:fltVal val="0"/>
                                          </p:val>
                                        </p:tav>
                                        <p:tav tm="100000">
                                          <p:val>
                                            <p:strVal val="#ppt_h"/>
                                          </p:val>
                                        </p:tav>
                                      </p:tavLst>
                                    </p:anim>
                                    <p:animEffect transition="in" filter="fade">
                                      <p:cBhvr>
                                        <p:cTn id="28" dur="500"/>
                                        <p:tgtEl>
                                          <p:spTgt spid="2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4" grpId="0" animBg="1"/>
      <p:bldP spid="18" grpId="0"/>
      <p:bldP spid="19" grpId="0" animBg="1"/>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3924730" y="653569"/>
            <a:ext cx="4342535"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Shell——SSH</a:t>
            </a:r>
          </a:p>
        </p:txBody>
      </p:sp>
      <p:sp>
        <p:nvSpPr>
          <p:cNvPr id="27" name="文本框 26"/>
          <p:cNvSpPr txBox="1"/>
          <p:nvPr/>
        </p:nvSpPr>
        <p:spPr>
          <a:xfrm>
            <a:off x="1491464" y="1516209"/>
            <a:ext cx="8997242" cy="523220"/>
          </a:xfrm>
          <a:prstGeom prst="rect">
            <a:avLst/>
          </a:prstGeom>
          <a:noFill/>
        </p:spPr>
        <p:txBody>
          <a:bodyPr wrap="square">
            <a:spAutoFit/>
          </a:bodyPr>
          <a:lstStyle/>
          <a:p>
            <a:pPr marL="457200" indent="-457200">
              <a:buSzPct val="150000"/>
              <a:buBlip>
                <a:blip r:embed="rId4"/>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安全</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Shell——SSH</a:t>
            </a:r>
          </a:p>
        </p:txBody>
      </p:sp>
      <p:sp>
        <p:nvSpPr>
          <p:cNvPr id="28" name="PA-矩形 4"/>
          <p:cNvSpPr>
            <a:spLocks noChangeArrowheads="1"/>
          </p:cNvSpPr>
          <p:nvPr>
            <p:custDataLst>
              <p:tags r:id="rId1"/>
            </p:custDataLst>
          </p:nvPr>
        </p:nvSpPr>
        <p:spPr bwMode="auto">
          <a:xfrm>
            <a:off x="1491464" y="2244805"/>
            <a:ext cx="9279296" cy="3506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SSH</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提供安全登陆和远程命令执行，是为替代</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rlogin</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4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rsh</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而设计的，默认采用</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TCP 22</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端口。</a:t>
            </a:r>
          </a:p>
          <a:p>
            <a:pPr marL="914400" lvl="2" indent="-342900">
              <a:lnSpc>
                <a:spcPct val="15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SSH </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支持</a:t>
            </a:r>
            <a:r>
              <a:rPr lang="zh-CN" altLang="en-US" sz="2400" dirty="0">
                <a:solidFill>
                  <a:srgbClr val="FF0000"/>
                </a:solidFill>
                <a:latin typeface="方正正大黑简体" panose="02000000000000000000" pitchFamily="2" charset="-122"/>
                <a:ea typeface="方正正大黑简体" panose="02000000000000000000" pitchFamily="2" charset="-122"/>
              </a:rPr>
              <a:t>身份认证</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和</a:t>
            </a:r>
            <a:r>
              <a:rPr lang="zh-CN" altLang="en-US" sz="2400" dirty="0">
                <a:solidFill>
                  <a:srgbClr val="FF0000"/>
                </a:solidFill>
                <a:latin typeface="方正正大黑简体" panose="02000000000000000000" pitchFamily="2" charset="-122"/>
                <a:ea typeface="方正正大黑简体" panose="02000000000000000000" pitchFamily="2" charset="-122"/>
              </a:rPr>
              <a:t>数据加密</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，可代替</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Telnet</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作为安全的远程登录方式</a:t>
            </a:r>
          </a:p>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对传输</a:t>
            </a:r>
            <a:r>
              <a:rPr lang="zh-CN" altLang="en-US" sz="2400" dirty="0">
                <a:solidFill>
                  <a:srgbClr val="FF0000"/>
                </a:solidFill>
                <a:latin typeface="方正正大黑简体" panose="02000000000000000000" pitchFamily="2" charset="-122"/>
                <a:ea typeface="方正正大黑简体" panose="02000000000000000000" pitchFamily="2" charset="-122"/>
              </a:rPr>
              <a:t>数据</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进行</a:t>
            </a:r>
            <a:r>
              <a:rPr lang="zh-CN" altLang="en-US" sz="2400" dirty="0">
                <a:solidFill>
                  <a:srgbClr val="FF0000"/>
                </a:solidFill>
                <a:latin typeface="方正正大黑简体" panose="02000000000000000000" pitchFamily="2" charset="-122"/>
                <a:ea typeface="方正正大黑简体" panose="02000000000000000000" pitchFamily="2" charset="-122"/>
              </a:rPr>
              <a:t>压缩</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处理，加快数据传输的速度。</a:t>
            </a:r>
          </a:p>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可以为</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FTP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POP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等服务提供一个安全的“隧道”。</a:t>
            </a:r>
          </a:p>
        </p:txBody>
      </p:sp>
    </p:spTree>
    <p:extLst>
      <p:ext uri="{BB962C8B-B14F-4D97-AF65-F5344CB8AC3E}">
        <p14:creationId xmlns:p14="http://schemas.microsoft.com/office/powerpoint/2010/main" val="32193147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3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7"/>
                                        </p:tgtEl>
                                        <p:attrNameLst>
                                          <p:attrName>style.visibility</p:attrName>
                                        </p:attrNameLst>
                                      </p:cBhvr>
                                      <p:to>
                                        <p:strVal val="visible"/>
                                      </p:to>
                                    </p:set>
                                    <p:anim to="0" calcmode="lin" valueType="num">
                                      <p:cBhvr>
                                        <p:cTn id="13"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7"/>
                                        </p:tgtEl>
                                      </p:cBhvr>
                                    </p:animEffect>
                                    <p:animScale>
                                      <p:cBhvr>
                                        <p:cTn id="15" dur="500" decel="100000" fill="hold">
                                          <p:stCondLst>
                                            <p:cond delay="0"/>
                                          </p:stCondLst>
                                        </p:cTn>
                                        <p:tgtEl>
                                          <p:spTgt spid="27"/>
                                        </p:tgtEl>
                                      </p:cBhvr>
                                      <p:by x="100000" y="100000"/>
                                      <p:from x="110000" y="110000"/>
                                      <p:to x="100000" y="100000"/>
                                    </p:animScale>
                                  </p:childTnLst>
                                </p:cTn>
                              </p:par>
                            </p:childTnLst>
                          </p:cTn>
                        </p:par>
                        <p:par>
                          <p:cTn id="16" fill="hold">
                            <p:stCondLst>
                              <p:cond delay="19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gtEl>
                                        <p:attrNameLst>
                                          <p:attrName>style.visibility</p:attrName>
                                        </p:attrNameLst>
                                      </p:cBhvr>
                                      <p:to>
                                        <p:strVal val="visible"/>
                                      </p:to>
                                    </p:set>
                                    <p:anim to="0" calcmode="lin" valueType="num">
                                      <p:cBhvr>
                                        <p:cTn id="19" dur="500" decel="100000" fill="hold">
                                          <p:stCondLst>
                                            <p:cond delay="0"/>
                                          </p:stCondLst>
                                        </p:cTn>
                                        <p:tgtEl>
                                          <p:spTgt spid="28"/>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gtEl>
                                      </p:cBhvr>
                                    </p:animEffect>
                                    <p:animScale>
                                      <p:cBhvr>
                                        <p:cTn id="21" dur="500" decel="100000" fill="hold">
                                          <p:stCondLst>
                                            <p:cond delay="0"/>
                                          </p:stCondLst>
                                        </p:cTn>
                                        <p:tgtEl>
                                          <p:spTgt spid="28"/>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p:bldP spid="2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3924730" y="653569"/>
            <a:ext cx="4342535"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Shell——SSH</a:t>
            </a:r>
          </a:p>
        </p:txBody>
      </p:sp>
      <p:sp>
        <p:nvSpPr>
          <p:cNvPr id="27" name="文本框 26"/>
          <p:cNvSpPr txBox="1"/>
          <p:nvPr/>
        </p:nvSpPr>
        <p:spPr>
          <a:xfrm>
            <a:off x="1491464" y="1516209"/>
            <a:ext cx="8997242" cy="523220"/>
          </a:xfrm>
          <a:prstGeom prst="rect">
            <a:avLst/>
          </a:prstGeom>
          <a:noFill/>
        </p:spPr>
        <p:txBody>
          <a:bodyPr wrap="square">
            <a:spAutoFit/>
          </a:bodyPr>
          <a:lstStyle/>
          <a:p>
            <a:pPr marL="457200" indent="-457200">
              <a:buSzPct val="150000"/>
              <a:buBlip>
                <a:blip r:embed="rId3"/>
              </a:buBlip>
            </a:pP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SSH</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的端口转发</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本地端口转发</a:t>
            </a: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pic>
        <p:nvPicPr>
          <p:cNvPr id="5" name="图片 4">
            <a:extLst>
              <a:ext uri="{FF2B5EF4-FFF2-40B4-BE49-F238E27FC236}">
                <a16:creationId xmlns:a16="http://schemas.microsoft.com/office/drawing/2014/main" id="{901D4520-50E4-4DBB-A930-DA28D4FFB2F8}"/>
              </a:ext>
            </a:extLst>
          </p:cNvPr>
          <p:cNvPicPr/>
          <p:nvPr/>
        </p:nvPicPr>
        <p:blipFill>
          <a:blip r:embed="rId4"/>
          <a:stretch>
            <a:fillRect/>
          </a:stretch>
        </p:blipFill>
        <p:spPr>
          <a:xfrm>
            <a:off x="2048305" y="2241742"/>
            <a:ext cx="6391437" cy="3488877"/>
          </a:xfrm>
          <a:prstGeom prst="rect">
            <a:avLst/>
          </a:prstGeom>
        </p:spPr>
      </p:pic>
      <p:sp>
        <p:nvSpPr>
          <p:cNvPr id="2" name="文本框 1">
            <a:extLst>
              <a:ext uri="{FF2B5EF4-FFF2-40B4-BE49-F238E27FC236}">
                <a16:creationId xmlns:a16="http://schemas.microsoft.com/office/drawing/2014/main" id="{0970FD89-85C1-4B96-BFE9-C8202933E233}"/>
              </a:ext>
            </a:extLst>
          </p:cNvPr>
          <p:cNvSpPr txBox="1"/>
          <p:nvPr/>
        </p:nvSpPr>
        <p:spPr>
          <a:xfrm>
            <a:off x="2048305" y="5730619"/>
            <a:ext cx="6997147" cy="646331"/>
          </a:xfrm>
          <a:prstGeom prst="rect">
            <a:avLst/>
          </a:prstGeom>
          <a:noFill/>
        </p:spPr>
        <p:txBody>
          <a:bodyPr wrap="square" rtlCol="0">
            <a:spAutoFit/>
          </a:bodyPr>
          <a:lstStyle/>
          <a:p>
            <a:r>
              <a:rPr lang="en-US" altLang="zh-CN" sz="1800" b="1" kern="0" dirty="0" err="1">
                <a:solidFill>
                  <a:srgbClr val="FF0000"/>
                </a:solidFill>
                <a:effectLst/>
                <a:latin typeface="Times New Roman" panose="02020603050405020304" pitchFamily="18" charset="0"/>
                <a:ea typeface="宋体" panose="02010600030101010101" pitchFamily="2" charset="-122"/>
              </a:rPr>
              <a:t>ssh</a:t>
            </a:r>
            <a:r>
              <a:rPr lang="en-US" altLang="zh-CN" sz="1800" b="1" kern="0" dirty="0">
                <a:solidFill>
                  <a:srgbClr val="FF0000"/>
                </a:solidFill>
                <a:effectLst/>
                <a:latin typeface="Times New Roman" panose="02020603050405020304" pitchFamily="18" charset="0"/>
                <a:ea typeface="宋体" panose="02010600030101010101" pitchFamily="2" charset="-122"/>
              </a:rPr>
              <a:t> -L &lt;local port&gt;:&lt;remote host&gt;:&lt;remote port&gt; &lt;SSH server host&gt;</a:t>
            </a:r>
            <a:endParaRPr lang="zh-CN" altLang="zh-CN" sz="1800" b="1" kern="1050" dirty="0">
              <a:solidFill>
                <a:srgbClr val="FF0000"/>
              </a:solidFill>
              <a:effectLst/>
              <a:latin typeface="Times New Roman" panose="02020603050405020304" pitchFamily="18" charset="0"/>
              <a:ea typeface="宋体" panose="02010600030101010101" pitchFamily="2" charset="-122"/>
            </a:endParaRPr>
          </a:p>
          <a:p>
            <a:endParaRPr lang="zh-CN" altLang="en-US" b="1" dirty="0">
              <a:solidFill>
                <a:srgbClr val="FF0000"/>
              </a:solidFill>
            </a:endParaRPr>
          </a:p>
        </p:txBody>
      </p:sp>
    </p:spTree>
    <p:extLst>
      <p:ext uri="{BB962C8B-B14F-4D97-AF65-F5344CB8AC3E}">
        <p14:creationId xmlns:p14="http://schemas.microsoft.com/office/powerpoint/2010/main" val="25138889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3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7"/>
                                        </p:tgtEl>
                                        <p:attrNameLst>
                                          <p:attrName>style.visibility</p:attrName>
                                        </p:attrNameLst>
                                      </p:cBhvr>
                                      <p:to>
                                        <p:strVal val="visible"/>
                                      </p:to>
                                    </p:set>
                                    <p:anim to="0" calcmode="lin" valueType="num">
                                      <p:cBhvr>
                                        <p:cTn id="13"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7"/>
                                        </p:tgtEl>
                                      </p:cBhvr>
                                    </p:animEffect>
                                    <p:animScale>
                                      <p:cBhvr>
                                        <p:cTn id="15" dur="500" decel="100000" fill="hold">
                                          <p:stCondLst>
                                            <p:cond delay="0"/>
                                          </p:stCondLst>
                                        </p:cTn>
                                        <p:tgtEl>
                                          <p:spTgt spid="27"/>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3924730" y="653569"/>
            <a:ext cx="4342535"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Shell——SSH</a:t>
            </a:r>
          </a:p>
        </p:txBody>
      </p:sp>
      <p:sp>
        <p:nvSpPr>
          <p:cNvPr id="27" name="文本框 26"/>
          <p:cNvSpPr txBox="1"/>
          <p:nvPr/>
        </p:nvSpPr>
        <p:spPr>
          <a:xfrm>
            <a:off x="1491464" y="1516209"/>
            <a:ext cx="8997242" cy="523220"/>
          </a:xfrm>
          <a:prstGeom prst="rect">
            <a:avLst/>
          </a:prstGeom>
          <a:noFill/>
        </p:spPr>
        <p:txBody>
          <a:bodyPr wrap="square">
            <a:spAutoFit/>
          </a:bodyPr>
          <a:lstStyle/>
          <a:p>
            <a:pPr marL="457200" indent="-457200">
              <a:buSzPct val="150000"/>
              <a:buBlip>
                <a:blip r:embed="rId3"/>
              </a:buBlip>
            </a:pP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SSH</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的端口转发</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远程端口转发</a:t>
            </a: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pic>
        <p:nvPicPr>
          <p:cNvPr id="6" name="图片 5">
            <a:extLst>
              <a:ext uri="{FF2B5EF4-FFF2-40B4-BE49-F238E27FC236}">
                <a16:creationId xmlns:a16="http://schemas.microsoft.com/office/drawing/2014/main" id="{3200AB78-26FA-4EE7-A7FE-4012EB193C91}"/>
              </a:ext>
            </a:extLst>
          </p:cNvPr>
          <p:cNvPicPr/>
          <p:nvPr/>
        </p:nvPicPr>
        <p:blipFill>
          <a:blip r:embed="rId4"/>
          <a:stretch>
            <a:fillRect/>
          </a:stretch>
        </p:blipFill>
        <p:spPr>
          <a:xfrm>
            <a:off x="2579116" y="2173408"/>
            <a:ext cx="6485371" cy="3341390"/>
          </a:xfrm>
          <a:prstGeom prst="rect">
            <a:avLst/>
          </a:prstGeom>
        </p:spPr>
      </p:pic>
      <p:sp>
        <p:nvSpPr>
          <p:cNvPr id="2" name="文本框 1">
            <a:extLst>
              <a:ext uri="{FF2B5EF4-FFF2-40B4-BE49-F238E27FC236}">
                <a16:creationId xmlns:a16="http://schemas.microsoft.com/office/drawing/2014/main" id="{98BDBA65-0CEA-4E20-8DF5-A6785F738D9E}"/>
              </a:ext>
            </a:extLst>
          </p:cNvPr>
          <p:cNvSpPr txBox="1"/>
          <p:nvPr/>
        </p:nvSpPr>
        <p:spPr>
          <a:xfrm>
            <a:off x="2476264" y="5696542"/>
            <a:ext cx="7122096" cy="369332"/>
          </a:xfrm>
          <a:prstGeom prst="rect">
            <a:avLst/>
          </a:prstGeom>
          <a:noFill/>
        </p:spPr>
        <p:txBody>
          <a:bodyPr wrap="square" rtlCol="0">
            <a:spAutoFit/>
          </a:bodyPr>
          <a:lstStyle/>
          <a:p>
            <a:pPr indent="266700" algn="l">
              <a:spcAft>
                <a:spcPts val="600"/>
              </a:spcAft>
            </a:pPr>
            <a:r>
              <a:rPr lang="en-US" altLang="zh-CN" sz="1800" kern="0" dirty="0" err="1">
                <a:solidFill>
                  <a:srgbClr val="000000"/>
                </a:solidFill>
                <a:effectLst/>
                <a:latin typeface="Times New Roman" panose="02020603050405020304" pitchFamily="18" charset="0"/>
                <a:ea typeface="宋体" panose="02010600030101010101" pitchFamily="2" charset="-122"/>
              </a:rPr>
              <a:t>ssh</a:t>
            </a:r>
            <a:r>
              <a:rPr lang="en-US" altLang="zh-CN" sz="1800" kern="0" dirty="0">
                <a:solidFill>
                  <a:srgbClr val="000000"/>
                </a:solidFill>
                <a:effectLst/>
                <a:latin typeface="Times New Roman" panose="02020603050405020304" pitchFamily="18" charset="0"/>
                <a:ea typeface="宋体" panose="02010600030101010101" pitchFamily="2" charset="-122"/>
              </a:rPr>
              <a:t> -R &lt;remote port&gt;:&lt;target host&gt;:&lt;target port&gt; &lt;SSH server host&gt;</a:t>
            </a:r>
            <a:endParaRPr lang="zh-CN" altLang="zh-CN" sz="1800" kern="105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7300920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3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7"/>
                                        </p:tgtEl>
                                        <p:attrNameLst>
                                          <p:attrName>style.visibility</p:attrName>
                                        </p:attrNameLst>
                                      </p:cBhvr>
                                      <p:to>
                                        <p:strVal val="visible"/>
                                      </p:to>
                                    </p:set>
                                    <p:anim to="0" calcmode="lin" valueType="num">
                                      <p:cBhvr>
                                        <p:cTn id="13"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7"/>
                                        </p:tgtEl>
                                      </p:cBhvr>
                                    </p:animEffect>
                                    <p:animScale>
                                      <p:cBhvr>
                                        <p:cTn id="15" dur="500" decel="100000" fill="hold">
                                          <p:stCondLst>
                                            <p:cond delay="0"/>
                                          </p:stCondLst>
                                        </p:cTn>
                                        <p:tgtEl>
                                          <p:spTgt spid="27"/>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3924730" y="653569"/>
            <a:ext cx="4342535"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Shell——SSH</a:t>
            </a:r>
          </a:p>
        </p:txBody>
      </p:sp>
      <p:sp>
        <p:nvSpPr>
          <p:cNvPr id="27" name="文本框 26"/>
          <p:cNvSpPr txBox="1"/>
          <p:nvPr/>
        </p:nvSpPr>
        <p:spPr>
          <a:xfrm>
            <a:off x="1491464" y="1516209"/>
            <a:ext cx="8997242" cy="523220"/>
          </a:xfrm>
          <a:prstGeom prst="rect">
            <a:avLst/>
          </a:prstGeom>
          <a:noFill/>
        </p:spPr>
        <p:txBody>
          <a:bodyPr wrap="square">
            <a:spAutoFit/>
          </a:bodyPr>
          <a:lstStyle/>
          <a:p>
            <a:pPr marL="457200" indent="-457200">
              <a:buSzPct val="150000"/>
              <a:buBlip>
                <a:blip r:embed="rId3"/>
              </a:buBlip>
            </a:pP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SSH</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的端口转发</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动态端口转发</a:t>
            </a: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 name="文本框 1">
            <a:extLst>
              <a:ext uri="{FF2B5EF4-FFF2-40B4-BE49-F238E27FC236}">
                <a16:creationId xmlns:a16="http://schemas.microsoft.com/office/drawing/2014/main" id="{98BDBA65-0CEA-4E20-8DF5-A6785F738D9E}"/>
              </a:ext>
            </a:extLst>
          </p:cNvPr>
          <p:cNvSpPr txBox="1"/>
          <p:nvPr/>
        </p:nvSpPr>
        <p:spPr>
          <a:xfrm>
            <a:off x="2429037" y="3059668"/>
            <a:ext cx="7122096" cy="461665"/>
          </a:xfrm>
          <a:prstGeom prst="rect">
            <a:avLst/>
          </a:prstGeom>
          <a:noFill/>
        </p:spPr>
        <p:txBody>
          <a:bodyPr wrap="square" rtlCol="0">
            <a:spAutoFit/>
          </a:bodyPr>
          <a:lstStyle/>
          <a:p>
            <a:pPr indent="266700" algn="l">
              <a:spcAft>
                <a:spcPts val="600"/>
              </a:spcAft>
            </a:pPr>
            <a:r>
              <a:rPr lang="en-US" altLang="zh-CN" sz="2400" kern="1050" dirty="0" err="1">
                <a:solidFill>
                  <a:srgbClr val="FF0000"/>
                </a:solidFill>
                <a:effectLst/>
                <a:latin typeface="Times New Roman" panose="02020603050405020304" pitchFamily="18" charset="0"/>
                <a:ea typeface="宋体" panose="02010600030101010101" pitchFamily="2" charset="-122"/>
              </a:rPr>
              <a:t>ssh</a:t>
            </a:r>
            <a:r>
              <a:rPr lang="en-US" altLang="zh-CN" sz="2400" kern="1050" dirty="0">
                <a:solidFill>
                  <a:srgbClr val="FF0000"/>
                </a:solidFill>
                <a:effectLst/>
                <a:latin typeface="Times New Roman" panose="02020603050405020304" pitchFamily="18" charset="0"/>
                <a:ea typeface="宋体" panose="02010600030101010101" pitchFamily="2" charset="-122"/>
              </a:rPr>
              <a:t> -D &lt;local port&gt; &lt;SSH Server Host&gt;</a:t>
            </a:r>
            <a:endParaRPr lang="zh-CN" altLang="zh-CN" sz="2400" kern="1050" dirty="0">
              <a:solidFill>
                <a:srgbClr val="FF0000"/>
              </a:solidFill>
              <a:effectLst/>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B15DE0D1-90C8-456E-97FB-A52B834D931B}"/>
              </a:ext>
            </a:extLst>
          </p:cNvPr>
          <p:cNvSpPr txBox="1"/>
          <p:nvPr/>
        </p:nvSpPr>
        <p:spPr>
          <a:xfrm>
            <a:off x="2696344" y="4148795"/>
            <a:ext cx="6096946" cy="461665"/>
          </a:xfrm>
          <a:prstGeom prst="rect">
            <a:avLst/>
          </a:prstGeom>
          <a:noFill/>
        </p:spPr>
        <p:txBody>
          <a:bodyPr wrap="square">
            <a:spAutoFit/>
          </a:bodyPr>
          <a:lstStyle/>
          <a:p>
            <a:r>
              <a:rPr lang="zh-CN" altLang="en-US" sz="2400" kern="1050" dirty="0">
                <a:latin typeface="Times New Roman" panose="02020603050405020304" pitchFamily="18" charset="0"/>
                <a:ea typeface="宋体" panose="02010600030101010101" pitchFamily="2" charset="-122"/>
              </a:rPr>
              <a:t>例如：</a:t>
            </a:r>
            <a:r>
              <a:rPr lang="en-US" altLang="zh-CN" sz="2400" kern="1050" dirty="0" err="1">
                <a:effectLst/>
                <a:latin typeface="Times New Roman" panose="02020603050405020304" pitchFamily="18" charset="0"/>
                <a:ea typeface="宋体" panose="02010600030101010101" pitchFamily="2" charset="-122"/>
              </a:rPr>
              <a:t>ssh</a:t>
            </a:r>
            <a:r>
              <a:rPr lang="en-US" altLang="zh-CN" sz="2400" kern="1050" dirty="0">
                <a:effectLst/>
                <a:latin typeface="Times New Roman" panose="02020603050405020304" pitchFamily="18" charset="0"/>
                <a:ea typeface="宋体" panose="02010600030101010101" pitchFamily="2" charset="-122"/>
              </a:rPr>
              <a:t> -N -f -D </a:t>
            </a:r>
            <a:r>
              <a:rPr lang="en-US" altLang="zh-CN" sz="2400" u="none" strike="noStrike" kern="1050" dirty="0">
                <a:effectLst/>
                <a:latin typeface="Times New Roman" panose="02020603050405020304" pitchFamily="18" charset="0"/>
                <a:ea typeface="宋体" panose="02010600030101010101" pitchFamily="2" charset="-122"/>
              </a:rPr>
              <a:t>31080@45.32.1.19</a:t>
            </a:r>
            <a:endParaRPr lang="zh-CN" altLang="en-US" sz="2400" dirty="0"/>
          </a:p>
        </p:txBody>
      </p:sp>
    </p:spTree>
    <p:extLst>
      <p:ext uri="{BB962C8B-B14F-4D97-AF65-F5344CB8AC3E}">
        <p14:creationId xmlns:p14="http://schemas.microsoft.com/office/powerpoint/2010/main" val="23602440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3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7"/>
                                        </p:tgtEl>
                                        <p:attrNameLst>
                                          <p:attrName>style.visibility</p:attrName>
                                        </p:attrNameLst>
                                      </p:cBhvr>
                                      <p:to>
                                        <p:strVal val="visible"/>
                                      </p:to>
                                    </p:set>
                                    <p:anim to="0" calcmode="lin" valueType="num">
                                      <p:cBhvr>
                                        <p:cTn id="13"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7"/>
                                        </p:tgtEl>
                                      </p:cBhvr>
                                    </p:animEffect>
                                    <p:animScale>
                                      <p:cBhvr>
                                        <p:cTn id="15" dur="500" decel="100000" fill="hold">
                                          <p:stCondLst>
                                            <p:cond delay="0"/>
                                          </p:stCondLst>
                                        </p:cTn>
                                        <p:tgtEl>
                                          <p:spTgt spid="27"/>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3924730" y="653569"/>
            <a:ext cx="4342535"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Shell——SSH</a:t>
            </a:r>
          </a:p>
        </p:txBody>
      </p:sp>
      <p:sp>
        <p:nvSpPr>
          <p:cNvPr id="27" name="文本框 26"/>
          <p:cNvSpPr txBox="1"/>
          <p:nvPr/>
        </p:nvSpPr>
        <p:spPr>
          <a:xfrm>
            <a:off x="1491464" y="1516209"/>
            <a:ext cx="8997242" cy="523220"/>
          </a:xfrm>
          <a:prstGeom prst="rect">
            <a:avLst/>
          </a:prstGeom>
          <a:noFill/>
        </p:spPr>
        <p:txBody>
          <a:bodyPr wrap="square">
            <a:spAutoFit/>
          </a:bodyPr>
          <a:lstStyle/>
          <a:p>
            <a:pPr marL="457200" indent="-457200">
              <a:buSzPct val="150000"/>
              <a:buBlip>
                <a:blip r:embed="rId4"/>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安全</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Shell——SSH</a:t>
            </a:r>
          </a:p>
        </p:txBody>
      </p:sp>
      <p:sp>
        <p:nvSpPr>
          <p:cNvPr id="17" name="PA-矩形 4">
            <a:extLst>
              <a:ext uri="{FF2B5EF4-FFF2-40B4-BE49-F238E27FC236}">
                <a16:creationId xmlns:a16="http://schemas.microsoft.com/office/drawing/2014/main" id="{931BAD05-84E2-46DA-9927-7D5FAA1D3CFC}"/>
              </a:ext>
            </a:extLst>
          </p:cNvPr>
          <p:cNvSpPr>
            <a:spLocks noChangeArrowheads="1"/>
          </p:cNvSpPr>
          <p:nvPr>
            <p:custDataLst>
              <p:tags r:id="rId1"/>
            </p:custDataLst>
          </p:nvPr>
        </p:nvSpPr>
        <p:spPr bwMode="auto">
          <a:xfrm>
            <a:off x="1491464" y="2244805"/>
            <a:ext cx="9495064" cy="3520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65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从客户端来看，</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SSH</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提供两种级别的安全验证。</a:t>
            </a:r>
          </a:p>
          <a:p>
            <a:pPr marL="1332230" lvl="2" indent="-342900">
              <a:lnSpc>
                <a:spcPct val="165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第一种级别（基于口令的安全验证）：所有传输的数据都会被加密，但是不能保证服务器的真实性。</a:t>
            </a:r>
          </a:p>
          <a:p>
            <a:pPr marL="1332230" lvl="2" indent="-342900">
              <a:lnSpc>
                <a:spcPct val="165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第二种级别（基于公私钥的安全验证）：登录过程会稍慢。</a:t>
            </a:r>
          </a:p>
          <a:p>
            <a:pPr marL="914400" lvl="2" indent="-342900">
              <a:lnSpc>
                <a:spcPct val="165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OpenSSH</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SSH </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的替代，且免费开源，提供了服务端后台程序和客户端工具。</a:t>
            </a:r>
          </a:p>
        </p:txBody>
      </p:sp>
    </p:spTree>
    <p:extLst>
      <p:ext uri="{BB962C8B-B14F-4D97-AF65-F5344CB8AC3E}">
        <p14:creationId xmlns:p14="http://schemas.microsoft.com/office/powerpoint/2010/main" val="41787217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3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7"/>
                                        </p:tgtEl>
                                        <p:attrNameLst>
                                          <p:attrName>style.visibility</p:attrName>
                                        </p:attrNameLst>
                                      </p:cBhvr>
                                      <p:to>
                                        <p:strVal val="visible"/>
                                      </p:to>
                                    </p:set>
                                    <p:anim to="0" calcmode="lin" valueType="num">
                                      <p:cBhvr>
                                        <p:cTn id="13"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7"/>
                                        </p:tgtEl>
                                      </p:cBhvr>
                                    </p:animEffect>
                                    <p:animScale>
                                      <p:cBhvr>
                                        <p:cTn id="15" dur="500" decel="100000" fill="hold">
                                          <p:stCondLst>
                                            <p:cond delay="0"/>
                                          </p:stCondLst>
                                        </p:cTn>
                                        <p:tgtEl>
                                          <p:spTgt spid="27"/>
                                        </p:tgtEl>
                                      </p:cBhvr>
                                      <p:by x="100000" y="100000"/>
                                      <p:from x="110000" y="110000"/>
                                      <p:to x="100000" y="100000"/>
                                    </p:animScale>
                                  </p:childTnLst>
                                </p:cTn>
                              </p:par>
                            </p:childTnLst>
                          </p:cTn>
                        </p:par>
                        <p:par>
                          <p:cTn id="16" fill="hold">
                            <p:stCondLst>
                              <p:cond delay="19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7"/>
                                        </p:tgtEl>
                                        <p:attrNameLst>
                                          <p:attrName>style.visibility</p:attrName>
                                        </p:attrNameLst>
                                      </p:cBhvr>
                                      <p:to>
                                        <p:strVal val="visible"/>
                                      </p:to>
                                    </p:set>
                                    <p:anim to="0" calcmode="lin" valueType="num">
                                      <p:cBhvr>
                                        <p:cTn id="19"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17"/>
                                        </p:tgtEl>
                                      </p:cBhvr>
                                    </p:animEffect>
                                    <p:animScale>
                                      <p:cBhvr>
                                        <p:cTn id="21" dur="500" decel="100000" fill="hold">
                                          <p:stCondLst>
                                            <p:cond delay="0"/>
                                          </p:stCondLst>
                                        </p:cTn>
                                        <p:tgtEl>
                                          <p:spTgt spid="17"/>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3257644" y="694468"/>
            <a:ext cx="5766002"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SSH</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的安全问题及防护措施</a:t>
            </a:r>
          </a:p>
        </p:txBody>
      </p:sp>
      <p:pic>
        <p:nvPicPr>
          <p:cNvPr id="17" name="图片 3">
            <a:extLst>
              <a:ext uri="{FF2B5EF4-FFF2-40B4-BE49-F238E27FC236}">
                <a16:creationId xmlns:a16="http://schemas.microsoft.com/office/drawing/2014/main" id="{50463CDF-15BC-47B8-9693-45B8242E5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8434" y="1484758"/>
            <a:ext cx="8395131" cy="450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2700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26473" y="326002"/>
            <a:ext cx="5908669" cy="1023878"/>
            <a:chOff x="380753" y="256554"/>
            <a:chExt cx="5908669" cy="1023878"/>
          </a:xfrm>
        </p:grpSpPr>
        <p:sp>
          <p:nvSpPr>
            <p:cNvPr id="18" name="文本框 17"/>
            <p:cNvSpPr txBox="1"/>
            <p:nvPr/>
          </p:nvSpPr>
          <p:spPr>
            <a:xfrm>
              <a:off x="380753" y="256554"/>
              <a:ext cx="5908669" cy="677108"/>
            </a:xfrm>
            <a:prstGeom prst="rect">
              <a:avLst/>
            </a:prstGeom>
            <a:noFill/>
          </p:spPr>
          <p:txBody>
            <a:bodyPr wrap="none" lIns="0" tIns="0" rIns="0" bIns="0" rtlCol="0">
              <a:spAutoFit/>
            </a:bodyPr>
            <a:lstStyle/>
            <a:p>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第</a:t>
              </a:r>
              <a:r>
                <a:rPr lang="en-US" altLang="zh-CN"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3</a:t>
              </a:r>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讲 应用协议的安全性</a:t>
              </a:r>
            </a:p>
          </p:txBody>
        </p:sp>
        <p:sp>
          <p:nvSpPr>
            <p:cNvPr id="26" name="文本框 25"/>
            <p:cNvSpPr txBox="1"/>
            <p:nvPr/>
          </p:nvSpPr>
          <p:spPr>
            <a:xfrm>
              <a:off x="500758" y="1064988"/>
              <a:ext cx="2121791" cy="215444"/>
            </a:xfrm>
            <a:prstGeom prst="rect">
              <a:avLst/>
            </a:prstGeom>
            <a:noFill/>
          </p:spPr>
          <p:txBody>
            <a:bodyPr wrap="square" lIns="0" tIns="0" rIns="0" bIns="0" rtlCol="0">
              <a:spAutoFit/>
            </a:bodyPr>
            <a:lstStyle/>
            <a:p>
              <a:pPr algn="dist"/>
              <a:endParaRPr lang="zh-CN" altLang="en-US" sz="1400" i="1" dirty="0">
                <a:solidFill>
                  <a:schemeClr val="bg1">
                    <a:lumMod val="65000"/>
                  </a:schemeClr>
                </a:solidFill>
                <a:latin typeface="方正正大黑简体" panose="02000000000000000000" pitchFamily="2" charset="-122"/>
                <a:ea typeface="方正正大黑简体" panose="02000000000000000000" pitchFamily="2" charset="-122"/>
              </a:endParaRPr>
            </a:p>
          </p:txBody>
        </p:sp>
      </p:grpSp>
      <p:grpSp>
        <p:nvGrpSpPr>
          <p:cNvPr id="11" name="组合 10"/>
          <p:cNvGrpSpPr/>
          <p:nvPr/>
        </p:nvGrpSpPr>
        <p:grpSpPr>
          <a:xfrm>
            <a:off x="2654193" y="1740639"/>
            <a:ext cx="6536941" cy="1099688"/>
            <a:chOff x="1672155" y="1953172"/>
            <a:chExt cx="5943394" cy="999836"/>
          </a:xfrm>
        </p:grpSpPr>
        <p:grpSp>
          <p:nvGrpSpPr>
            <p:cNvPr id="10" name="组合 9"/>
            <p:cNvGrpSpPr/>
            <p:nvPr/>
          </p:nvGrpSpPr>
          <p:grpSpPr>
            <a:xfrm>
              <a:off x="1672155" y="1953172"/>
              <a:ext cx="5943394" cy="600299"/>
              <a:chOff x="1442976" y="2200774"/>
              <a:chExt cx="5943394" cy="600299"/>
            </a:xfrm>
          </p:grpSpPr>
          <p:sp>
            <p:nvSpPr>
              <p:cNvPr id="25" name="矩形: 圆角 24"/>
              <p:cNvSpPr/>
              <p:nvPr/>
            </p:nvSpPr>
            <p:spPr>
              <a:xfrm>
                <a:off x="1442976" y="2200774"/>
                <a:ext cx="5943394"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3" name="矩形: 圆角 12"/>
              <p:cNvSpPr/>
              <p:nvPr/>
            </p:nvSpPr>
            <p:spPr>
              <a:xfrm>
                <a:off x="1483658" y="2228867"/>
                <a:ext cx="730389"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01</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3" name="文本框 32"/>
            <p:cNvSpPr txBox="1"/>
            <p:nvPr/>
          </p:nvSpPr>
          <p:spPr>
            <a:xfrm>
              <a:off x="2547704" y="2057551"/>
              <a:ext cx="4993230" cy="895457"/>
            </a:xfrm>
            <a:prstGeom prst="rect">
              <a:avLst/>
            </a:prstGeom>
            <a:noFill/>
          </p:spPr>
          <p:txBody>
            <a:bodyPr wrap="none" lIns="0" tIns="0" rIns="0" bIns="0" rtlCol="0">
              <a:spAutoFit/>
            </a:bodyPr>
            <a:lstStyle/>
            <a:p>
              <a:pPr algn="ctr"/>
              <a:r>
                <a:rPr lang="zh-CN" altLang="en-US" sz="3200" dirty="0">
                  <a:solidFill>
                    <a:schemeClr val="bg1"/>
                  </a:solidFill>
                  <a:latin typeface="方正正大黑简体" panose="02000000000000000000" pitchFamily="2" charset="-122"/>
                  <a:ea typeface="方正正大黑简体" panose="02000000000000000000" pitchFamily="2" charset="-122"/>
                </a:rPr>
                <a:t>动态主机配置协议</a:t>
              </a:r>
              <a:r>
                <a:rPr lang="en-US" altLang="zh-CN" sz="3200" dirty="0">
                  <a:solidFill>
                    <a:schemeClr val="bg1"/>
                  </a:solidFill>
                  <a:latin typeface="方正正大黑简体" panose="02000000000000000000" pitchFamily="2" charset="-122"/>
                  <a:ea typeface="方正正大黑简体" panose="02000000000000000000" pitchFamily="2" charset="-122"/>
                </a:rPr>
                <a:t>——DHCP</a:t>
              </a:r>
            </a:p>
            <a:p>
              <a:endParaRPr lang="zh-CN" altLang="en-US" sz="3200" dirty="0">
                <a:solidFill>
                  <a:srgbClr val="FFC000"/>
                </a:solidFill>
                <a:latin typeface="方正正大黑简体" panose="02000000000000000000" pitchFamily="2" charset="-122"/>
                <a:ea typeface="方正正大黑简体" panose="02000000000000000000" pitchFamily="2" charset="-122"/>
              </a:endParaRPr>
            </a:p>
          </p:txBody>
        </p:sp>
      </p:grpSp>
      <p:grpSp>
        <p:nvGrpSpPr>
          <p:cNvPr id="37" name="组合 36"/>
          <p:cNvGrpSpPr/>
          <p:nvPr/>
        </p:nvGrpSpPr>
        <p:grpSpPr>
          <a:xfrm>
            <a:off x="3972318" y="2662648"/>
            <a:ext cx="5923434" cy="660250"/>
            <a:chOff x="1672156" y="1953172"/>
            <a:chExt cx="5184161" cy="600299"/>
          </a:xfrm>
        </p:grpSpPr>
        <p:grpSp>
          <p:nvGrpSpPr>
            <p:cNvPr id="38" name="组合 37"/>
            <p:cNvGrpSpPr/>
            <p:nvPr/>
          </p:nvGrpSpPr>
          <p:grpSpPr>
            <a:xfrm>
              <a:off x="1672156" y="1953172"/>
              <a:ext cx="5184161" cy="600299"/>
              <a:chOff x="1442977" y="2200774"/>
              <a:chExt cx="5184161" cy="600299"/>
            </a:xfrm>
          </p:grpSpPr>
          <p:sp>
            <p:nvSpPr>
              <p:cNvPr id="40" name="矩形: 圆角 39"/>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 name="矩形: 圆角 40"/>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02</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9" name="文本框 38"/>
            <p:cNvSpPr txBox="1"/>
            <p:nvPr/>
          </p:nvSpPr>
          <p:spPr>
            <a:xfrm>
              <a:off x="3096689" y="2037878"/>
              <a:ext cx="3066827" cy="447729"/>
            </a:xfrm>
            <a:prstGeom prst="rect">
              <a:avLst/>
            </a:prstGeom>
            <a:noFill/>
          </p:spPr>
          <p:txBody>
            <a:bodyPr wrap="square" lIns="0" tIns="0" rIns="0" bIns="0" rtlCol="0">
              <a:spAutoFit/>
            </a:bodyPr>
            <a:lstStyle/>
            <a:p>
              <a:r>
                <a:rPr lang="zh-CN" altLang="en-US" sz="3200" dirty="0">
                  <a:solidFill>
                    <a:schemeClr val="bg1"/>
                  </a:solidFill>
                  <a:latin typeface="方正正大黑简体" panose="02000000000000000000" pitchFamily="2" charset="-122"/>
                  <a:ea typeface="方正正大黑简体" panose="02000000000000000000" pitchFamily="2" charset="-122"/>
                </a:rPr>
                <a:t>域名系统</a:t>
              </a:r>
              <a:r>
                <a:rPr lang="en-US" altLang="zh-CN" sz="3200" dirty="0">
                  <a:solidFill>
                    <a:schemeClr val="bg1"/>
                  </a:solidFill>
                  <a:latin typeface="方正正大黑简体" panose="02000000000000000000" pitchFamily="2" charset="-122"/>
                  <a:ea typeface="方正正大黑简体" panose="02000000000000000000" pitchFamily="2" charset="-122"/>
                </a:rPr>
                <a:t>——DNS</a:t>
              </a:r>
            </a:p>
          </p:txBody>
        </p:sp>
      </p:grpSp>
      <p:grpSp>
        <p:nvGrpSpPr>
          <p:cNvPr id="42" name="组合 41"/>
          <p:cNvGrpSpPr/>
          <p:nvPr/>
        </p:nvGrpSpPr>
        <p:grpSpPr>
          <a:xfrm>
            <a:off x="2619688" y="3582163"/>
            <a:ext cx="6571446" cy="660250"/>
            <a:chOff x="1672156" y="1953172"/>
            <a:chExt cx="5516816" cy="600299"/>
          </a:xfrm>
        </p:grpSpPr>
        <p:grpSp>
          <p:nvGrpSpPr>
            <p:cNvPr id="43" name="组合 42"/>
            <p:cNvGrpSpPr/>
            <p:nvPr/>
          </p:nvGrpSpPr>
          <p:grpSpPr>
            <a:xfrm>
              <a:off x="1672156" y="1953172"/>
              <a:ext cx="5516816" cy="600299"/>
              <a:chOff x="1442977" y="2200774"/>
              <a:chExt cx="5516816" cy="600299"/>
            </a:xfrm>
          </p:grpSpPr>
          <p:sp>
            <p:nvSpPr>
              <p:cNvPr id="45" name="矩形: 圆角 44"/>
              <p:cNvSpPr/>
              <p:nvPr/>
            </p:nvSpPr>
            <p:spPr>
              <a:xfrm>
                <a:off x="1442977" y="2200774"/>
                <a:ext cx="5516816"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 name="矩形: 圆角 45"/>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03</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4" name="文本框 43"/>
            <p:cNvSpPr txBox="1"/>
            <p:nvPr/>
          </p:nvSpPr>
          <p:spPr>
            <a:xfrm>
              <a:off x="3792541" y="2058390"/>
              <a:ext cx="1596050" cy="447729"/>
            </a:xfrm>
            <a:prstGeom prst="rect">
              <a:avLst/>
            </a:prstGeom>
            <a:noFill/>
          </p:spPr>
          <p:txBody>
            <a:bodyPr wrap="none" lIns="0" tIns="0" rIns="0" bIns="0" rtlCol="0">
              <a:spAutoFit/>
            </a:bodyPr>
            <a:lstStyle/>
            <a:p>
              <a:r>
                <a:rPr lang="en-US" altLang="zh-CN" sz="3200" dirty="0">
                  <a:solidFill>
                    <a:schemeClr val="bg1"/>
                  </a:solidFill>
                  <a:latin typeface="方正正大黑简体" panose="02000000000000000000" pitchFamily="2" charset="-122"/>
                  <a:ea typeface="方正正大黑简体" panose="02000000000000000000" pitchFamily="2" charset="-122"/>
                </a:rPr>
                <a:t> FTP</a:t>
              </a:r>
              <a:r>
                <a:rPr lang="zh-CN" altLang="en-US" sz="3200" dirty="0">
                  <a:solidFill>
                    <a:schemeClr val="bg1"/>
                  </a:solidFill>
                  <a:latin typeface="方正正大黑简体" panose="02000000000000000000" pitchFamily="2" charset="-122"/>
                  <a:ea typeface="方正正大黑简体" panose="02000000000000000000" pitchFamily="2" charset="-122"/>
                </a:rPr>
                <a:t>协议</a:t>
              </a:r>
            </a:p>
          </p:txBody>
        </p:sp>
      </p:grpSp>
      <p:grpSp>
        <p:nvGrpSpPr>
          <p:cNvPr id="47" name="组合 46"/>
          <p:cNvGrpSpPr/>
          <p:nvPr/>
        </p:nvGrpSpPr>
        <p:grpSpPr>
          <a:xfrm>
            <a:off x="3972318" y="4501678"/>
            <a:ext cx="5923434" cy="660250"/>
            <a:chOff x="1672156" y="1953171"/>
            <a:chExt cx="4490974" cy="600299"/>
          </a:xfrm>
        </p:grpSpPr>
        <p:grpSp>
          <p:nvGrpSpPr>
            <p:cNvPr id="48" name="组合 47"/>
            <p:cNvGrpSpPr/>
            <p:nvPr/>
          </p:nvGrpSpPr>
          <p:grpSpPr>
            <a:xfrm>
              <a:off x="1672156" y="1953171"/>
              <a:ext cx="4490974" cy="600299"/>
              <a:chOff x="1442977" y="2200773"/>
              <a:chExt cx="4490974" cy="600299"/>
            </a:xfrm>
          </p:grpSpPr>
          <p:sp>
            <p:nvSpPr>
              <p:cNvPr id="50" name="矩形: 圆角 49"/>
              <p:cNvSpPr/>
              <p:nvPr/>
            </p:nvSpPr>
            <p:spPr>
              <a:xfrm>
                <a:off x="1442977" y="2200773"/>
                <a:ext cx="4490974"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矩形: 圆角 50"/>
              <p:cNvSpPr/>
              <p:nvPr/>
            </p:nvSpPr>
            <p:spPr>
              <a:xfrm>
                <a:off x="1476912" y="2237858"/>
                <a:ext cx="636305" cy="53512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04</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9" name="文本框 48"/>
            <p:cNvSpPr txBox="1"/>
            <p:nvPr/>
          </p:nvSpPr>
          <p:spPr>
            <a:xfrm>
              <a:off x="2403123" y="2051235"/>
              <a:ext cx="3689802" cy="447729"/>
            </a:xfrm>
            <a:prstGeom prst="rect">
              <a:avLst/>
            </a:prstGeom>
            <a:noFill/>
          </p:spPr>
          <p:txBody>
            <a:bodyPr wrap="none" lIns="0" tIns="0" rIns="0" bIns="0" rtlCol="0">
              <a:spAutoFit/>
            </a:bodyPr>
            <a:lstStyle/>
            <a:p>
              <a:r>
                <a:rPr lang="zh-CN" altLang="en-US" sz="3200" dirty="0">
                  <a:solidFill>
                    <a:schemeClr val="bg1"/>
                  </a:solidFill>
                  <a:latin typeface="方正正大黑简体" panose="02000000000000000000" pitchFamily="2" charset="-122"/>
                  <a:ea typeface="方正正大黑简体" panose="02000000000000000000" pitchFamily="2" charset="-122"/>
                </a:rPr>
                <a:t>远程登录协议</a:t>
              </a:r>
              <a:r>
                <a:rPr lang="en-US" altLang="zh-CN" sz="3200" dirty="0">
                  <a:solidFill>
                    <a:schemeClr val="bg1"/>
                  </a:solidFill>
                  <a:latin typeface="方正正大黑简体" panose="02000000000000000000" pitchFamily="2" charset="-122"/>
                  <a:ea typeface="方正正大黑简体" panose="02000000000000000000" pitchFamily="2" charset="-122"/>
                </a:rPr>
                <a:t>——Telnet</a:t>
              </a:r>
            </a:p>
          </p:txBody>
        </p:sp>
      </p:grpSp>
      <p:grpSp>
        <p:nvGrpSpPr>
          <p:cNvPr id="53" name="组合 52">
            <a:extLst>
              <a:ext uri="{FF2B5EF4-FFF2-40B4-BE49-F238E27FC236}">
                <a16:creationId xmlns:a16="http://schemas.microsoft.com/office/drawing/2014/main" id="{711B74E8-B7F9-46E3-B686-9A5BF77FED5A}"/>
              </a:ext>
            </a:extLst>
          </p:cNvPr>
          <p:cNvGrpSpPr/>
          <p:nvPr/>
        </p:nvGrpSpPr>
        <p:grpSpPr>
          <a:xfrm>
            <a:off x="2635182" y="5375024"/>
            <a:ext cx="6555952" cy="1115227"/>
            <a:chOff x="1672156" y="1953172"/>
            <a:chExt cx="5503809" cy="1013964"/>
          </a:xfrm>
        </p:grpSpPr>
        <p:grpSp>
          <p:nvGrpSpPr>
            <p:cNvPr id="54" name="组合 53">
              <a:extLst>
                <a:ext uri="{FF2B5EF4-FFF2-40B4-BE49-F238E27FC236}">
                  <a16:creationId xmlns:a16="http://schemas.microsoft.com/office/drawing/2014/main" id="{E0B912BC-29F7-4BF7-BEF0-C2B13301BACE}"/>
                </a:ext>
              </a:extLst>
            </p:cNvPr>
            <p:cNvGrpSpPr/>
            <p:nvPr/>
          </p:nvGrpSpPr>
          <p:grpSpPr>
            <a:xfrm>
              <a:off x="1672156" y="1953172"/>
              <a:ext cx="5503809" cy="600299"/>
              <a:chOff x="1442977" y="2200774"/>
              <a:chExt cx="5503809" cy="600299"/>
            </a:xfrm>
          </p:grpSpPr>
          <p:sp>
            <p:nvSpPr>
              <p:cNvPr id="59" name="矩形: 圆角 58">
                <a:extLst>
                  <a:ext uri="{FF2B5EF4-FFF2-40B4-BE49-F238E27FC236}">
                    <a16:creationId xmlns:a16="http://schemas.microsoft.com/office/drawing/2014/main" id="{EE8DA166-8A95-435D-943F-0A3200D57769}"/>
                  </a:ext>
                </a:extLst>
              </p:cNvPr>
              <p:cNvSpPr/>
              <p:nvPr/>
            </p:nvSpPr>
            <p:spPr>
              <a:xfrm>
                <a:off x="1442977" y="2200774"/>
                <a:ext cx="5503809"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0" name="矩形: 圆角 59">
                <a:extLst>
                  <a:ext uri="{FF2B5EF4-FFF2-40B4-BE49-F238E27FC236}">
                    <a16:creationId xmlns:a16="http://schemas.microsoft.com/office/drawing/2014/main" id="{4DEF3FA8-B7A3-4154-80D0-25D9FD3FA2A7}"/>
                  </a:ext>
                </a:extLst>
              </p:cNvPr>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05</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58" name="文本框 57">
              <a:extLst>
                <a:ext uri="{FF2B5EF4-FFF2-40B4-BE49-F238E27FC236}">
                  <a16:creationId xmlns:a16="http://schemas.microsoft.com/office/drawing/2014/main" id="{C9BDEB47-3066-432A-A3F9-897EE67EE223}"/>
                </a:ext>
              </a:extLst>
            </p:cNvPr>
            <p:cNvSpPr txBox="1"/>
            <p:nvPr/>
          </p:nvSpPr>
          <p:spPr>
            <a:xfrm>
              <a:off x="2869772" y="2071679"/>
              <a:ext cx="3445101" cy="895457"/>
            </a:xfrm>
            <a:prstGeom prst="rect">
              <a:avLst/>
            </a:prstGeom>
            <a:noFill/>
          </p:spPr>
          <p:txBody>
            <a:bodyPr wrap="none" lIns="0" tIns="0" rIns="0" bIns="0" rtlCol="0">
              <a:spAutoFit/>
            </a:bodyPr>
            <a:lstStyle/>
            <a:p>
              <a:r>
                <a:rPr lang="zh-CN" altLang="en-US" sz="3200" dirty="0">
                  <a:solidFill>
                    <a:srgbClr val="FFC000"/>
                  </a:solidFill>
                  <a:latin typeface="方正正大黑简体" panose="02000000000000000000" pitchFamily="2" charset="-122"/>
                  <a:ea typeface="方正正大黑简体" panose="02000000000000000000" pitchFamily="2" charset="-122"/>
                </a:rPr>
                <a:t>电子邮件系统的安全性</a:t>
              </a:r>
            </a:p>
            <a:p>
              <a:endParaRPr lang="zh-CN" altLang="en-US" sz="3200" dirty="0">
                <a:solidFill>
                  <a:schemeClr val="bg1"/>
                </a:solidFill>
                <a:latin typeface="方正正大黑简体" panose="02000000000000000000" pitchFamily="2" charset="-122"/>
                <a:ea typeface="方正正大黑简体" panose="02000000000000000000" pitchFamily="2" charset="-122"/>
              </a:endParaRPr>
            </a:p>
          </p:txBody>
        </p:sp>
      </p:grpSp>
    </p:spTree>
    <p:extLst>
      <p:ext uri="{BB962C8B-B14F-4D97-AF65-F5344CB8AC3E}">
        <p14:creationId xmlns:p14="http://schemas.microsoft.com/office/powerpoint/2010/main" val="433373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down)">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down)">
                                      <p:cBhvr>
                                        <p:cTn id="29" dur="5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down)">
                                      <p:cBhvr>
                                        <p:cTn id="3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4456128" y="683010"/>
            <a:ext cx="3279744"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常见应用及协议</a:t>
            </a:r>
          </a:p>
        </p:txBody>
      </p:sp>
      <p:sp>
        <p:nvSpPr>
          <p:cNvPr id="17" name="文本框 16">
            <a:extLst>
              <a:ext uri="{FF2B5EF4-FFF2-40B4-BE49-F238E27FC236}">
                <a16:creationId xmlns:a16="http://schemas.microsoft.com/office/drawing/2014/main" id="{CE9A3C73-2CB1-4EC4-BF39-9FE49C81198C}"/>
              </a:ext>
            </a:extLst>
          </p:cNvPr>
          <p:cNvSpPr txBox="1"/>
          <p:nvPr/>
        </p:nvSpPr>
        <p:spPr>
          <a:xfrm>
            <a:off x="1491464" y="1416626"/>
            <a:ext cx="8997242" cy="523220"/>
          </a:xfrm>
          <a:prstGeom prst="rect">
            <a:avLst/>
          </a:prstGeom>
          <a:noFill/>
        </p:spPr>
        <p:txBody>
          <a:bodyPr wrap="square">
            <a:spAutoFit/>
          </a:bodyPr>
          <a:lstStyle/>
          <a:p>
            <a:pPr marL="457200" indent="-457200">
              <a:buSzPct val="150000"/>
              <a:buBlip>
                <a:blip r:embed="rId3"/>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常见应用及协议</a:t>
            </a:r>
          </a:p>
        </p:txBody>
      </p:sp>
      <p:sp>
        <p:nvSpPr>
          <p:cNvPr id="18" name="矩形 17">
            <a:extLst>
              <a:ext uri="{FF2B5EF4-FFF2-40B4-BE49-F238E27FC236}">
                <a16:creationId xmlns:a16="http://schemas.microsoft.com/office/drawing/2014/main" id="{846AC6B1-2F06-4EF4-ADE9-ED5B47838F3B}"/>
              </a:ext>
            </a:extLst>
          </p:cNvPr>
          <p:cNvSpPr/>
          <p:nvPr/>
        </p:nvSpPr>
        <p:spPr>
          <a:xfrm>
            <a:off x="968189" y="2031620"/>
            <a:ext cx="10018339" cy="4015073"/>
          </a:xfrm>
          <a:prstGeom prst="rect">
            <a:avLst/>
          </a:prstGeom>
        </p:spPr>
        <p:txBody>
          <a:bodyPr wrap="square">
            <a:spAutoFit/>
          </a:bodyPr>
          <a:lstStyle/>
          <a:p>
            <a:pPr marL="1257300" lvl="2" indent="-342900">
              <a:lnSpc>
                <a:spcPct val="120000"/>
              </a:lnSpc>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动态主机配置协议</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——DHCP</a:t>
            </a:r>
          </a:p>
          <a:p>
            <a:pPr marL="1257300" lvl="2" indent="-342900">
              <a:lnSpc>
                <a:spcPct val="120000"/>
              </a:lnSpc>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域名与用户查询</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——DNS</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lang="en-US" altLang="zh-CN" sz="2000" dirty="0" err="1">
                <a:solidFill>
                  <a:srgbClr val="FF0000"/>
                </a:solidFill>
                <a:latin typeface="方正正大黑简体" panose="02000000000000000000" pitchFamily="2" charset="-122"/>
                <a:ea typeface="方正正大黑简体" panose="02000000000000000000" pitchFamily="2" charset="-122"/>
              </a:rPr>
              <a:t>Whois</a:t>
            </a:r>
            <a:r>
              <a:rPr lang="zh-CN" altLang="en-US" sz="2000" dirty="0">
                <a:solidFill>
                  <a:srgbClr val="FF0000"/>
                </a:solidFill>
                <a:latin typeface="方正正大黑简体" panose="02000000000000000000" pitchFamily="2" charset="-122"/>
                <a:ea typeface="方正正大黑简体" panose="02000000000000000000" pitchFamily="2" charset="-122"/>
              </a:rPr>
              <a:t>、</a:t>
            </a:r>
            <a:r>
              <a:rPr lang="en-US" altLang="zh-CN" sz="2000" dirty="0">
                <a:solidFill>
                  <a:srgbClr val="FF0000"/>
                </a:solidFill>
                <a:latin typeface="方正正大黑简体" panose="02000000000000000000" pitchFamily="2" charset="-122"/>
                <a:ea typeface="方正正大黑简体" panose="02000000000000000000" pitchFamily="2" charset="-122"/>
              </a:rPr>
              <a:t>FINGER</a:t>
            </a:r>
          </a:p>
          <a:p>
            <a:pPr marL="1257300" lvl="2" indent="-342900">
              <a:lnSpc>
                <a:spcPct val="120000"/>
              </a:lnSpc>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电子邮件系统</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——SMTP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POP3</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000" dirty="0">
                <a:solidFill>
                  <a:srgbClr val="FF0000"/>
                </a:solidFill>
                <a:latin typeface="方正正大黑简体" panose="02000000000000000000" pitchFamily="2" charset="-122"/>
                <a:ea typeface="方正正大黑简体" panose="02000000000000000000" pitchFamily="2" charset="-122"/>
              </a:rPr>
              <a:t>IMAP4</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MIME</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PGP</a:t>
            </a:r>
          </a:p>
          <a:p>
            <a:pPr marL="1257300" lvl="2" indent="-342900">
              <a:lnSpc>
                <a:spcPct val="120000"/>
              </a:lnSpc>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文件传输与文件共享</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——FTP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TFTP</a:t>
            </a:r>
          </a:p>
          <a:p>
            <a:pPr marL="1257300" lvl="2" indent="-342900">
              <a:lnSpc>
                <a:spcPct val="120000"/>
              </a:lnSpc>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远程登录</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——TELNET</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SSH</a:t>
            </a:r>
          </a:p>
          <a:p>
            <a:pPr marL="1257300" lvl="2" indent="-342900">
              <a:lnSpc>
                <a:spcPct val="120000"/>
              </a:lnSpc>
              <a:spcAft>
                <a:spcPts val="600"/>
              </a:spcAft>
              <a:buClr>
                <a:srgbClr val="15449F"/>
              </a:buClr>
              <a:buFont typeface="Wingdings" panose="05000000000000000000" pitchFamily="2" charset="2"/>
              <a:buChar char="l"/>
              <a:defRPr/>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Web</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服务</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——HTTP</a:t>
            </a:r>
          </a:p>
          <a:p>
            <a:pPr marL="1257300" lvl="2" indent="-342900">
              <a:lnSpc>
                <a:spcPct val="120000"/>
              </a:lnSpc>
              <a:spcAft>
                <a:spcPts val="600"/>
              </a:spcAft>
              <a:buClr>
                <a:srgbClr val="15449F"/>
              </a:buClr>
              <a:buFont typeface="Wingdings" panose="05000000000000000000" pitchFamily="2" charset="2"/>
              <a:buChar char="l"/>
              <a:defRPr/>
            </a:pPr>
            <a:r>
              <a:rPr lang="zh-CN" altLang="en-US" sz="2000" dirty="0">
                <a:solidFill>
                  <a:srgbClr val="FF0000"/>
                </a:solidFill>
                <a:latin typeface="方正正大黑简体" panose="02000000000000000000" pitchFamily="2" charset="-122"/>
                <a:ea typeface="方正正大黑简体" panose="02000000000000000000" pitchFamily="2" charset="-122"/>
              </a:rPr>
              <a:t>网络管理</a:t>
            </a:r>
            <a:r>
              <a:rPr lang="en-US" altLang="zh-CN" sz="2000" dirty="0">
                <a:solidFill>
                  <a:srgbClr val="FF0000"/>
                </a:solidFill>
                <a:latin typeface="方正正大黑简体" panose="02000000000000000000" pitchFamily="2" charset="-122"/>
                <a:ea typeface="方正正大黑简体" panose="02000000000000000000" pitchFamily="2" charset="-122"/>
              </a:rPr>
              <a:t>——SNMP</a:t>
            </a:r>
          </a:p>
          <a:p>
            <a:pPr marL="1257300" lvl="2" indent="-342900">
              <a:lnSpc>
                <a:spcPct val="120000"/>
              </a:lnSpc>
              <a:spcAft>
                <a:spcPts val="600"/>
              </a:spcAft>
              <a:buClr>
                <a:srgbClr val="15449F"/>
              </a:buClr>
              <a:buFont typeface="Wingdings" panose="05000000000000000000" pitchFamily="2" charset="2"/>
              <a:buChar char="l"/>
              <a:defRPr/>
            </a:pPr>
            <a:r>
              <a:rPr lang="zh-CN" altLang="en-US" sz="2000" dirty="0">
                <a:solidFill>
                  <a:srgbClr val="FF0000"/>
                </a:solidFill>
                <a:latin typeface="方正正大黑简体" panose="02000000000000000000" pitchFamily="2" charset="-122"/>
                <a:ea typeface="方正正大黑简体" panose="02000000000000000000" pitchFamily="2" charset="-122"/>
              </a:rPr>
              <a:t>多媒体</a:t>
            </a:r>
            <a:r>
              <a:rPr lang="en-US" altLang="zh-CN" sz="2000" dirty="0">
                <a:solidFill>
                  <a:srgbClr val="FF0000"/>
                </a:solidFill>
                <a:latin typeface="方正正大黑简体" panose="02000000000000000000" pitchFamily="2" charset="-122"/>
                <a:ea typeface="方正正大黑简体" panose="02000000000000000000" pitchFamily="2" charset="-122"/>
              </a:rPr>
              <a:t>——H.323</a:t>
            </a:r>
            <a:r>
              <a:rPr lang="zh-CN" altLang="en-US" sz="2000" dirty="0">
                <a:solidFill>
                  <a:srgbClr val="FF0000"/>
                </a:solidFill>
                <a:latin typeface="方正正大黑简体" panose="02000000000000000000" pitchFamily="2" charset="-122"/>
                <a:ea typeface="方正正大黑简体" panose="02000000000000000000" pitchFamily="2" charset="-122"/>
              </a:rPr>
              <a:t>、</a:t>
            </a:r>
            <a:r>
              <a:rPr lang="en-US" altLang="zh-CN" sz="2000" dirty="0">
                <a:solidFill>
                  <a:srgbClr val="FF0000"/>
                </a:solidFill>
                <a:latin typeface="方正正大黑简体" panose="02000000000000000000" pitchFamily="2" charset="-122"/>
                <a:ea typeface="方正正大黑简体" panose="02000000000000000000" pitchFamily="2" charset="-122"/>
              </a:rPr>
              <a:t>SIP</a:t>
            </a:r>
          </a:p>
          <a:p>
            <a:pPr marL="1257300" lvl="2" indent="-342900">
              <a:lnSpc>
                <a:spcPct val="120000"/>
              </a:lnSpc>
              <a:spcAft>
                <a:spcPts val="600"/>
              </a:spcAft>
              <a:buClr>
                <a:srgbClr val="15449F"/>
              </a:buClr>
              <a:buFont typeface="Wingdings" panose="05000000000000000000" pitchFamily="2" charset="2"/>
              <a:buChar char="l"/>
              <a:defRPr/>
            </a:pPr>
            <a:r>
              <a:rPr lang="zh-CN" altLang="en-US" sz="2000" dirty="0">
                <a:solidFill>
                  <a:srgbClr val="FF0000"/>
                </a:solidFill>
                <a:latin typeface="方正正大黑简体" panose="02000000000000000000" pitchFamily="2" charset="-122"/>
                <a:ea typeface="方正正大黑简体" panose="02000000000000000000" pitchFamily="2" charset="-122"/>
              </a:rPr>
              <a:t>其它网络应用</a:t>
            </a:r>
            <a:r>
              <a:rPr lang="en-US" altLang="zh-CN" sz="2000" dirty="0">
                <a:solidFill>
                  <a:srgbClr val="FF0000"/>
                </a:solidFill>
                <a:latin typeface="方正正大黑简体" panose="02000000000000000000" pitchFamily="2" charset="-122"/>
                <a:ea typeface="方正正大黑简体" panose="02000000000000000000" pitchFamily="2" charset="-122"/>
              </a:rPr>
              <a:t>——NNTP</a:t>
            </a:r>
            <a:r>
              <a:rPr lang="zh-CN" altLang="en-US" sz="2000" dirty="0">
                <a:solidFill>
                  <a:srgbClr val="FF0000"/>
                </a:solidFill>
                <a:latin typeface="方正正大黑简体" panose="02000000000000000000" pitchFamily="2" charset="-122"/>
                <a:ea typeface="方正正大黑简体" panose="02000000000000000000" pitchFamily="2" charset="-122"/>
              </a:rPr>
              <a:t>、</a:t>
            </a:r>
            <a:r>
              <a:rPr lang="en-US" altLang="zh-CN" sz="2000" dirty="0">
                <a:solidFill>
                  <a:srgbClr val="FF0000"/>
                </a:solidFill>
                <a:latin typeface="方正正大黑简体" panose="02000000000000000000" pitchFamily="2" charset="-122"/>
                <a:ea typeface="方正正大黑简体" panose="02000000000000000000" pitchFamily="2" charset="-122"/>
              </a:rPr>
              <a:t>LDAP</a:t>
            </a:r>
            <a:r>
              <a:rPr lang="zh-CN" altLang="en-US" sz="2000" dirty="0">
                <a:solidFill>
                  <a:srgbClr val="FF0000"/>
                </a:solidFill>
                <a:latin typeface="方正正大黑简体" panose="02000000000000000000" pitchFamily="2" charset="-122"/>
                <a:ea typeface="方正正大黑简体" panose="02000000000000000000" pitchFamily="2" charset="-122"/>
              </a:rPr>
              <a:t>、</a:t>
            </a:r>
            <a:r>
              <a:rPr lang="en-US" altLang="zh-CN" sz="2000" dirty="0">
                <a:solidFill>
                  <a:srgbClr val="FF0000"/>
                </a:solidFill>
                <a:latin typeface="方正正大黑简体" panose="02000000000000000000" pitchFamily="2" charset="-122"/>
                <a:ea typeface="方正正大黑简体" panose="02000000000000000000" pitchFamily="2" charset="-122"/>
              </a:rPr>
              <a:t>NTP</a:t>
            </a:r>
            <a:r>
              <a:rPr lang="zh-CN" altLang="en-US" sz="2000" dirty="0">
                <a:solidFill>
                  <a:srgbClr val="FF0000"/>
                </a:solidFill>
                <a:latin typeface="方正正大黑简体" panose="02000000000000000000" pitchFamily="2" charset="-122"/>
                <a:ea typeface="方正正大黑简体" panose="02000000000000000000" pitchFamily="2" charset="-122"/>
              </a:rPr>
              <a:t>、 </a:t>
            </a:r>
            <a:r>
              <a:rPr lang="en-US" altLang="zh-CN" sz="2000" dirty="0">
                <a:solidFill>
                  <a:srgbClr val="FF0000"/>
                </a:solidFill>
                <a:latin typeface="方正正大黑简体" panose="02000000000000000000" pitchFamily="2" charset="-122"/>
                <a:ea typeface="方正正大黑简体" panose="02000000000000000000" pitchFamily="2" charset="-122"/>
              </a:rPr>
              <a:t>NFS</a:t>
            </a:r>
          </a:p>
        </p:txBody>
      </p:sp>
    </p:spTree>
    <p:extLst>
      <p:ext uri="{BB962C8B-B14F-4D97-AF65-F5344CB8AC3E}">
        <p14:creationId xmlns:p14="http://schemas.microsoft.com/office/powerpoint/2010/main" val="30779225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3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17"/>
                                        </p:tgtEl>
                                        <p:attrNameLst>
                                          <p:attrName>style.visibility</p:attrName>
                                        </p:attrNameLst>
                                      </p:cBhvr>
                                      <p:to>
                                        <p:strVal val="visible"/>
                                      </p:to>
                                    </p:set>
                                    <p:anim to="0" calcmode="lin" valueType="num">
                                      <p:cBhvr>
                                        <p:cTn id="13"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17"/>
                                        </p:tgtEl>
                                      </p:cBhvr>
                                    </p:animEffect>
                                    <p:animScale>
                                      <p:cBhvr>
                                        <p:cTn id="15" dur="500" decel="100000" fill="hold">
                                          <p:stCondLst>
                                            <p:cond delay="0"/>
                                          </p:stCondLst>
                                        </p:cTn>
                                        <p:tgtEl>
                                          <p:spTgt spid="17"/>
                                        </p:tgtEl>
                                      </p:cBhvr>
                                      <p:by x="100000" y="100000"/>
                                      <p:from x="110000" y="110000"/>
                                      <p:to x="100000" y="100000"/>
                                    </p:animScale>
                                  </p:childTnLst>
                                </p:cTn>
                              </p:par>
                            </p:childTnLst>
                          </p:cTn>
                        </p:par>
                        <p:par>
                          <p:cTn id="16" fill="hold">
                            <p:stCondLst>
                              <p:cond delay="19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8"/>
                                        </p:tgtEl>
                                        <p:attrNameLst>
                                          <p:attrName>style.visibility</p:attrName>
                                        </p:attrNameLst>
                                      </p:cBhvr>
                                      <p:to>
                                        <p:strVal val="visible"/>
                                      </p:to>
                                    </p:set>
                                    <p:anim to="0" calcmode="lin" valueType="num">
                                      <p:cBhvr>
                                        <p:cTn id="19" dur="500" decel="100000" fill="hold">
                                          <p:stCondLst>
                                            <p:cond delay="0"/>
                                          </p:stCondLst>
                                        </p:cTn>
                                        <p:tgtEl>
                                          <p:spTgt spid="18"/>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18"/>
                                        </p:tgtEl>
                                      </p:cBhvr>
                                    </p:animEffect>
                                    <p:animScale>
                                      <p:cBhvr>
                                        <p:cTn id="21" dur="500" decel="100000" fill="hold">
                                          <p:stCondLst>
                                            <p:cond delay="0"/>
                                          </p:stCondLst>
                                        </p:cTn>
                                        <p:tgtEl>
                                          <p:spTgt spid="18"/>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7"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3787674" y="653569"/>
            <a:ext cx="4616648"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电子邮件系统的安全性</a:t>
            </a: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5"/>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电子邮件相关协议</a:t>
            </a:r>
          </a:p>
        </p:txBody>
      </p:sp>
      <p:sp>
        <p:nvSpPr>
          <p:cNvPr id="109" name="PA-矩形 4"/>
          <p:cNvSpPr>
            <a:spLocks noChangeArrowheads="1"/>
          </p:cNvSpPr>
          <p:nvPr>
            <p:custDataLst>
              <p:tags r:id="rId1"/>
            </p:custDataLst>
          </p:nvPr>
        </p:nvSpPr>
        <p:spPr bwMode="auto">
          <a:xfrm>
            <a:off x="1491464" y="2023807"/>
            <a:ext cx="9075660" cy="50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发送邮件：简单邮件传输协议</a:t>
            </a:r>
            <a:r>
              <a:rPr lang="en-US" altLang="zh-CN" sz="2400" dirty="0">
                <a:solidFill>
                  <a:srgbClr val="FF0000"/>
                </a:solidFill>
                <a:latin typeface="方正正大黑简体" panose="02000000000000000000" pitchFamily="2" charset="-122"/>
                <a:ea typeface="方正正大黑简体" panose="02000000000000000000" pitchFamily="2" charset="-122"/>
              </a:rPr>
              <a:t>SMTP</a:t>
            </a:r>
          </a:p>
        </p:txBody>
      </p:sp>
      <p:sp>
        <p:nvSpPr>
          <p:cNvPr id="17" name="PA-矩形 4">
            <a:extLst>
              <a:ext uri="{FF2B5EF4-FFF2-40B4-BE49-F238E27FC236}">
                <a16:creationId xmlns:a16="http://schemas.microsoft.com/office/drawing/2014/main" id="{421ED1CB-3756-491E-A334-5269FC29049A}"/>
              </a:ext>
            </a:extLst>
          </p:cNvPr>
          <p:cNvSpPr>
            <a:spLocks noChangeArrowheads="1"/>
          </p:cNvSpPr>
          <p:nvPr>
            <p:custDataLst>
              <p:tags r:id="rId2"/>
            </p:custDataLst>
          </p:nvPr>
        </p:nvSpPr>
        <p:spPr bwMode="auto">
          <a:xfrm>
            <a:off x="1491464" y="2620167"/>
            <a:ext cx="9075660" cy="131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2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收取邮件：</a:t>
            </a:r>
          </a:p>
          <a:p>
            <a:pPr marL="1332230" lvl="2" indent="-342900">
              <a:lnSpc>
                <a:spcPct val="12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邮局协议</a:t>
            </a:r>
            <a:r>
              <a:rPr lang="en-US" altLang="zh-CN" sz="2000" dirty="0">
                <a:solidFill>
                  <a:srgbClr val="FF0000"/>
                </a:solidFill>
                <a:latin typeface="方正正大黑简体" panose="02000000000000000000" pitchFamily="2" charset="-122"/>
                <a:ea typeface="方正正大黑简体" panose="02000000000000000000" pitchFamily="2" charset="-122"/>
              </a:rPr>
              <a:t>POP3</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(Post Office Protocol</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version 3)</a:t>
            </a:r>
          </a:p>
          <a:p>
            <a:pPr marL="1332230" lvl="2" indent="-342900">
              <a:lnSpc>
                <a:spcPct val="12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因特网邮件访问协议</a:t>
            </a:r>
            <a:r>
              <a:rPr lang="en-US" altLang="zh-CN" sz="2000" dirty="0">
                <a:solidFill>
                  <a:srgbClr val="FF0000"/>
                </a:solidFill>
                <a:latin typeface="方正正大黑简体" panose="02000000000000000000" pitchFamily="2" charset="-122"/>
                <a:ea typeface="方正正大黑简体" panose="02000000000000000000" pitchFamily="2" charset="-122"/>
              </a:rPr>
              <a:t>IMAP</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(Internet Mail Access Protocol)</a:t>
            </a:r>
          </a:p>
        </p:txBody>
      </p:sp>
      <p:pic>
        <p:nvPicPr>
          <p:cNvPr id="18" name="图片 2">
            <a:extLst>
              <a:ext uri="{FF2B5EF4-FFF2-40B4-BE49-F238E27FC236}">
                <a16:creationId xmlns:a16="http://schemas.microsoft.com/office/drawing/2014/main" id="{EE0BF2F6-00FB-4A3F-8955-6E11E46CA2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1426" y="4074807"/>
            <a:ext cx="5449144" cy="2075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06999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3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par>
                          <p:cTn id="16" fill="hold">
                            <p:stCondLst>
                              <p:cond delay="19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09"/>
                                        </p:tgtEl>
                                        <p:attrNameLst>
                                          <p:attrName>style.visibility</p:attrName>
                                        </p:attrNameLst>
                                      </p:cBhvr>
                                      <p:to>
                                        <p:strVal val="visible"/>
                                      </p:to>
                                    </p:set>
                                    <p:anim to="0" calcmode="lin" valueType="num">
                                      <p:cBhvr>
                                        <p:cTn id="19" dur="500" decel="100000" fill="hold">
                                          <p:stCondLst>
                                            <p:cond delay="0"/>
                                          </p:stCondLst>
                                        </p:cTn>
                                        <p:tgtEl>
                                          <p:spTgt spid="109"/>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109"/>
                                        </p:tgtEl>
                                      </p:cBhvr>
                                    </p:animEffect>
                                    <p:animScale>
                                      <p:cBhvr>
                                        <p:cTn id="21" dur="500" decel="100000" fill="hold">
                                          <p:stCondLst>
                                            <p:cond delay="0"/>
                                          </p:stCondLst>
                                        </p:cTn>
                                        <p:tgtEl>
                                          <p:spTgt spid="109"/>
                                        </p:tgtEl>
                                      </p:cBhvr>
                                      <p:by x="100000" y="100000"/>
                                      <p:from x="110000" y="110000"/>
                                      <p:to x="100000" y="100000"/>
                                    </p:animScale>
                                  </p:childTnLst>
                                </p:cTn>
                              </p:par>
                            </p:childTnLst>
                          </p:cTn>
                        </p:par>
                        <p:par>
                          <p:cTn id="22" fill="hold">
                            <p:stCondLst>
                              <p:cond delay="275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17"/>
                                        </p:tgtEl>
                                        <p:attrNameLst>
                                          <p:attrName>style.visibility</p:attrName>
                                        </p:attrNameLst>
                                      </p:cBhvr>
                                      <p:to>
                                        <p:strVal val="visible"/>
                                      </p:to>
                                    </p:set>
                                    <p:anim to="0" calcmode="lin" valueType="num">
                                      <p:cBhvr>
                                        <p:cTn id="25"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26" dur="500">
                                          <p:stCondLst>
                                            <p:cond delay="0"/>
                                          </p:stCondLst>
                                        </p:cTn>
                                        <p:tgtEl>
                                          <p:spTgt spid="17"/>
                                        </p:tgtEl>
                                      </p:cBhvr>
                                    </p:animEffect>
                                    <p:animScale>
                                      <p:cBhvr>
                                        <p:cTn id="27" dur="500" decel="100000" fill="hold">
                                          <p:stCondLst>
                                            <p:cond delay="0"/>
                                          </p:stCondLst>
                                        </p:cTn>
                                        <p:tgtEl>
                                          <p:spTgt spid="17"/>
                                        </p:tgtEl>
                                      </p:cBhvr>
                                      <p:by x="100000" y="100000"/>
                                      <p:from x="110000" y="110000"/>
                                      <p:to x="100000" y="100000"/>
                                    </p:animScale>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109"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3915115" y="701151"/>
            <a:ext cx="4361770"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SMTP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基本会话过程</a:t>
            </a:r>
          </a:p>
        </p:txBody>
      </p:sp>
      <p:sp>
        <p:nvSpPr>
          <p:cNvPr id="18" name="Text Box 4">
            <a:extLst>
              <a:ext uri="{FF2B5EF4-FFF2-40B4-BE49-F238E27FC236}">
                <a16:creationId xmlns:a16="http://schemas.microsoft.com/office/drawing/2014/main" id="{1F423EDC-04AF-4B2D-8553-A11E7734F8B5}"/>
              </a:ext>
            </a:extLst>
          </p:cNvPr>
          <p:cNvSpPr txBox="1">
            <a:spLocks noChangeArrowheads="1"/>
          </p:cNvSpPr>
          <p:nvPr/>
        </p:nvSpPr>
        <p:spPr bwMode="auto">
          <a:xfrm>
            <a:off x="1173708" y="1429109"/>
            <a:ext cx="6792883" cy="452790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marL="742950" indent="-285750" latinLnBrk="1">
              <a:spcBef>
                <a:spcPct val="20000"/>
              </a:spcBef>
              <a:buClr>
                <a:srgbClr val="6699FF"/>
              </a:buClr>
              <a:buFont typeface="Wingdings" panose="05000000000000000000" pitchFamily="2" charset="2"/>
              <a:buChar char="Ø"/>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eaLnBrk="1" latinLnBrk="0" hangingPunct="1">
              <a:lnSpc>
                <a:spcPct val="110000"/>
              </a:lnSpc>
              <a:spcBef>
                <a:spcPct val="0"/>
              </a:spcBef>
              <a:buClrTx/>
              <a:buFontTx/>
              <a:buNone/>
            </a:pPr>
            <a:r>
              <a:rPr lang="en-US" altLang="zh-CN" sz="1750" dirty="0">
                <a:solidFill>
                  <a:srgbClr val="0000FF"/>
                </a:solidFill>
                <a:latin typeface="方正正大黑简体" panose="02000500000000000000" pitchFamily="2" charset="-122"/>
                <a:ea typeface="方正正大黑简体" panose="02000500000000000000" pitchFamily="2" charset="-122"/>
              </a:rPr>
              <a:t>     S: 220 hamburger.edu </a:t>
            </a:r>
          </a:p>
          <a:p>
            <a:pPr eaLnBrk="1" latinLnBrk="0" hangingPunct="1">
              <a:lnSpc>
                <a:spcPct val="110000"/>
              </a:lnSpc>
              <a:spcBef>
                <a:spcPct val="0"/>
              </a:spcBef>
              <a:buClrTx/>
              <a:buFontTx/>
              <a:buNone/>
            </a:pPr>
            <a:r>
              <a:rPr lang="en-US" altLang="zh-CN" sz="1750" dirty="0">
                <a:solidFill>
                  <a:srgbClr val="0000FF"/>
                </a:solidFill>
                <a:latin typeface="方正正大黑简体" panose="02000500000000000000" pitchFamily="2" charset="-122"/>
                <a:ea typeface="方正正大黑简体" panose="02000500000000000000" pitchFamily="2" charset="-122"/>
              </a:rPr>
              <a:t>     C: </a:t>
            </a:r>
            <a:r>
              <a:rPr lang="en-US" altLang="zh-CN" sz="1750" dirty="0">
                <a:solidFill>
                  <a:srgbClr val="FF0000"/>
                </a:solidFill>
                <a:latin typeface="方正正大黑简体" panose="02000500000000000000" pitchFamily="2" charset="-122"/>
                <a:ea typeface="方正正大黑简体" panose="02000500000000000000" pitchFamily="2" charset="-122"/>
              </a:rPr>
              <a:t>HELO</a:t>
            </a:r>
            <a:r>
              <a:rPr lang="en-US" altLang="zh-CN" sz="1750" dirty="0">
                <a:solidFill>
                  <a:srgbClr val="0000FF"/>
                </a:solidFill>
                <a:latin typeface="方正正大黑简体" panose="02000500000000000000" pitchFamily="2" charset="-122"/>
                <a:ea typeface="方正正大黑简体" panose="02000500000000000000" pitchFamily="2" charset="-122"/>
              </a:rPr>
              <a:t> crepes.fr </a:t>
            </a:r>
          </a:p>
          <a:p>
            <a:pPr eaLnBrk="1" latinLnBrk="0" hangingPunct="1">
              <a:lnSpc>
                <a:spcPct val="110000"/>
              </a:lnSpc>
              <a:spcBef>
                <a:spcPct val="0"/>
              </a:spcBef>
              <a:buClrTx/>
              <a:buFontTx/>
              <a:buNone/>
            </a:pPr>
            <a:r>
              <a:rPr lang="en-US" altLang="zh-CN" sz="1750" dirty="0">
                <a:solidFill>
                  <a:srgbClr val="0000FF"/>
                </a:solidFill>
                <a:latin typeface="方正正大黑简体" panose="02000500000000000000" pitchFamily="2" charset="-122"/>
                <a:ea typeface="方正正大黑简体" panose="02000500000000000000" pitchFamily="2" charset="-122"/>
              </a:rPr>
              <a:t>     S: 250  Hello crepes.fr, pleased to meet you </a:t>
            </a:r>
          </a:p>
          <a:p>
            <a:pPr eaLnBrk="1" latinLnBrk="0" hangingPunct="1">
              <a:lnSpc>
                <a:spcPct val="110000"/>
              </a:lnSpc>
              <a:spcBef>
                <a:spcPct val="0"/>
              </a:spcBef>
              <a:buClrTx/>
              <a:buFontTx/>
              <a:buNone/>
            </a:pPr>
            <a:r>
              <a:rPr lang="en-US" altLang="zh-CN" sz="1750" dirty="0">
                <a:solidFill>
                  <a:srgbClr val="0000FF"/>
                </a:solidFill>
                <a:latin typeface="方正正大黑简体" panose="02000500000000000000" pitchFamily="2" charset="-122"/>
                <a:ea typeface="方正正大黑简体" panose="02000500000000000000" pitchFamily="2" charset="-122"/>
              </a:rPr>
              <a:t>     C: </a:t>
            </a:r>
            <a:r>
              <a:rPr lang="en-US" altLang="zh-CN" sz="1750" dirty="0">
                <a:solidFill>
                  <a:srgbClr val="FF0000"/>
                </a:solidFill>
                <a:latin typeface="方正正大黑简体" panose="02000500000000000000" pitchFamily="2" charset="-122"/>
                <a:ea typeface="方正正大黑简体" panose="02000500000000000000" pitchFamily="2" charset="-122"/>
              </a:rPr>
              <a:t>MAIL FROM</a:t>
            </a:r>
            <a:r>
              <a:rPr lang="en-US" altLang="zh-CN" sz="1750" dirty="0">
                <a:solidFill>
                  <a:srgbClr val="0000FF"/>
                </a:solidFill>
                <a:latin typeface="方正正大黑简体" panose="02000500000000000000" pitchFamily="2" charset="-122"/>
                <a:ea typeface="方正正大黑简体" panose="02000500000000000000" pitchFamily="2" charset="-122"/>
              </a:rPr>
              <a:t>: &lt;alice@crepes.fr&gt; </a:t>
            </a:r>
          </a:p>
          <a:p>
            <a:pPr eaLnBrk="1" latinLnBrk="0" hangingPunct="1">
              <a:lnSpc>
                <a:spcPct val="110000"/>
              </a:lnSpc>
              <a:spcBef>
                <a:spcPct val="0"/>
              </a:spcBef>
              <a:buClrTx/>
              <a:buFontTx/>
              <a:buNone/>
            </a:pPr>
            <a:r>
              <a:rPr lang="en-US" altLang="zh-CN" sz="1750" dirty="0">
                <a:solidFill>
                  <a:srgbClr val="0000FF"/>
                </a:solidFill>
                <a:latin typeface="方正正大黑简体" panose="02000500000000000000" pitchFamily="2" charset="-122"/>
                <a:ea typeface="方正正大黑简体" panose="02000500000000000000" pitchFamily="2" charset="-122"/>
              </a:rPr>
              <a:t>     S: 250 alice@crepes.fr... Sender ok </a:t>
            </a:r>
          </a:p>
          <a:p>
            <a:pPr eaLnBrk="1" latinLnBrk="0" hangingPunct="1">
              <a:lnSpc>
                <a:spcPct val="110000"/>
              </a:lnSpc>
              <a:spcBef>
                <a:spcPct val="0"/>
              </a:spcBef>
              <a:buClrTx/>
              <a:buFontTx/>
              <a:buNone/>
            </a:pPr>
            <a:r>
              <a:rPr lang="en-US" altLang="zh-CN" sz="1750" dirty="0">
                <a:solidFill>
                  <a:srgbClr val="0000FF"/>
                </a:solidFill>
                <a:latin typeface="方正正大黑简体" panose="02000500000000000000" pitchFamily="2" charset="-122"/>
                <a:ea typeface="方正正大黑简体" panose="02000500000000000000" pitchFamily="2" charset="-122"/>
              </a:rPr>
              <a:t>     C: </a:t>
            </a:r>
            <a:r>
              <a:rPr lang="en-US" altLang="zh-CN" sz="1750" dirty="0">
                <a:solidFill>
                  <a:srgbClr val="FF0000"/>
                </a:solidFill>
                <a:latin typeface="方正正大黑简体" panose="02000500000000000000" pitchFamily="2" charset="-122"/>
                <a:ea typeface="方正正大黑简体" panose="02000500000000000000" pitchFamily="2" charset="-122"/>
              </a:rPr>
              <a:t>RCPT TO</a:t>
            </a:r>
            <a:r>
              <a:rPr lang="en-US" altLang="zh-CN" sz="1750" dirty="0">
                <a:solidFill>
                  <a:srgbClr val="0000FF"/>
                </a:solidFill>
                <a:latin typeface="方正正大黑简体" panose="02000500000000000000" pitchFamily="2" charset="-122"/>
                <a:ea typeface="方正正大黑简体" panose="02000500000000000000" pitchFamily="2" charset="-122"/>
              </a:rPr>
              <a:t>: &lt;bob@hamburger.edu&gt; </a:t>
            </a:r>
          </a:p>
          <a:p>
            <a:pPr eaLnBrk="1" latinLnBrk="0" hangingPunct="1">
              <a:lnSpc>
                <a:spcPct val="110000"/>
              </a:lnSpc>
              <a:spcBef>
                <a:spcPct val="0"/>
              </a:spcBef>
              <a:buClrTx/>
              <a:buFontTx/>
              <a:buNone/>
            </a:pPr>
            <a:r>
              <a:rPr lang="en-US" altLang="zh-CN" sz="1750" dirty="0">
                <a:solidFill>
                  <a:srgbClr val="0000FF"/>
                </a:solidFill>
                <a:latin typeface="方正正大黑简体" panose="02000500000000000000" pitchFamily="2" charset="-122"/>
                <a:ea typeface="方正正大黑简体" panose="02000500000000000000" pitchFamily="2" charset="-122"/>
              </a:rPr>
              <a:t>     S: 250 bob@hamburger.edu ... Recipient ok </a:t>
            </a:r>
          </a:p>
          <a:p>
            <a:pPr eaLnBrk="1" latinLnBrk="0" hangingPunct="1">
              <a:lnSpc>
                <a:spcPct val="110000"/>
              </a:lnSpc>
              <a:spcBef>
                <a:spcPct val="0"/>
              </a:spcBef>
              <a:buClrTx/>
              <a:buFontTx/>
              <a:buNone/>
            </a:pPr>
            <a:r>
              <a:rPr lang="en-US" altLang="zh-CN" sz="1750" dirty="0">
                <a:solidFill>
                  <a:srgbClr val="0000FF"/>
                </a:solidFill>
                <a:latin typeface="方正正大黑简体" panose="02000500000000000000" pitchFamily="2" charset="-122"/>
                <a:ea typeface="方正正大黑简体" panose="02000500000000000000" pitchFamily="2" charset="-122"/>
              </a:rPr>
              <a:t>     C: </a:t>
            </a:r>
            <a:r>
              <a:rPr lang="en-US" altLang="zh-CN" sz="1750" dirty="0">
                <a:solidFill>
                  <a:srgbClr val="FF0000"/>
                </a:solidFill>
                <a:latin typeface="方正正大黑简体" panose="02000500000000000000" pitchFamily="2" charset="-122"/>
                <a:ea typeface="方正正大黑简体" panose="02000500000000000000" pitchFamily="2" charset="-122"/>
              </a:rPr>
              <a:t>DATA</a:t>
            </a:r>
            <a:r>
              <a:rPr lang="en-US" altLang="zh-CN" sz="1750" dirty="0">
                <a:solidFill>
                  <a:srgbClr val="0000FF"/>
                </a:solidFill>
                <a:latin typeface="方正正大黑简体" panose="02000500000000000000" pitchFamily="2" charset="-122"/>
                <a:ea typeface="方正正大黑简体" panose="02000500000000000000" pitchFamily="2" charset="-122"/>
              </a:rPr>
              <a:t> </a:t>
            </a:r>
          </a:p>
          <a:p>
            <a:pPr eaLnBrk="1" latinLnBrk="0" hangingPunct="1">
              <a:lnSpc>
                <a:spcPct val="110000"/>
              </a:lnSpc>
              <a:spcBef>
                <a:spcPct val="0"/>
              </a:spcBef>
              <a:buClrTx/>
              <a:buFontTx/>
              <a:buNone/>
            </a:pPr>
            <a:r>
              <a:rPr lang="en-US" altLang="zh-CN" sz="1750" dirty="0">
                <a:solidFill>
                  <a:srgbClr val="0000FF"/>
                </a:solidFill>
                <a:latin typeface="方正正大黑简体" panose="02000500000000000000" pitchFamily="2" charset="-122"/>
                <a:ea typeface="方正正大黑简体" panose="02000500000000000000" pitchFamily="2" charset="-122"/>
              </a:rPr>
              <a:t>     S: 354 Enter mail, end with "." on a line by itself </a:t>
            </a:r>
          </a:p>
          <a:p>
            <a:pPr eaLnBrk="1" latinLnBrk="0" hangingPunct="1">
              <a:lnSpc>
                <a:spcPct val="110000"/>
              </a:lnSpc>
              <a:spcBef>
                <a:spcPct val="0"/>
              </a:spcBef>
              <a:buClrTx/>
              <a:buFontTx/>
              <a:buNone/>
            </a:pPr>
            <a:r>
              <a:rPr lang="en-US" altLang="zh-CN" sz="1750" dirty="0">
                <a:solidFill>
                  <a:srgbClr val="0000FF"/>
                </a:solidFill>
                <a:latin typeface="方正正大黑简体" panose="02000500000000000000" pitchFamily="2" charset="-122"/>
                <a:ea typeface="方正正大黑简体" panose="02000500000000000000" pitchFamily="2" charset="-122"/>
              </a:rPr>
              <a:t>     C: Do you like ketchup? </a:t>
            </a:r>
          </a:p>
          <a:p>
            <a:pPr eaLnBrk="1" latinLnBrk="0" hangingPunct="1">
              <a:lnSpc>
                <a:spcPct val="110000"/>
              </a:lnSpc>
              <a:spcBef>
                <a:spcPct val="0"/>
              </a:spcBef>
              <a:buClrTx/>
              <a:buFontTx/>
              <a:buNone/>
            </a:pPr>
            <a:r>
              <a:rPr lang="en-US" altLang="zh-CN" sz="1750" dirty="0">
                <a:solidFill>
                  <a:srgbClr val="0000FF"/>
                </a:solidFill>
                <a:latin typeface="方正正大黑简体" panose="02000500000000000000" pitchFamily="2" charset="-122"/>
                <a:ea typeface="方正正大黑简体" panose="02000500000000000000" pitchFamily="2" charset="-122"/>
              </a:rPr>
              <a:t>     C: How about pickles? </a:t>
            </a:r>
          </a:p>
          <a:p>
            <a:pPr eaLnBrk="1" latinLnBrk="0" hangingPunct="1">
              <a:lnSpc>
                <a:spcPct val="110000"/>
              </a:lnSpc>
              <a:spcBef>
                <a:spcPct val="0"/>
              </a:spcBef>
              <a:buClrTx/>
              <a:buFontTx/>
              <a:buNone/>
            </a:pPr>
            <a:r>
              <a:rPr lang="en-US" altLang="zh-CN" sz="1750" dirty="0">
                <a:solidFill>
                  <a:srgbClr val="0000FF"/>
                </a:solidFill>
                <a:latin typeface="方正正大黑简体" panose="02000500000000000000" pitchFamily="2" charset="-122"/>
                <a:ea typeface="方正正大黑简体" panose="02000500000000000000" pitchFamily="2" charset="-122"/>
              </a:rPr>
              <a:t>     C: . </a:t>
            </a:r>
          </a:p>
          <a:p>
            <a:pPr eaLnBrk="1" latinLnBrk="0" hangingPunct="1">
              <a:lnSpc>
                <a:spcPct val="110000"/>
              </a:lnSpc>
              <a:spcBef>
                <a:spcPct val="0"/>
              </a:spcBef>
              <a:buClrTx/>
              <a:buFontTx/>
              <a:buNone/>
            </a:pPr>
            <a:r>
              <a:rPr lang="en-US" altLang="zh-CN" sz="1750" dirty="0">
                <a:solidFill>
                  <a:srgbClr val="0000FF"/>
                </a:solidFill>
                <a:latin typeface="方正正大黑简体" panose="02000500000000000000" pitchFamily="2" charset="-122"/>
                <a:ea typeface="方正正大黑简体" panose="02000500000000000000" pitchFamily="2" charset="-122"/>
              </a:rPr>
              <a:t>     S: 250 Message accepted for delivery </a:t>
            </a:r>
          </a:p>
          <a:p>
            <a:pPr eaLnBrk="1" latinLnBrk="0" hangingPunct="1">
              <a:lnSpc>
                <a:spcPct val="110000"/>
              </a:lnSpc>
              <a:spcBef>
                <a:spcPct val="0"/>
              </a:spcBef>
              <a:buClrTx/>
              <a:buFontTx/>
              <a:buNone/>
            </a:pPr>
            <a:r>
              <a:rPr lang="en-US" altLang="zh-CN" sz="1750" dirty="0">
                <a:solidFill>
                  <a:srgbClr val="0000FF"/>
                </a:solidFill>
                <a:latin typeface="方正正大黑简体" panose="02000500000000000000" pitchFamily="2" charset="-122"/>
                <a:ea typeface="方正正大黑简体" panose="02000500000000000000" pitchFamily="2" charset="-122"/>
              </a:rPr>
              <a:t>     C: </a:t>
            </a:r>
            <a:r>
              <a:rPr lang="en-US" altLang="zh-CN" sz="1750" dirty="0">
                <a:solidFill>
                  <a:srgbClr val="FF0000"/>
                </a:solidFill>
                <a:latin typeface="方正正大黑简体" panose="02000500000000000000" pitchFamily="2" charset="-122"/>
                <a:ea typeface="方正正大黑简体" panose="02000500000000000000" pitchFamily="2" charset="-122"/>
              </a:rPr>
              <a:t>QUIT</a:t>
            </a:r>
            <a:r>
              <a:rPr lang="en-US" altLang="zh-CN" sz="1750" dirty="0">
                <a:solidFill>
                  <a:srgbClr val="0000FF"/>
                </a:solidFill>
                <a:latin typeface="方正正大黑简体" panose="02000500000000000000" pitchFamily="2" charset="-122"/>
                <a:ea typeface="方正正大黑简体" panose="02000500000000000000" pitchFamily="2" charset="-122"/>
              </a:rPr>
              <a:t> </a:t>
            </a:r>
          </a:p>
          <a:p>
            <a:pPr eaLnBrk="1" latinLnBrk="0" hangingPunct="1">
              <a:lnSpc>
                <a:spcPct val="110000"/>
              </a:lnSpc>
              <a:spcBef>
                <a:spcPct val="0"/>
              </a:spcBef>
              <a:buClrTx/>
              <a:buFontTx/>
              <a:buNone/>
            </a:pPr>
            <a:r>
              <a:rPr lang="en-US" altLang="zh-CN" sz="1750" dirty="0">
                <a:solidFill>
                  <a:srgbClr val="0000FF"/>
                </a:solidFill>
                <a:latin typeface="方正正大黑简体" panose="02000500000000000000" pitchFamily="2" charset="-122"/>
                <a:ea typeface="方正正大黑简体" panose="02000500000000000000" pitchFamily="2" charset="-122"/>
              </a:rPr>
              <a:t>     S: 221 hamburger.edu closing connection</a:t>
            </a:r>
          </a:p>
        </p:txBody>
      </p:sp>
      <p:sp>
        <p:nvSpPr>
          <p:cNvPr id="20" name="Text Box 15">
            <a:extLst>
              <a:ext uri="{FF2B5EF4-FFF2-40B4-BE49-F238E27FC236}">
                <a16:creationId xmlns:a16="http://schemas.microsoft.com/office/drawing/2014/main" id="{08001929-14AC-44FD-AE78-FBF6C6602499}"/>
              </a:ext>
            </a:extLst>
          </p:cNvPr>
          <p:cNvSpPr txBox="1">
            <a:spLocks noChangeArrowheads="1"/>
          </p:cNvSpPr>
          <p:nvPr/>
        </p:nvSpPr>
        <p:spPr bwMode="auto">
          <a:xfrm>
            <a:off x="8266020" y="2177631"/>
            <a:ext cx="3019936" cy="2611921"/>
          </a:xfrm>
          <a:prstGeom prst="roundRect">
            <a:avLst/>
          </a:prstGeom>
        </p:spPr>
        <p:style>
          <a:lnRef idx="3">
            <a:schemeClr val="lt1"/>
          </a:lnRef>
          <a:fillRef idx="1">
            <a:schemeClr val="accent1"/>
          </a:fillRef>
          <a:effectRef idx="1">
            <a:schemeClr val="accent1"/>
          </a:effectRef>
          <a:fontRef idx="minor">
            <a:schemeClr val="lt1"/>
          </a:fontRef>
        </p:style>
        <p:txBody>
          <a:bodyPr wrap="square" anchor="ctr">
            <a:spAutoFit/>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lnSpc>
                <a:spcPct val="150000"/>
              </a:lnSpc>
            </a:pPr>
            <a:r>
              <a:rPr lang="zh-CN" altLang="en-US" sz="2000" spc="-150" dirty="0">
                <a:solidFill>
                  <a:schemeClr val="bg1"/>
                </a:solidFill>
                <a:latin typeface="方正正大黑简体" panose="02000000000000000000" pitchFamily="2" charset="-122"/>
                <a:ea typeface="方正正大黑简体" panose="02000000000000000000" pitchFamily="2" charset="-122"/>
              </a:rPr>
              <a:t>客户机：</a:t>
            </a:r>
            <a:endParaRPr lang="en-US" altLang="zh-CN" sz="2000" spc="-150" dirty="0">
              <a:solidFill>
                <a:schemeClr val="bg1"/>
              </a:solidFill>
              <a:latin typeface="方正正大黑简体" panose="02000000000000000000" pitchFamily="2" charset="-122"/>
              <a:ea typeface="方正正大黑简体" panose="02000000000000000000" pitchFamily="2" charset="-122"/>
            </a:endParaRPr>
          </a:p>
          <a:p>
            <a:pPr eaLnBrk="1" hangingPunct="1">
              <a:lnSpc>
                <a:spcPct val="150000"/>
              </a:lnSpc>
            </a:pPr>
            <a:r>
              <a:rPr lang="en-US" altLang="zh-CN" sz="2000" spc="-150" dirty="0">
                <a:solidFill>
                  <a:schemeClr val="bg1"/>
                </a:solidFill>
                <a:latin typeface="方正正大黑简体" panose="02000000000000000000" pitchFamily="2" charset="-122"/>
                <a:ea typeface="方正正大黑简体" panose="02000000000000000000" pitchFamily="2" charset="-122"/>
              </a:rPr>
              <a:t>crepes.fr</a:t>
            </a:r>
          </a:p>
          <a:p>
            <a:pPr eaLnBrk="1" hangingPunct="1">
              <a:lnSpc>
                <a:spcPct val="150000"/>
              </a:lnSpc>
            </a:pPr>
            <a:r>
              <a:rPr lang="zh-CN" altLang="en-US" sz="2000" spc="-150" dirty="0">
                <a:solidFill>
                  <a:schemeClr val="bg1"/>
                </a:solidFill>
                <a:latin typeface="方正正大黑简体" panose="02000000000000000000" pitchFamily="2" charset="-122"/>
                <a:ea typeface="方正正大黑简体" panose="02000000000000000000" pitchFamily="2" charset="-122"/>
              </a:rPr>
              <a:t>服务器：</a:t>
            </a:r>
            <a:r>
              <a:rPr lang="en-US" altLang="zh-CN" sz="2000" spc="-150" dirty="0">
                <a:solidFill>
                  <a:schemeClr val="bg1"/>
                </a:solidFill>
                <a:latin typeface="方正正大黑简体" panose="02000000000000000000" pitchFamily="2" charset="-122"/>
                <a:ea typeface="方正正大黑简体" panose="02000000000000000000" pitchFamily="2" charset="-122"/>
              </a:rPr>
              <a:t>hamburger.edu</a:t>
            </a:r>
          </a:p>
          <a:p>
            <a:pPr eaLnBrk="1" hangingPunct="1">
              <a:lnSpc>
                <a:spcPct val="150000"/>
              </a:lnSpc>
            </a:pPr>
            <a:r>
              <a:rPr lang="en-US" altLang="zh-CN" sz="2000" spc="-150" dirty="0">
                <a:solidFill>
                  <a:schemeClr val="bg1"/>
                </a:solidFill>
                <a:latin typeface="方正正大黑简体" panose="02000000000000000000" pitchFamily="2" charset="-122"/>
                <a:ea typeface="方正正大黑简体" panose="02000000000000000000" pitchFamily="2" charset="-122"/>
              </a:rPr>
              <a:t>telnet </a:t>
            </a:r>
            <a:r>
              <a:rPr lang="zh-CN" altLang="en-US" sz="2000" spc="-150" dirty="0">
                <a:solidFill>
                  <a:schemeClr val="bg1"/>
                </a:solidFill>
                <a:latin typeface="方正正大黑简体" panose="02000000000000000000" pitchFamily="2" charset="-122"/>
                <a:ea typeface="方正正大黑简体" panose="02000000000000000000" pitchFamily="2" charset="-122"/>
              </a:rPr>
              <a:t>服务器地址 </a:t>
            </a:r>
            <a:r>
              <a:rPr lang="en-US" altLang="zh-CN" sz="2000" spc="-150" dirty="0">
                <a:solidFill>
                  <a:schemeClr val="bg1"/>
                </a:solidFill>
                <a:latin typeface="方正正大黑简体" panose="02000000000000000000" pitchFamily="2" charset="-122"/>
                <a:ea typeface="方正正大黑简体" panose="02000000000000000000" pitchFamily="2" charset="-122"/>
              </a:rPr>
              <a:t>25</a:t>
            </a:r>
          </a:p>
        </p:txBody>
      </p:sp>
      <p:sp>
        <p:nvSpPr>
          <p:cNvPr id="22" name="Oval 6">
            <a:extLst>
              <a:ext uri="{FF2B5EF4-FFF2-40B4-BE49-F238E27FC236}">
                <a16:creationId xmlns:a16="http://schemas.microsoft.com/office/drawing/2014/main" id="{929C3A6D-2DB4-42D2-A01D-2C6E2A8BAFF8}"/>
              </a:ext>
            </a:extLst>
          </p:cNvPr>
          <p:cNvSpPr>
            <a:spLocks noChangeArrowheads="1"/>
          </p:cNvSpPr>
          <p:nvPr/>
        </p:nvSpPr>
        <p:spPr bwMode="auto">
          <a:xfrm>
            <a:off x="1573968" y="2265996"/>
            <a:ext cx="5184775" cy="504825"/>
          </a:xfrm>
          <a:prstGeom prst="ellipse">
            <a:avLst/>
          </a:prstGeom>
          <a:noFill/>
          <a:ln w="28575">
            <a:solidFill>
              <a:srgbClr val="FF0000"/>
            </a:solidFill>
            <a:round/>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marL="742950" indent="-285750" latinLnBrk="1">
              <a:spcBef>
                <a:spcPct val="20000"/>
              </a:spcBef>
              <a:buClr>
                <a:srgbClr val="6699FF"/>
              </a:buClr>
              <a:buFont typeface="Wingdings" panose="05000000000000000000" pitchFamily="2" charset="2"/>
              <a:buChar char="Ø"/>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eaLnBrk="1" latinLnBrk="0" hangingPunct="1">
              <a:spcBef>
                <a:spcPct val="0"/>
              </a:spcBef>
              <a:buClrTx/>
              <a:buFontTx/>
              <a:buNone/>
            </a:pPr>
            <a:endParaRPr lang="zh-CN" altLang="en-US" sz="1800" dirty="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2865474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slide(fromBottom)">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8" grpId="0" animBg="1"/>
      <p:bldP spid="20" grpId="0" animBg="1" autoUpdateAnimBg="0"/>
      <p:bldP spid="2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5172668" y="653569"/>
            <a:ext cx="1846659"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其他命令</a:t>
            </a:r>
          </a:p>
        </p:txBody>
      </p:sp>
      <p:sp>
        <p:nvSpPr>
          <p:cNvPr id="99" name="文本框 98"/>
          <p:cNvSpPr txBox="1"/>
          <p:nvPr/>
        </p:nvSpPr>
        <p:spPr>
          <a:xfrm>
            <a:off x="1597376" y="1378744"/>
            <a:ext cx="8997242" cy="523220"/>
          </a:xfrm>
          <a:prstGeom prst="rect">
            <a:avLst/>
          </a:prstGeom>
          <a:noFill/>
        </p:spPr>
        <p:txBody>
          <a:bodyPr wrap="square">
            <a:spAutoFit/>
          </a:bodyPr>
          <a:lstStyle/>
          <a:p>
            <a:pPr marL="457200" indent="-457200">
              <a:buSzPct val="150000"/>
              <a:buBlip>
                <a:blip r:embed="rId4"/>
              </a:buBlip>
            </a:pPr>
            <a:r>
              <a:rPr lang="en-US" altLang="zh-CN" sz="2800" dirty="0">
                <a:solidFill>
                  <a:srgbClr val="FF0000"/>
                </a:solidFill>
                <a:latin typeface="方正正大黑简体" panose="02000000000000000000" pitchFamily="2" charset="-122"/>
                <a:ea typeface="方正正大黑简体" panose="02000000000000000000" pitchFamily="2" charset="-122"/>
              </a:rPr>
              <a:t>VRFY</a:t>
            </a:r>
          </a:p>
        </p:txBody>
      </p:sp>
      <p:sp>
        <p:nvSpPr>
          <p:cNvPr id="17" name="PA-矩形 4">
            <a:extLst>
              <a:ext uri="{FF2B5EF4-FFF2-40B4-BE49-F238E27FC236}">
                <a16:creationId xmlns:a16="http://schemas.microsoft.com/office/drawing/2014/main" id="{D1253C70-463B-4F1F-BA23-31819D317AD1}"/>
              </a:ext>
            </a:extLst>
          </p:cNvPr>
          <p:cNvSpPr>
            <a:spLocks noChangeArrowheads="1"/>
          </p:cNvSpPr>
          <p:nvPr>
            <p:custDataLst>
              <p:tags r:id="rId1"/>
            </p:custDataLst>
          </p:nvPr>
        </p:nvSpPr>
        <p:spPr bwMode="auto">
          <a:xfrm>
            <a:off x="1452254" y="2073142"/>
            <a:ext cx="9318505" cy="398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2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VRFY</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命令：用来验证用户的存在</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2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格式：</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VRFY </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要测试的用户名</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2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如果用户存在，将返回 </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250 </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和用户全名。用户不存在，将返回</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550</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错误。</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2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C: </a:t>
            </a:r>
            <a:r>
              <a:rPr lang="en-US" altLang="zh-CN" sz="2400" dirty="0">
                <a:solidFill>
                  <a:srgbClr val="FF0000"/>
                </a:solidFill>
                <a:latin typeface="方正正大黑简体" panose="02000000000000000000" pitchFamily="2" charset="-122"/>
                <a:ea typeface="方正正大黑简体" panose="02000000000000000000" pitchFamily="2" charset="-122"/>
              </a:rPr>
              <a:t>VRFY </a:t>
            </a:r>
            <a:r>
              <a:rPr lang="en-US" altLang="zh-CN" sz="2400" dirty="0" err="1">
                <a:solidFill>
                  <a:srgbClr val="FF0000"/>
                </a:solidFill>
                <a:latin typeface="方正正大黑简体" panose="02000000000000000000" pitchFamily="2" charset="-122"/>
                <a:ea typeface="方正正大黑简体" panose="02000000000000000000" pitchFamily="2" charset="-122"/>
              </a:rPr>
              <a:t>Postel</a:t>
            </a:r>
            <a:r>
              <a:rPr lang="en-US" altLang="zh-CN" sz="2400" dirty="0">
                <a:solidFill>
                  <a:srgbClr val="FF0000"/>
                </a:solidFill>
                <a:latin typeface="方正正大黑简体" panose="02000000000000000000" pitchFamily="2" charset="-122"/>
                <a:ea typeface="方正正大黑简体" panose="02000000000000000000" pitchFamily="2" charset="-122"/>
              </a:rPr>
              <a:t> </a:t>
            </a:r>
          </a:p>
          <a:p>
            <a:pPr marL="914400" lvl="2" indent="-342900">
              <a:lnSpc>
                <a:spcPct val="12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S: 250 Jon </a:t>
            </a:r>
            <a:r>
              <a:rPr lang="en-US" altLang="zh-CN" sz="24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Postel</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2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C: </a:t>
            </a:r>
            <a:r>
              <a:rPr lang="en-US" altLang="zh-CN" sz="2400" dirty="0">
                <a:solidFill>
                  <a:srgbClr val="FF0000"/>
                </a:solidFill>
                <a:latin typeface="方正正大黑简体" panose="02000000000000000000" pitchFamily="2" charset="-122"/>
                <a:ea typeface="方正正大黑简体" panose="02000000000000000000" pitchFamily="2" charset="-122"/>
              </a:rPr>
              <a:t>VRFY Jones </a:t>
            </a:r>
          </a:p>
          <a:p>
            <a:pPr marL="914400" lvl="2" indent="-342900">
              <a:lnSpc>
                <a:spcPct val="12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S: 550 String does not match anything.</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7"/>
                                        </p:tgtEl>
                                        <p:attrNameLst>
                                          <p:attrName>style.visibility</p:attrName>
                                        </p:attrNameLst>
                                      </p:cBhvr>
                                      <p:to>
                                        <p:strVal val="visible"/>
                                      </p:to>
                                    </p:set>
                                    <p:anim to="0" calcmode="lin" valueType="num">
                                      <p:cBhvr>
                                        <p:cTn id="7"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8" dur="500">
                                          <p:stCondLst>
                                            <p:cond delay="0"/>
                                          </p:stCondLst>
                                        </p:cTn>
                                        <p:tgtEl>
                                          <p:spTgt spid="17"/>
                                        </p:tgtEl>
                                      </p:cBhvr>
                                    </p:animEffect>
                                    <p:animScale>
                                      <p:cBhvr>
                                        <p:cTn id="9" dur="500" decel="100000" fill="hold">
                                          <p:stCondLst>
                                            <p:cond delay="0"/>
                                          </p:stCondLst>
                                        </p:cTn>
                                        <p:tgtEl>
                                          <p:spTgt spid="17"/>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5172668" y="653569"/>
            <a:ext cx="1846659"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其他命令</a:t>
            </a:r>
          </a:p>
        </p:txBody>
      </p:sp>
      <p:sp>
        <p:nvSpPr>
          <p:cNvPr id="99" name="文本框 98"/>
          <p:cNvSpPr txBox="1"/>
          <p:nvPr/>
        </p:nvSpPr>
        <p:spPr>
          <a:xfrm>
            <a:off x="1491464" y="1405847"/>
            <a:ext cx="8997242" cy="523220"/>
          </a:xfrm>
          <a:prstGeom prst="rect">
            <a:avLst/>
          </a:prstGeom>
          <a:noFill/>
        </p:spPr>
        <p:txBody>
          <a:bodyPr wrap="square">
            <a:spAutoFit/>
          </a:bodyPr>
          <a:lstStyle/>
          <a:p>
            <a:pPr marL="457200" indent="-457200">
              <a:buSzPct val="150000"/>
              <a:buBlip>
                <a:blip r:embed="rId4"/>
              </a:buBlip>
            </a:pPr>
            <a:r>
              <a:rPr lang="en-US" altLang="zh-CN" sz="2800" dirty="0">
                <a:solidFill>
                  <a:srgbClr val="FF0000"/>
                </a:solidFill>
                <a:latin typeface="方正正大黑简体" panose="02000000000000000000" pitchFamily="2" charset="-122"/>
                <a:ea typeface="方正正大黑简体" panose="02000000000000000000" pitchFamily="2" charset="-122"/>
              </a:rPr>
              <a:t>EXPN</a:t>
            </a:r>
            <a:endParaRPr lang="zh-CN" altLang="en-US" sz="2800" dirty="0">
              <a:latin typeface="方正正大黑简体" panose="02000000000000000000" pitchFamily="2" charset="-122"/>
              <a:ea typeface="方正正大黑简体" panose="02000000000000000000" pitchFamily="2" charset="-122"/>
            </a:endParaRPr>
          </a:p>
        </p:txBody>
      </p:sp>
      <p:sp>
        <p:nvSpPr>
          <p:cNvPr id="17" name="PA-矩形 4">
            <a:extLst>
              <a:ext uri="{FF2B5EF4-FFF2-40B4-BE49-F238E27FC236}">
                <a16:creationId xmlns:a16="http://schemas.microsoft.com/office/drawing/2014/main" id="{D1253C70-463B-4F1F-BA23-31819D317AD1}"/>
              </a:ext>
            </a:extLst>
          </p:cNvPr>
          <p:cNvSpPr>
            <a:spLocks noChangeArrowheads="1"/>
          </p:cNvSpPr>
          <p:nvPr>
            <p:custDataLst>
              <p:tags r:id="rId1"/>
            </p:custDataLst>
          </p:nvPr>
        </p:nvSpPr>
        <p:spPr bwMode="auto">
          <a:xfrm>
            <a:off x="1452255" y="2023663"/>
            <a:ext cx="9318505" cy="3922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20000"/>
              </a:lnSpc>
              <a:spcAft>
                <a:spcPts val="600"/>
              </a:spcAft>
              <a:buClr>
                <a:srgbClr val="15449F"/>
              </a:buClr>
              <a:buFont typeface="Wingdings" panose="05000000000000000000" pitchFamily="2" charset="2"/>
              <a:buChar char="l"/>
              <a:defRPr/>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EXPN</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命令和</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VRFY</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命令类似，是用来验证是否有邮件列表存在</a:t>
            </a:r>
          </a:p>
          <a:p>
            <a:pPr marL="914400" lvl="2" indent="-342900">
              <a:lnSpc>
                <a:spcPct val="120000"/>
              </a:lnSpc>
              <a:spcAft>
                <a:spcPts val="600"/>
              </a:spcAft>
              <a:buClr>
                <a:srgbClr val="15449F"/>
              </a:buClr>
              <a:buFont typeface="Wingdings" panose="05000000000000000000" pitchFamily="2" charset="2"/>
              <a:buChar char="l"/>
              <a:defRPr/>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C: </a:t>
            </a:r>
            <a:r>
              <a:rPr lang="en-US" altLang="zh-CN" sz="2000" dirty="0">
                <a:solidFill>
                  <a:srgbClr val="FF0000"/>
                </a:solidFill>
                <a:latin typeface="方正正大黑简体" panose="02000000000000000000" pitchFamily="2" charset="-122"/>
                <a:ea typeface="方正正大黑简体" panose="02000000000000000000" pitchFamily="2" charset="-122"/>
              </a:rPr>
              <a:t>EXPN Example-People </a:t>
            </a:r>
          </a:p>
          <a:p>
            <a:pPr marL="914400" lvl="2" indent="-342900">
              <a:lnSpc>
                <a:spcPct val="120000"/>
              </a:lnSpc>
              <a:spcAft>
                <a:spcPts val="600"/>
              </a:spcAft>
              <a:buClr>
                <a:srgbClr val="15449F"/>
              </a:buClr>
              <a:buFont typeface="Wingdings" panose="05000000000000000000" pitchFamily="2" charset="2"/>
              <a:buChar char="l"/>
              <a:defRPr/>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S: 250-Jon </a:t>
            </a:r>
            <a:r>
              <a:rPr lang="en-US" altLang="zh-CN" sz="20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Postel</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 </a:t>
            </a:r>
          </a:p>
          <a:p>
            <a:pPr marL="914400" lvl="2" indent="-342900">
              <a:lnSpc>
                <a:spcPct val="120000"/>
              </a:lnSpc>
              <a:spcAft>
                <a:spcPts val="600"/>
              </a:spcAft>
              <a:buClr>
                <a:srgbClr val="15449F"/>
              </a:buClr>
              <a:buFont typeface="Wingdings" panose="05000000000000000000" pitchFamily="2" charset="2"/>
              <a:buChar char="l"/>
              <a:defRPr/>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S: 250-Fred </a:t>
            </a:r>
            <a:r>
              <a:rPr lang="en-US" altLang="zh-CN" sz="20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Fonebone</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 </a:t>
            </a:r>
          </a:p>
          <a:p>
            <a:pPr marL="914400" lvl="2" indent="-342900">
              <a:lnSpc>
                <a:spcPct val="120000"/>
              </a:lnSpc>
              <a:spcAft>
                <a:spcPts val="600"/>
              </a:spcAft>
              <a:buClr>
                <a:srgbClr val="15449F"/>
              </a:buClr>
              <a:buFont typeface="Wingdings" panose="05000000000000000000" pitchFamily="2" charset="2"/>
              <a:buChar char="l"/>
              <a:defRPr/>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S: 250-Sam Q. Smith </a:t>
            </a:r>
          </a:p>
          <a:p>
            <a:pPr marL="914400" lvl="2" indent="-342900">
              <a:lnSpc>
                <a:spcPct val="120000"/>
              </a:lnSpc>
              <a:spcAft>
                <a:spcPts val="600"/>
              </a:spcAft>
              <a:buClr>
                <a:srgbClr val="15449F"/>
              </a:buClr>
              <a:buFont typeface="Wingdings" panose="05000000000000000000" pitchFamily="2" charset="2"/>
              <a:buChar char="l"/>
              <a:defRPr/>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S: 250-Quincy Smith</a:t>
            </a:r>
          </a:p>
          <a:p>
            <a:pPr marL="914400" lvl="2" indent="-342900">
              <a:lnSpc>
                <a:spcPct val="120000"/>
              </a:lnSpc>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或者</a:t>
            </a:r>
          </a:p>
          <a:p>
            <a:pPr marL="914400" lvl="2" indent="-342900">
              <a:lnSpc>
                <a:spcPct val="120000"/>
              </a:lnSpc>
              <a:spcAft>
                <a:spcPts val="600"/>
              </a:spcAft>
              <a:buClr>
                <a:srgbClr val="15449F"/>
              </a:buClr>
              <a:buFont typeface="Wingdings" panose="05000000000000000000" pitchFamily="2" charset="2"/>
              <a:buChar char="l"/>
              <a:defRPr/>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C: </a:t>
            </a:r>
            <a:r>
              <a:rPr lang="en-US" altLang="zh-CN" sz="2000" dirty="0">
                <a:solidFill>
                  <a:srgbClr val="FF0000"/>
                </a:solidFill>
                <a:latin typeface="方正正大黑简体" panose="02000000000000000000" pitchFamily="2" charset="-122"/>
                <a:ea typeface="方正正大黑简体" panose="02000000000000000000" pitchFamily="2" charset="-122"/>
              </a:rPr>
              <a:t>EXPN Executive-Washroom-List </a:t>
            </a:r>
          </a:p>
          <a:p>
            <a:pPr marL="914400" lvl="2" indent="-342900">
              <a:lnSpc>
                <a:spcPct val="120000"/>
              </a:lnSpc>
              <a:spcAft>
                <a:spcPts val="600"/>
              </a:spcAft>
              <a:buClr>
                <a:srgbClr val="15449F"/>
              </a:buClr>
              <a:buFont typeface="Wingdings" panose="05000000000000000000" pitchFamily="2" charset="2"/>
              <a:buChar char="l"/>
              <a:defRPr/>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S: 550 Access Denied to You.</a:t>
            </a:r>
          </a:p>
        </p:txBody>
      </p:sp>
    </p:spTree>
    <p:extLst>
      <p:ext uri="{BB962C8B-B14F-4D97-AF65-F5344CB8AC3E}">
        <p14:creationId xmlns:p14="http://schemas.microsoft.com/office/powerpoint/2010/main" val="30822607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7"/>
                                        </p:tgtEl>
                                        <p:attrNameLst>
                                          <p:attrName>style.visibility</p:attrName>
                                        </p:attrNameLst>
                                      </p:cBhvr>
                                      <p:to>
                                        <p:strVal val="visible"/>
                                      </p:to>
                                    </p:set>
                                    <p:anim to="0" calcmode="lin" valueType="num">
                                      <p:cBhvr>
                                        <p:cTn id="7"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8" dur="500">
                                          <p:stCondLst>
                                            <p:cond delay="0"/>
                                          </p:stCondLst>
                                        </p:cTn>
                                        <p:tgtEl>
                                          <p:spTgt spid="17"/>
                                        </p:tgtEl>
                                      </p:cBhvr>
                                    </p:animEffect>
                                    <p:animScale>
                                      <p:cBhvr>
                                        <p:cTn id="9" dur="500" decel="100000" fill="hold">
                                          <p:stCondLst>
                                            <p:cond delay="0"/>
                                          </p:stCondLst>
                                        </p:cTn>
                                        <p:tgtEl>
                                          <p:spTgt spid="17"/>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5172668" y="653569"/>
            <a:ext cx="1846659"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其他命令</a:t>
            </a:r>
          </a:p>
        </p:txBody>
      </p:sp>
      <p:sp>
        <p:nvSpPr>
          <p:cNvPr id="99" name="文本框 98"/>
          <p:cNvSpPr txBox="1"/>
          <p:nvPr/>
        </p:nvSpPr>
        <p:spPr>
          <a:xfrm>
            <a:off x="1491464" y="1405847"/>
            <a:ext cx="8997242" cy="523220"/>
          </a:xfrm>
          <a:prstGeom prst="rect">
            <a:avLst/>
          </a:prstGeom>
          <a:noFill/>
        </p:spPr>
        <p:txBody>
          <a:bodyPr wrap="square">
            <a:spAutoFit/>
          </a:bodyPr>
          <a:lstStyle/>
          <a:p>
            <a:pPr marL="457200" indent="-457200">
              <a:buSzPct val="150000"/>
              <a:buBlip>
                <a:blip r:embed="rId4"/>
              </a:buBlip>
            </a:pPr>
            <a:r>
              <a:rPr lang="en-US" altLang="zh-CN" sz="2800" dirty="0">
                <a:solidFill>
                  <a:srgbClr val="FF0000"/>
                </a:solidFill>
                <a:latin typeface="方正正大黑简体" panose="02000000000000000000" pitchFamily="2" charset="-122"/>
                <a:ea typeface="方正正大黑简体" panose="02000000000000000000" pitchFamily="2" charset="-122"/>
              </a:rPr>
              <a:t>TURN</a:t>
            </a:r>
            <a:endParaRPr lang="zh-CN" altLang="en-US" sz="2800" dirty="0">
              <a:latin typeface="方正正大黑简体" panose="02000000000000000000" pitchFamily="2" charset="-122"/>
              <a:ea typeface="方正正大黑简体" panose="02000000000000000000" pitchFamily="2" charset="-122"/>
            </a:endParaRPr>
          </a:p>
        </p:txBody>
      </p:sp>
      <p:sp>
        <p:nvSpPr>
          <p:cNvPr id="17" name="PA-矩形 4">
            <a:extLst>
              <a:ext uri="{FF2B5EF4-FFF2-40B4-BE49-F238E27FC236}">
                <a16:creationId xmlns:a16="http://schemas.microsoft.com/office/drawing/2014/main" id="{D1253C70-463B-4F1F-BA23-31819D317AD1}"/>
              </a:ext>
            </a:extLst>
          </p:cNvPr>
          <p:cNvSpPr>
            <a:spLocks noChangeArrowheads="1"/>
          </p:cNvSpPr>
          <p:nvPr>
            <p:custDataLst>
              <p:tags r:id="rId1"/>
            </p:custDataLst>
          </p:nvPr>
        </p:nvSpPr>
        <p:spPr bwMode="auto">
          <a:xfrm>
            <a:off x="1452255" y="2023663"/>
            <a:ext cx="9318505" cy="1230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20000"/>
              </a:lnSpc>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使用</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TURN</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命令进行</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SMTP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发送、接收的角色互换。</a:t>
            </a:r>
          </a:p>
          <a:p>
            <a:pPr marL="914400" lvl="2" indent="-342900">
              <a:lnSpc>
                <a:spcPct val="120000"/>
              </a:lnSpc>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可反向传送邮件，而不必建立新的连接。</a:t>
            </a:r>
          </a:p>
          <a:p>
            <a:pPr marL="914400" lvl="2" indent="-342900">
              <a:lnSpc>
                <a:spcPct val="120000"/>
              </a:lnSpc>
              <a:spcAft>
                <a:spcPts val="600"/>
              </a:spcAft>
              <a:buClr>
                <a:srgbClr val="15449F"/>
              </a:buClr>
              <a:buFont typeface="Wingdings" panose="05000000000000000000" pitchFamily="2" charset="2"/>
              <a:buChar char="l"/>
              <a:defRPr/>
            </a:pPr>
            <a:endPar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extLst>
      <p:ext uri="{BB962C8B-B14F-4D97-AF65-F5344CB8AC3E}">
        <p14:creationId xmlns:p14="http://schemas.microsoft.com/office/powerpoint/2010/main" val="11469061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7"/>
                                        </p:tgtEl>
                                        <p:attrNameLst>
                                          <p:attrName>style.visibility</p:attrName>
                                        </p:attrNameLst>
                                      </p:cBhvr>
                                      <p:to>
                                        <p:strVal val="visible"/>
                                      </p:to>
                                    </p:set>
                                    <p:anim to="0" calcmode="lin" valueType="num">
                                      <p:cBhvr>
                                        <p:cTn id="7"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8" dur="500">
                                          <p:stCondLst>
                                            <p:cond delay="0"/>
                                          </p:stCondLst>
                                        </p:cTn>
                                        <p:tgtEl>
                                          <p:spTgt spid="17"/>
                                        </p:tgtEl>
                                      </p:cBhvr>
                                    </p:animEffect>
                                    <p:animScale>
                                      <p:cBhvr>
                                        <p:cTn id="9" dur="500" decel="100000" fill="hold">
                                          <p:stCondLst>
                                            <p:cond delay="0"/>
                                          </p:stCondLst>
                                        </p:cTn>
                                        <p:tgtEl>
                                          <p:spTgt spid="17"/>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3318797" y="790731"/>
            <a:ext cx="5554406"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SMTP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1</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p>
        </p:txBody>
      </p:sp>
      <p:sp>
        <p:nvSpPr>
          <p:cNvPr id="82" name="圆角矩形 4">
            <a:extLst>
              <a:ext uri="{FF2B5EF4-FFF2-40B4-BE49-F238E27FC236}">
                <a16:creationId xmlns:a16="http://schemas.microsoft.com/office/drawing/2014/main" id="{CFA47D3E-0F99-4DD8-9EA8-2065C7C51E52}"/>
              </a:ext>
            </a:extLst>
          </p:cNvPr>
          <p:cNvSpPr/>
          <p:nvPr/>
        </p:nvSpPr>
        <p:spPr>
          <a:xfrm>
            <a:off x="1195614" y="2597505"/>
            <a:ext cx="2631331" cy="2902858"/>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69900" dist="1524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圆角矩形 5">
            <a:extLst>
              <a:ext uri="{FF2B5EF4-FFF2-40B4-BE49-F238E27FC236}">
                <a16:creationId xmlns:a16="http://schemas.microsoft.com/office/drawing/2014/main" id="{0D4FEA38-CCB6-4403-997A-632836A1ECED}"/>
              </a:ext>
            </a:extLst>
          </p:cNvPr>
          <p:cNvSpPr/>
          <p:nvPr/>
        </p:nvSpPr>
        <p:spPr>
          <a:xfrm>
            <a:off x="1351828" y="2753719"/>
            <a:ext cx="2348127" cy="2590430"/>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62B9B79A-F6F4-4B89-A363-AB2E316D9FBE}"/>
              </a:ext>
            </a:extLst>
          </p:cNvPr>
          <p:cNvGrpSpPr/>
          <p:nvPr/>
        </p:nvGrpSpPr>
        <p:grpSpPr>
          <a:xfrm>
            <a:off x="1547772" y="2973475"/>
            <a:ext cx="2041377" cy="2150918"/>
            <a:chOff x="1370879" y="1864591"/>
            <a:chExt cx="2041377" cy="2150918"/>
          </a:xfrm>
        </p:grpSpPr>
        <p:grpSp>
          <p:nvGrpSpPr>
            <p:cNvPr id="85" name="组合 84">
              <a:extLst>
                <a:ext uri="{FF2B5EF4-FFF2-40B4-BE49-F238E27FC236}">
                  <a16:creationId xmlns:a16="http://schemas.microsoft.com/office/drawing/2014/main" id="{30F18E42-59FD-4749-AF20-786EAEEF9073}"/>
                </a:ext>
              </a:extLst>
            </p:cNvPr>
            <p:cNvGrpSpPr/>
            <p:nvPr/>
          </p:nvGrpSpPr>
          <p:grpSpPr>
            <a:xfrm>
              <a:off x="1370879" y="1864591"/>
              <a:ext cx="207818" cy="207818"/>
              <a:chOff x="4559531" y="2227811"/>
              <a:chExt cx="207818" cy="207818"/>
            </a:xfrm>
          </p:grpSpPr>
          <p:sp>
            <p:nvSpPr>
              <p:cNvPr id="95" name="椭圆 94">
                <a:extLst>
                  <a:ext uri="{FF2B5EF4-FFF2-40B4-BE49-F238E27FC236}">
                    <a16:creationId xmlns:a16="http://schemas.microsoft.com/office/drawing/2014/main" id="{8F6EA4CA-A1B3-4780-BF3A-86556A365F38}"/>
                  </a:ext>
                </a:extLst>
              </p:cNvPr>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六边形 95">
                <a:extLst>
                  <a:ext uri="{FF2B5EF4-FFF2-40B4-BE49-F238E27FC236}">
                    <a16:creationId xmlns:a16="http://schemas.microsoft.com/office/drawing/2014/main" id="{BA12D55B-E2FD-41BF-96E8-6CC564FE1F9A}"/>
                  </a:ext>
                </a:extLst>
              </p:cNvPr>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86" name="组合 85">
              <a:extLst>
                <a:ext uri="{FF2B5EF4-FFF2-40B4-BE49-F238E27FC236}">
                  <a16:creationId xmlns:a16="http://schemas.microsoft.com/office/drawing/2014/main" id="{9937E6F0-F88E-4261-B776-23316BDD6536}"/>
                </a:ext>
              </a:extLst>
            </p:cNvPr>
            <p:cNvGrpSpPr/>
            <p:nvPr/>
          </p:nvGrpSpPr>
          <p:grpSpPr>
            <a:xfrm>
              <a:off x="3204438" y="1864591"/>
              <a:ext cx="207818" cy="207818"/>
              <a:chOff x="4402365" y="2227811"/>
              <a:chExt cx="207818" cy="207818"/>
            </a:xfrm>
          </p:grpSpPr>
          <p:sp>
            <p:nvSpPr>
              <p:cNvPr id="93" name="椭圆 92">
                <a:extLst>
                  <a:ext uri="{FF2B5EF4-FFF2-40B4-BE49-F238E27FC236}">
                    <a16:creationId xmlns:a16="http://schemas.microsoft.com/office/drawing/2014/main" id="{62A3C606-A78B-444C-93DE-ACCFDCFEDFF4}"/>
                  </a:ext>
                </a:extLst>
              </p:cNvPr>
              <p:cNvSpPr/>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六边形 93">
                <a:extLst>
                  <a:ext uri="{FF2B5EF4-FFF2-40B4-BE49-F238E27FC236}">
                    <a16:creationId xmlns:a16="http://schemas.microsoft.com/office/drawing/2014/main" id="{057AAEFC-DF4C-4E8E-8DE4-D9658D0094E1}"/>
                  </a:ext>
                </a:extLst>
              </p:cNvPr>
              <p:cNvSpPr/>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87" name="组合 86">
              <a:extLst>
                <a:ext uri="{FF2B5EF4-FFF2-40B4-BE49-F238E27FC236}">
                  <a16:creationId xmlns:a16="http://schemas.microsoft.com/office/drawing/2014/main" id="{F2E23A87-AC76-498F-86F1-285E0E4D0D13}"/>
                </a:ext>
              </a:extLst>
            </p:cNvPr>
            <p:cNvGrpSpPr/>
            <p:nvPr/>
          </p:nvGrpSpPr>
          <p:grpSpPr>
            <a:xfrm>
              <a:off x="1370879" y="3807691"/>
              <a:ext cx="207818" cy="207818"/>
              <a:chOff x="4559531" y="2227811"/>
              <a:chExt cx="207818" cy="207818"/>
            </a:xfrm>
          </p:grpSpPr>
          <p:sp>
            <p:nvSpPr>
              <p:cNvPr id="91" name="椭圆 90">
                <a:extLst>
                  <a:ext uri="{FF2B5EF4-FFF2-40B4-BE49-F238E27FC236}">
                    <a16:creationId xmlns:a16="http://schemas.microsoft.com/office/drawing/2014/main" id="{EC301FAA-7594-4106-80A1-55305FB57A88}"/>
                  </a:ext>
                </a:extLst>
              </p:cNvPr>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六边形 91">
                <a:extLst>
                  <a:ext uri="{FF2B5EF4-FFF2-40B4-BE49-F238E27FC236}">
                    <a16:creationId xmlns:a16="http://schemas.microsoft.com/office/drawing/2014/main" id="{5EEE993D-01A1-4506-A915-C5B137675A6B}"/>
                  </a:ext>
                </a:extLst>
              </p:cNvPr>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88" name="组合 87">
              <a:extLst>
                <a:ext uri="{FF2B5EF4-FFF2-40B4-BE49-F238E27FC236}">
                  <a16:creationId xmlns:a16="http://schemas.microsoft.com/office/drawing/2014/main" id="{46DDA2A5-1ECF-429D-B5E0-DFF6B4A42356}"/>
                </a:ext>
              </a:extLst>
            </p:cNvPr>
            <p:cNvGrpSpPr/>
            <p:nvPr/>
          </p:nvGrpSpPr>
          <p:grpSpPr>
            <a:xfrm>
              <a:off x="3204438" y="3807691"/>
              <a:ext cx="207818" cy="207818"/>
              <a:chOff x="4402365" y="2227811"/>
              <a:chExt cx="207818" cy="207818"/>
            </a:xfrm>
          </p:grpSpPr>
          <p:sp>
            <p:nvSpPr>
              <p:cNvPr id="89" name="椭圆 88">
                <a:extLst>
                  <a:ext uri="{FF2B5EF4-FFF2-40B4-BE49-F238E27FC236}">
                    <a16:creationId xmlns:a16="http://schemas.microsoft.com/office/drawing/2014/main" id="{7077CDD9-B40A-4883-B0EF-E44952E791AC}"/>
                  </a:ext>
                </a:extLst>
              </p:cNvPr>
              <p:cNvSpPr/>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六边形 89">
                <a:extLst>
                  <a:ext uri="{FF2B5EF4-FFF2-40B4-BE49-F238E27FC236}">
                    <a16:creationId xmlns:a16="http://schemas.microsoft.com/office/drawing/2014/main" id="{E27B09A2-1F69-4DF1-9864-CB2A397379F5}"/>
                  </a:ext>
                </a:extLst>
              </p:cNvPr>
              <p:cNvSpPr/>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grpSp>
        <p:nvGrpSpPr>
          <p:cNvPr id="97" name="组合 96">
            <a:extLst>
              <a:ext uri="{FF2B5EF4-FFF2-40B4-BE49-F238E27FC236}">
                <a16:creationId xmlns:a16="http://schemas.microsoft.com/office/drawing/2014/main" id="{D0A9817C-4932-472E-A9DA-4C70C89B1FB2}"/>
              </a:ext>
            </a:extLst>
          </p:cNvPr>
          <p:cNvGrpSpPr/>
          <p:nvPr/>
        </p:nvGrpSpPr>
        <p:grpSpPr>
          <a:xfrm>
            <a:off x="1580101" y="3267363"/>
            <a:ext cx="1934285" cy="476905"/>
            <a:chOff x="1403208" y="2615679"/>
            <a:chExt cx="2133884" cy="476905"/>
          </a:xfrm>
        </p:grpSpPr>
        <p:sp>
          <p:nvSpPr>
            <p:cNvPr id="98" name="矩形 97">
              <a:extLst>
                <a:ext uri="{FF2B5EF4-FFF2-40B4-BE49-F238E27FC236}">
                  <a16:creationId xmlns:a16="http://schemas.microsoft.com/office/drawing/2014/main" id="{E8E49AD0-7B68-4C8B-BED5-CEFC28CCDA70}"/>
                </a:ext>
              </a:extLst>
            </p:cNvPr>
            <p:cNvSpPr/>
            <p:nvPr/>
          </p:nvSpPr>
          <p:spPr>
            <a:xfrm>
              <a:off x="1403208" y="2615679"/>
              <a:ext cx="2133884" cy="394206"/>
            </a:xfrm>
            <a:prstGeom prst="rect">
              <a:avLst/>
            </a:prstGeom>
            <a:solidFill>
              <a:srgbClr val="0070C0"/>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a:extLst>
                <a:ext uri="{FF2B5EF4-FFF2-40B4-BE49-F238E27FC236}">
                  <a16:creationId xmlns:a16="http://schemas.microsoft.com/office/drawing/2014/main" id="{93E8631D-AEE2-446F-BAFC-FBEAA7C63DB0}"/>
                </a:ext>
              </a:extLst>
            </p:cNvPr>
            <p:cNvSpPr txBox="1"/>
            <p:nvPr/>
          </p:nvSpPr>
          <p:spPr>
            <a:xfrm>
              <a:off x="1691973" y="2630919"/>
              <a:ext cx="1556353" cy="461665"/>
            </a:xfrm>
            <a:prstGeom prst="rect">
              <a:avLst/>
            </a:prstGeom>
            <a:noFill/>
          </p:spPr>
          <p:txBody>
            <a:bodyPr wrap="square" rtlCol="0">
              <a:spAutoFit/>
            </a:bodyPr>
            <a:lstStyle/>
            <a:p>
              <a:pPr algn="ctr"/>
              <a:r>
                <a:rPr lang="en-US" altLang="zh-CN" sz="2400" dirty="0">
                  <a:solidFill>
                    <a:schemeClr val="bg1"/>
                  </a:solidFill>
                  <a:latin typeface="方正正大黑简体" panose="02000000000000000000" pitchFamily="2" charset="-122"/>
                  <a:ea typeface="方正正大黑简体" panose="02000000000000000000" pitchFamily="2" charset="-122"/>
                </a:rPr>
                <a:t>1</a:t>
              </a:r>
              <a:endParaRPr lang="zh-CN" altLang="en-US" sz="2400" dirty="0">
                <a:solidFill>
                  <a:schemeClr val="bg1"/>
                </a:solidFill>
                <a:latin typeface="方正正大黑简体" panose="02000000000000000000" pitchFamily="2" charset="-122"/>
                <a:ea typeface="方正正大黑简体" panose="02000000000000000000" pitchFamily="2" charset="-122"/>
              </a:endParaRPr>
            </a:p>
          </p:txBody>
        </p:sp>
      </p:grpSp>
      <p:sp>
        <p:nvSpPr>
          <p:cNvPr id="101" name="文本框 100">
            <a:extLst>
              <a:ext uri="{FF2B5EF4-FFF2-40B4-BE49-F238E27FC236}">
                <a16:creationId xmlns:a16="http://schemas.microsoft.com/office/drawing/2014/main" id="{4778A110-00A9-4510-98CE-95CD78053713}"/>
              </a:ext>
            </a:extLst>
          </p:cNvPr>
          <p:cNvSpPr txBox="1"/>
          <p:nvPr/>
        </p:nvSpPr>
        <p:spPr>
          <a:xfrm>
            <a:off x="1580099" y="3960688"/>
            <a:ext cx="1934287" cy="689484"/>
          </a:xfrm>
          <a:prstGeom prst="rect">
            <a:avLst/>
          </a:prstGeom>
          <a:noFill/>
        </p:spPr>
        <p:txBody>
          <a:bodyPr wrap="square" rtlCol="0">
            <a:spAutoFit/>
          </a:bodyPr>
          <a:lstStyle/>
          <a:p>
            <a:pPr algn="just">
              <a:lnSpc>
                <a:spcPts val="2400"/>
              </a:lnSpc>
            </a:pPr>
            <a:r>
              <a:rPr lang="zh-CN" altLang="en-US" sz="1550" spc="-150" dirty="0">
                <a:latin typeface="方正正大黑简体" panose="02000000000000000000" pitchFamily="2" charset="-122"/>
                <a:ea typeface="方正正大黑简体" panose="02000000000000000000" pitchFamily="2" charset="-122"/>
              </a:rPr>
              <a:t>全部信息采用明文形式传递</a:t>
            </a:r>
          </a:p>
        </p:txBody>
      </p:sp>
      <p:sp>
        <p:nvSpPr>
          <p:cNvPr id="102" name="圆角矩形 4">
            <a:extLst>
              <a:ext uri="{FF2B5EF4-FFF2-40B4-BE49-F238E27FC236}">
                <a16:creationId xmlns:a16="http://schemas.microsoft.com/office/drawing/2014/main" id="{842A3DFB-2C74-4345-BC6F-592CD95A6A87}"/>
              </a:ext>
            </a:extLst>
          </p:cNvPr>
          <p:cNvSpPr/>
          <p:nvPr/>
        </p:nvSpPr>
        <p:spPr>
          <a:xfrm>
            <a:off x="4787969" y="2625363"/>
            <a:ext cx="2631331" cy="2902858"/>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69900" dist="1524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圆角矩形 5">
            <a:extLst>
              <a:ext uri="{FF2B5EF4-FFF2-40B4-BE49-F238E27FC236}">
                <a16:creationId xmlns:a16="http://schemas.microsoft.com/office/drawing/2014/main" id="{48DFA4AE-B72A-4340-9E1F-97E9490B6BE0}"/>
              </a:ext>
            </a:extLst>
          </p:cNvPr>
          <p:cNvSpPr/>
          <p:nvPr/>
        </p:nvSpPr>
        <p:spPr>
          <a:xfrm>
            <a:off x="4944183" y="2781577"/>
            <a:ext cx="2348127" cy="2590430"/>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5" name="组合 104">
            <a:extLst>
              <a:ext uri="{FF2B5EF4-FFF2-40B4-BE49-F238E27FC236}">
                <a16:creationId xmlns:a16="http://schemas.microsoft.com/office/drawing/2014/main" id="{D5CAA8C8-373C-4138-A5E3-DFD9DE1E505C}"/>
              </a:ext>
            </a:extLst>
          </p:cNvPr>
          <p:cNvGrpSpPr/>
          <p:nvPr/>
        </p:nvGrpSpPr>
        <p:grpSpPr>
          <a:xfrm>
            <a:off x="5140127" y="3001333"/>
            <a:ext cx="2041377" cy="2150918"/>
            <a:chOff x="1370879" y="1864591"/>
            <a:chExt cx="2041377" cy="2150918"/>
          </a:xfrm>
        </p:grpSpPr>
        <p:grpSp>
          <p:nvGrpSpPr>
            <p:cNvPr id="106" name="组合 105">
              <a:extLst>
                <a:ext uri="{FF2B5EF4-FFF2-40B4-BE49-F238E27FC236}">
                  <a16:creationId xmlns:a16="http://schemas.microsoft.com/office/drawing/2014/main" id="{23562EC7-42B9-490E-9177-C2A13C00E369}"/>
                </a:ext>
              </a:extLst>
            </p:cNvPr>
            <p:cNvGrpSpPr/>
            <p:nvPr/>
          </p:nvGrpSpPr>
          <p:grpSpPr>
            <a:xfrm>
              <a:off x="1370879" y="1864591"/>
              <a:ext cx="207818" cy="207818"/>
              <a:chOff x="4559531" y="2227811"/>
              <a:chExt cx="207818" cy="207818"/>
            </a:xfrm>
          </p:grpSpPr>
          <p:sp>
            <p:nvSpPr>
              <p:cNvPr id="117" name="椭圆 116">
                <a:extLst>
                  <a:ext uri="{FF2B5EF4-FFF2-40B4-BE49-F238E27FC236}">
                    <a16:creationId xmlns:a16="http://schemas.microsoft.com/office/drawing/2014/main" id="{A4171A5F-9CE1-4A99-B8A8-E421A47D3F0D}"/>
                  </a:ext>
                </a:extLst>
              </p:cNvPr>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六边形 117">
                <a:extLst>
                  <a:ext uri="{FF2B5EF4-FFF2-40B4-BE49-F238E27FC236}">
                    <a16:creationId xmlns:a16="http://schemas.microsoft.com/office/drawing/2014/main" id="{9F27863A-3742-4217-AA50-8BB68353E589}"/>
                  </a:ext>
                </a:extLst>
              </p:cNvPr>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107" name="组合 106">
              <a:extLst>
                <a:ext uri="{FF2B5EF4-FFF2-40B4-BE49-F238E27FC236}">
                  <a16:creationId xmlns:a16="http://schemas.microsoft.com/office/drawing/2014/main" id="{C95D6284-8A62-4C02-9182-6F8678362D21}"/>
                </a:ext>
              </a:extLst>
            </p:cNvPr>
            <p:cNvGrpSpPr/>
            <p:nvPr/>
          </p:nvGrpSpPr>
          <p:grpSpPr>
            <a:xfrm>
              <a:off x="3204438" y="1864591"/>
              <a:ext cx="207818" cy="207818"/>
              <a:chOff x="4402365" y="2227811"/>
              <a:chExt cx="207818" cy="207818"/>
            </a:xfrm>
          </p:grpSpPr>
          <p:sp>
            <p:nvSpPr>
              <p:cNvPr id="115" name="椭圆 114">
                <a:extLst>
                  <a:ext uri="{FF2B5EF4-FFF2-40B4-BE49-F238E27FC236}">
                    <a16:creationId xmlns:a16="http://schemas.microsoft.com/office/drawing/2014/main" id="{21D4FC30-3AC0-4888-B5DD-B6D67921C70F}"/>
                  </a:ext>
                </a:extLst>
              </p:cNvPr>
              <p:cNvSpPr/>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六边形 115">
                <a:extLst>
                  <a:ext uri="{FF2B5EF4-FFF2-40B4-BE49-F238E27FC236}">
                    <a16:creationId xmlns:a16="http://schemas.microsoft.com/office/drawing/2014/main" id="{A31F0AD0-FEB8-4CD4-9EBF-925390288E7B}"/>
                  </a:ext>
                </a:extLst>
              </p:cNvPr>
              <p:cNvSpPr/>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108" name="组合 107">
              <a:extLst>
                <a:ext uri="{FF2B5EF4-FFF2-40B4-BE49-F238E27FC236}">
                  <a16:creationId xmlns:a16="http://schemas.microsoft.com/office/drawing/2014/main" id="{FE4C5642-21A4-4F61-A0DD-3EAED3DA06ED}"/>
                </a:ext>
              </a:extLst>
            </p:cNvPr>
            <p:cNvGrpSpPr/>
            <p:nvPr/>
          </p:nvGrpSpPr>
          <p:grpSpPr>
            <a:xfrm>
              <a:off x="1370879" y="3807691"/>
              <a:ext cx="207818" cy="207818"/>
              <a:chOff x="4559531" y="2227811"/>
              <a:chExt cx="207818" cy="207818"/>
            </a:xfrm>
          </p:grpSpPr>
          <p:sp>
            <p:nvSpPr>
              <p:cNvPr id="113" name="椭圆 112">
                <a:extLst>
                  <a:ext uri="{FF2B5EF4-FFF2-40B4-BE49-F238E27FC236}">
                    <a16:creationId xmlns:a16="http://schemas.microsoft.com/office/drawing/2014/main" id="{D2F1A39F-1ADE-41DD-B172-F95A2E44FBDD}"/>
                  </a:ext>
                </a:extLst>
              </p:cNvPr>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六边形 113">
                <a:extLst>
                  <a:ext uri="{FF2B5EF4-FFF2-40B4-BE49-F238E27FC236}">
                    <a16:creationId xmlns:a16="http://schemas.microsoft.com/office/drawing/2014/main" id="{9F6E6E14-5713-452D-B828-193172EA48F0}"/>
                  </a:ext>
                </a:extLst>
              </p:cNvPr>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110" name="组合 109">
              <a:extLst>
                <a:ext uri="{FF2B5EF4-FFF2-40B4-BE49-F238E27FC236}">
                  <a16:creationId xmlns:a16="http://schemas.microsoft.com/office/drawing/2014/main" id="{C4AC94E0-C2BC-46B5-B1AC-D760C72034E8}"/>
                </a:ext>
              </a:extLst>
            </p:cNvPr>
            <p:cNvGrpSpPr/>
            <p:nvPr/>
          </p:nvGrpSpPr>
          <p:grpSpPr>
            <a:xfrm>
              <a:off x="3204438" y="3807691"/>
              <a:ext cx="207818" cy="207818"/>
              <a:chOff x="4402365" y="2227811"/>
              <a:chExt cx="207818" cy="207818"/>
            </a:xfrm>
          </p:grpSpPr>
          <p:sp>
            <p:nvSpPr>
              <p:cNvPr id="111" name="椭圆 110">
                <a:extLst>
                  <a:ext uri="{FF2B5EF4-FFF2-40B4-BE49-F238E27FC236}">
                    <a16:creationId xmlns:a16="http://schemas.microsoft.com/office/drawing/2014/main" id="{7D1BEC95-7A34-4CE0-B614-4830BA58654D}"/>
                  </a:ext>
                </a:extLst>
              </p:cNvPr>
              <p:cNvSpPr/>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六边形 111">
                <a:extLst>
                  <a:ext uri="{FF2B5EF4-FFF2-40B4-BE49-F238E27FC236}">
                    <a16:creationId xmlns:a16="http://schemas.microsoft.com/office/drawing/2014/main" id="{B5585FFB-10EA-47CB-894C-BD6401C6986A}"/>
                  </a:ext>
                </a:extLst>
              </p:cNvPr>
              <p:cNvSpPr/>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grpSp>
        <p:nvGrpSpPr>
          <p:cNvPr id="119" name="组合 118">
            <a:extLst>
              <a:ext uri="{FF2B5EF4-FFF2-40B4-BE49-F238E27FC236}">
                <a16:creationId xmlns:a16="http://schemas.microsoft.com/office/drawing/2014/main" id="{A1B66DF6-0901-4CFB-B6B1-DA42CBE6A894}"/>
              </a:ext>
            </a:extLst>
          </p:cNvPr>
          <p:cNvGrpSpPr/>
          <p:nvPr/>
        </p:nvGrpSpPr>
        <p:grpSpPr>
          <a:xfrm>
            <a:off x="5172456" y="3295221"/>
            <a:ext cx="1934285" cy="476905"/>
            <a:chOff x="1403208" y="2615679"/>
            <a:chExt cx="2133884" cy="476905"/>
          </a:xfrm>
        </p:grpSpPr>
        <p:sp>
          <p:nvSpPr>
            <p:cNvPr id="120" name="矩形 119">
              <a:extLst>
                <a:ext uri="{FF2B5EF4-FFF2-40B4-BE49-F238E27FC236}">
                  <a16:creationId xmlns:a16="http://schemas.microsoft.com/office/drawing/2014/main" id="{3DD08F3E-D84B-43B8-B540-83F09246114F}"/>
                </a:ext>
              </a:extLst>
            </p:cNvPr>
            <p:cNvSpPr/>
            <p:nvPr/>
          </p:nvSpPr>
          <p:spPr>
            <a:xfrm>
              <a:off x="1403208" y="2615679"/>
              <a:ext cx="2133884" cy="394206"/>
            </a:xfrm>
            <a:prstGeom prst="rect">
              <a:avLst/>
            </a:prstGeom>
            <a:solidFill>
              <a:srgbClr val="0070C0"/>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文本框 120">
              <a:extLst>
                <a:ext uri="{FF2B5EF4-FFF2-40B4-BE49-F238E27FC236}">
                  <a16:creationId xmlns:a16="http://schemas.microsoft.com/office/drawing/2014/main" id="{2F916470-949F-4FE4-B969-E7059515DD95}"/>
                </a:ext>
              </a:extLst>
            </p:cNvPr>
            <p:cNvSpPr txBox="1"/>
            <p:nvPr/>
          </p:nvSpPr>
          <p:spPr>
            <a:xfrm>
              <a:off x="1691973" y="2630919"/>
              <a:ext cx="1556353" cy="461665"/>
            </a:xfrm>
            <a:prstGeom prst="rect">
              <a:avLst/>
            </a:prstGeom>
            <a:noFill/>
          </p:spPr>
          <p:txBody>
            <a:bodyPr wrap="square" rtlCol="0">
              <a:spAutoFit/>
            </a:bodyPr>
            <a:lstStyle/>
            <a:p>
              <a:pPr algn="ctr"/>
              <a:r>
                <a:rPr lang="en-US" altLang="zh-CN" sz="2400" dirty="0">
                  <a:solidFill>
                    <a:schemeClr val="bg1"/>
                  </a:solidFill>
                  <a:latin typeface="方正正大黑简体" panose="02000000000000000000" pitchFamily="2" charset="-122"/>
                  <a:ea typeface="方正正大黑简体" panose="02000000000000000000" pitchFamily="2" charset="-122"/>
                </a:rPr>
                <a:t>2</a:t>
              </a:r>
              <a:endParaRPr lang="zh-CN" altLang="en-US" sz="2400" dirty="0">
                <a:solidFill>
                  <a:schemeClr val="bg1"/>
                </a:solidFill>
                <a:latin typeface="方正正大黑简体" panose="02000000000000000000" pitchFamily="2" charset="-122"/>
                <a:ea typeface="方正正大黑简体" panose="02000000000000000000" pitchFamily="2" charset="-122"/>
              </a:endParaRPr>
            </a:p>
          </p:txBody>
        </p:sp>
      </p:grpSp>
      <p:sp>
        <p:nvSpPr>
          <p:cNvPr id="122" name="文本框 121">
            <a:extLst>
              <a:ext uri="{FF2B5EF4-FFF2-40B4-BE49-F238E27FC236}">
                <a16:creationId xmlns:a16="http://schemas.microsoft.com/office/drawing/2014/main" id="{6C9F80E2-6F0E-45F7-8694-CD63EA1389B1}"/>
              </a:ext>
            </a:extLst>
          </p:cNvPr>
          <p:cNvSpPr txBox="1"/>
          <p:nvPr/>
        </p:nvSpPr>
        <p:spPr>
          <a:xfrm>
            <a:off x="5172454" y="4019877"/>
            <a:ext cx="1934287" cy="689484"/>
          </a:xfrm>
          <a:prstGeom prst="rect">
            <a:avLst/>
          </a:prstGeom>
          <a:noFill/>
        </p:spPr>
        <p:txBody>
          <a:bodyPr wrap="square" rtlCol="0">
            <a:spAutoFit/>
          </a:bodyPr>
          <a:lstStyle/>
          <a:p>
            <a:pPr algn="just">
              <a:lnSpc>
                <a:spcPts val="2400"/>
              </a:lnSpc>
            </a:pPr>
            <a:r>
              <a:rPr lang="zh-CN" altLang="en-US" sz="1550" spc="-150" dirty="0">
                <a:latin typeface="方正正大黑简体" panose="02000000000000000000" pitchFamily="2" charset="-122"/>
                <a:ea typeface="方正正大黑简体" panose="02000000000000000000" pitchFamily="2" charset="-122"/>
              </a:rPr>
              <a:t>采用固定的端口号</a:t>
            </a:r>
            <a:r>
              <a:rPr lang="en-US" altLang="zh-CN" sz="1550" spc="-150" dirty="0">
                <a:latin typeface="方正正大黑简体" panose="02000000000000000000" pitchFamily="2" charset="-122"/>
                <a:ea typeface="方正正大黑简体" panose="02000000000000000000" pitchFamily="2" charset="-122"/>
              </a:rPr>
              <a:t>25</a:t>
            </a:r>
            <a:r>
              <a:rPr lang="zh-CN" altLang="en-US" sz="1550" spc="-150" dirty="0">
                <a:latin typeface="方正正大黑简体" panose="02000000000000000000" pitchFamily="2" charset="-122"/>
                <a:ea typeface="方正正大黑简体" panose="02000000000000000000" pitchFamily="2" charset="-122"/>
              </a:rPr>
              <a:t>进行邮件的发送</a:t>
            </a:r>
          </a:p>
        </p:txBody>
      </p:sp>
      <p:sp>
        <p:nvSpPr>
          <p:cNvPr id="123" name="圆角矩形 4">
            <a:extLst>
              <a:ext uri="{FF2B5EF4-FFF2-40B4-BE49-F238E27FC236}">
                <a16:creationId xmlns:a16="http://schemas.microsoft.com/office/drawing/2014/main" id="{842CBCB9-1E21-43C9-9ECF-B7BD73186289}"/>
              </a:ext>
            </a:extLst>
          </p:cNvPr>
          <p:cNvSpPr/>
          <p:nvPr/>
        </p:nvSpPr>
        <p:spPr>
          <a:xfrm>
            <a:off x="8397576" y="2625363"/>
            <a:ext cx="2631331" cy="2902858"/>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69900" dist="1524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5">
            <a:extLst>
              <a:ext uri="{FF2B5EF4-FFF2-40B4-BE49-F238E27FC236}">
                <a16:creationId xmlns:a16="http://schemas.microsoft.com/office/drawing/2014/main" id="{751C6A0F-1EB7-434B-919B-4E95EABF09C5}"/>
              </a:ext>
            </a:extLst>
          </p:cNvPr>
          <p:cNvSpPr/>
          <p:nvPr/>
        </p:nvSpPr>
        <p:spPr>
          <a:xfrm>
            <a:off x="8553790" y="2781577"/>
            <a:ext cx="2348127" cy="2590430"/>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5" name="组合 124">
            <a:extLst>
              <a:ext uri="{FF2B5EF4-FFF2-40B4-BE49-F238E27FC236}">
                <a16:creationId xmlns:a16="http://schemas.microsoft.com/office/drawing/2014/main" id="{EBC63F52-9BAA-4B43-AFC9-0089781E765D}"/>
              </a:ext>
            </a:extLst>
          </p:cNvPr>
          <p:cNvGrpSpPr/>
          <p:nvPr/>
        </p:nvGrpSpPr>
        <p:grpSpPr>
          <a:xfrm>
            <a:off x="8749734" y="3001333"/>
            <a:ext cx="2041377" cy="2150918"/>
            <a:chOff x="1370879" y="1864591"/>
            <a:chExt cx="2041377" cy="2150918"/>
          </a:xfrm>
        </p:grpSpPr>
        <p:grpSp>
          <p:nvGrpSpPr>
            <p:cNvPr id="126" name="组合 125">
              <a:extLst>
                <a:ext uri="{FF2B5EF4-FFF2-40B4-BE49-F238E27FC236}">
                  <a16:creationId xmlns:a16="http://schemas.microsoft.com/office/drawing/2014/main" id="{1D9B0E9B-93FD-43FA-98A7-2F10A802FA1D}"/>
                </a:ext>
              </a:extLst>
            </p:cNvPr>
            <p:cNvGrpSpPr/>
            <p:nvPr/>
          </p:nvGrpSpPr>
          <p:grpSpPr>
            <a:xfrm>
              <a:off x="1370879" y="1864591"/>
              <a:ext cx="207818" cy="207818"/>
              <a:chOff x="4559531" y="2227811"/>
              <a:chExt cx="207818" cy="207818"/>
            </a:xfrm>
          </p:grpSpPr>
          <p:sp>
            <p:nvSpPr>
              <p:cNvPr id="136" name="椭圆 135">
                <a:extLst>
                  <a:ext uri="{FF2B5EF4-FFF2-40B4-BE49-F238E27FC236}">
                    <a16:creationId xmlns:a16="http://schemas.microsoft.com/office/drawing/2014/main" id="{A6CCC3C6-D5BB-4994-80BE-5DFE156B165C}"/>
                  </a:ext>
                </a:extLst>
              </p:cNvPr>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六边形 136">
                <a:extLst>
                  <a:ext uri="{FF2B5EF4-FFF2-40B4-BE49-F238E27FC236}">
                    <a16:creationId xmlns:a16="http://schemas.microsoft.com/office/drawing/2014/main" id="{F506046B-8087-466D-B089-7AD2540F0C14}"/>
                  </a:ext>
                </a:extLst>
              </p:cNvPr>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127" name="组合 126">
              <a:extLst>
                <a:ext uri="{FF2B5EF4-FFF2-40B4-BE49-F238E27FC236}">
                  <a16:creationId xmlns:a16="http://schemas.microsoft.com/office/drawing/2014/main" id="{03BCB9D3-ACD1-4644-BF53-21D7270B74A3}"/>
                </a:ext>
              </a:extLst>
            </p:cNvPr>
            <p:cNvGrpSpPr/>
            <p:nvPr/>
          </p:nvGrpSpPr>
          <p:grpSpPr>
            <a:xfrm>
              <a:off x="3204438" y="1864591"/>
              <a:ext cx="207818" cy="207818"/>
              <a:chOff x="4402365" y="2227811"/>
              <a:chExt cx="207818" cy="207818"/>
            </a:xfrm>
          </p:grpSpPr>
          <p:sp>
            <p:nvSpPr>
              <p:cNvPr id="134" name="椭圆 133">
                <a:extLst>
                  <a:ext uri="{FF2B5EF4-FFF2-40B4-BE49-F238E27FC236}">
                    <a16:creationId xmlns:a16="http://schemas.microsoft.com/office/drawing/2014/main" id="{E76D7A73-5FA6-403D-8D83-5B65E013652F}"/>
                  </a:ext>
                </a:extLst>
              </p:cNvPr>
              <p:cNvSpPr/>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六边形 134">
                <a:extLst>
                  <a:ext uri="{FF2B5EF4-FFF2-40B4-BE49-F238E27FC236}">
                    <a16:creationId xmlns:a16="http://schemas.microsoft.com/office/drawing/2014/main" id="{C19D0561-795A-48A0-8817-6051142E9759}"/>
                  </a:ext>
                </a:extLst>
              </p:cNvPr>
              <p:cNvSpPr/>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128" name="组合 127">
              <a:extLst>
                <a:ext uri="{FF2B5EF4-FFF2-40B4-BE49-F238E27FC236}">
                  <a16:creationId xmlns:a16="http://schemas.microsoft.com/office/drawing/2014/main" id="{744A8723-060D-48D9-AC7C-A9EAE0C0452F}"/>
                </a:ext>
              </a:extLst>
            </p:cNvPr>
            <p:cNvGrpSpPr/>
            <p:nvPr/>
          </p:nvGrpSpPr>
          <p:grpSpPr>
            <a:xfrm>
              <a:off x="1370879" y="3807691"/>
              <a:ext cx="207818" cy="207818"/>
              <a:chOff x="4559531" y="2227811"/>
              <a:chExt cx="207818" cy="207818"/>
            </a:xfrm>
          </p:grpSpPr>
          <p:sp>
            <p:nvSpPr>
              <p:cNvPr id="132" name="椭圆 131">
                <a:extLst>
                  <a:ext uri="{FF2B5EF4-FFF2-40B4-BE49-F238E27FC236}">
                    <a16:creationId xmlns:a16="http://schemas.microsoft.com/office/drawing/2014/main" id="{7A567A6E-42FC-41A9-B09E-7B5C7E0EEA9E}"/>
                  </a:ext>
                </a:extLst>
              </p:cNvPr>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六边形 132">
                <a:extLst>
                  <a:ext uri="{FF2B5EF4-FFF2-40B4-BE49-F238E27FC236}">
                    <a16:creationId xmlns:a16="http://schemas.microsoft.com/office/drawing/2014/main" id="{C28D259E-70C3-46FE-95BA-976EB4268E09}"/>
                  </a:ext>
                </a:extLst>
              </p:cNvPr>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129" name="组合 128">
              <a:extLst>
                <a:ext uri="{FF2B5EF4-FFF2-40B4-BE49-F238E27FC236}">
                  <a16:creationId xmlns:a16="http://schemas.microsoft.com/office/drawing/2014/main" id="{EE93C785-B82A-4910-93A5-4E45EC779D24}"/>
                </a:ext>
              </a:extLst>
            </p:cNvPr>
            <p:cNvGrpSpPr/>
            <p:nvPr/>
          </p:nvGrpSpPr>
          <p:grpSpPr>
            <a:xfrm>
              <a:off x="3204438" y="3807691"/>
              <a:ext cx="207818" cy="207818"/>
              <a:chOff x="4402365" y="2227811"/>
              <a:chExt cx="207818" cy="207818"/>
            </a:xfrm>
          </p:grpSpPr>
          <p:sp>
            <p:nvSpPr>
              <p:cNvPr id="130" name="椭圆 129">
                <a:extLst>
                  <a:ext uri="{FF2B5EF4-FFF2-40B4-BE49-F238E27FC236}">
                    <a16:creationId xmlns:a16="http://schemas.microsoft.com/office/drawing/2014/main" id="{D1E1DBCD-AE3F-4A4E-BEBB-3BADD06A8D0B}"/>
                  </a:ext>
                </a:extLst>
              </p:cNvPr>
              <p:cNvSpPr/>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六边形 130">
                <a:extLst>
                  <a:ext uri="{FF2B5EF4-FFF2-40B4-BE49-F238E27FC236}">
                    <a16:creationId xmlns:a16="http://schemas.microsoft.com/office/drawing/2014/main" id="{DC987A75-2CBD-42A3-9DA8-8B7B36D34F8B}"/>
                  </a:ext>
                </a:extLst>
              </p:cNvPr>
              <p:cNvSpPr/>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grpSp>
        <p:nvGrpSpPr>
          <p:cNvPr id="138" name="组合 137">
            <a:extLst>
              <a:ext uri="{FF2B5EF4-FFF2-40B4-BE49-F238E27FC236}">
                <a16:creationId xmlns:a16="http://schemas.microsoft.com/office/drawing/2014/main" id="{83CEABEF-9FC4-4DC9-9021-EB907B1477C6}"/>
              </a:ext>
            </a:extLst>
          </p:cNvPr>
          <p:cNvGrpSpPr/>
          <p:nvPr/>
        </p:nvGrpSpPr>
        <p:grpSpPr>
          <a:xfrm>
            <a:off x="8782063" y="3295221"/>
            <a:ext cx="1934285" cy="476905"/>
            <a:chOff x="1403208" y="2615679"/>
            <a:chExt cx="2133884" cy="476905"/>
          </a:xfrm>
        </p:grpSpPr>
        <p:sp>
          <p:nvSpPr>
            <p:cNvPr id="139" name="矩形 138">
              <a:extLst>
                <a:ext uri="{FF2B5EF4-FFF2-40B4-BE49-F238E27FC236}">
                  <a16:creationId xmlns:a16="http://schemas.microsoft.com/office/drawing/2014/main" id="{4AEFECD9-D133-4170-946E-AEA7253C93A2}"/>
                </a:ext>
              </a:extLst>
            </p:cNvPr>
            <p:cNvSpPr/>
            <p:nvPr/>
          </p:nvSpPr>
          <p:spPr>
            <a:xfrm>
              <a:off x="1403208" y="2615679"/>
              <a:ext cx="2133884" cy="394206"/>
            </a:xfrm>
            <a:prstGeom prst="rect">
              <a:avLst/>
            </a:prstGeom>
            <a:solidFill>
              <a:srgbClr val="0070C0"/>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文本框 139">
              <a:extLst>
                <a:ext uri="{FF2B5EF4-FFF2-40B4-BE49-F238E27FC236}">
                  <a16:creationId xmlns:a16="http://schemas.microsoft.com/office/drawing/2014/main" id="{571E26D8-F93C-4064-94F3-2645D4D2B034}"/>
                </a:ext>
              </a:extLst>
            </p:cNvPr>
            <p:cNvSpPr txBox="1"/>
            <p:nvPr/>
          </p:nvSpPr>
          <p:spPr>
            <a:xfrm>
              <a:off x="1691973" y="2630919"/>
              <a:ext cx="1556353" cy="461665"/>
            </a:xfrm>
            <a:prstGeom prst="rect">
              <a:avLst/>
            </a:prstGeom>
            <a:noFill/>
          </p:spPr>
          <p:txBody>
            <a:bodyPr wrap="square" rtlCol="0">
              <a:spAutoFit/>
            </a:bodyPr>
            <a:lstStyle/>
            <a:p>
              <a:pPr algn="ctr"/>
              <a:r>
                <a:rPr lang="en-US" altLang="zh-CN" sz="2400" dirty="0">
                  <a:solidFill>
                    <a:schemeClr val="bg1"/>
                  </a:solidFill>
                  <a:latin typeface="方正正大黑简体" panose="02000000000000000000" pitchFamily="2" charset="-122"/>
                  <a:ea typeface="方正正大黑简体" panose="02000000000000000000" pitchFamily="2" charset="-122"/>
                </a:rPr>
                <a:t>3</a:t>
              </a:r>
              <a:endParaRPr lang="zh-CN" altLang="en-US" sz="2400" dirty="0">
                <a:solidFill>
                  <a:schemeClr val="bg1"/>
                </a:solidFill>
                <a:latin typeface="方正正大黑简体" panose="02000000000000000000" pitchFamily="2" charset="-122"/>
                <a:ea typeface="方正正大黑简体" panose="02000000000000000000" pitchFamily="2" charset="-122"/>
              </a:endParaRPr>
            </a:p>
          </p:txBody>
        </p:sp>
      </p:grpSp>
      <p:sp>
        <p:nvSpPr>
          <p:cNvPr id="141" name="文本框 140">
            <a:extLst>
              <a:ext uri="{FF2B5EF4-FFF2-40B4-BE49-F238E27FC236}">
                <a16:creationId xmlns:a16="http://schemas.microsoft.com/office/drawing/2014/main" id="{97753CF6-3DE9-4549-8954-7850008D8AFD}"/>
              </a:ext>
            </a:extLst>
          </p:cNvPr>
          <p:cNvSpPr txBox="1"/>
          <p:nvPr/>
        </p:nvSpPr>
        <p:spPr>
          <a:xfrm>
            <a:off x="8815402" y="4015464"/>
            <a:ext cx="1934287" cy="689484"/>
          </a:xfrm>
          <a:prstGeom prst="rect">
            <a:avLst/>
          </a:prstGeom>
          <a:noFill/>
        </p:spPr>
        <p:txBody>
          <a:bodyPr wrap="square" rtlCol="0">
            <a:spAutoFit/>
          </a:bodyPr>
          <a:lstStyle/>
          <a:p>
            <a:pPr algn="just">
              <a:lnSpc>
                <a:spcPts val="2400"/>
              </a:lnSpc>
            </a:pPr>
            <a:r>
              <a:rPr lang="zh-CN" altLang="en-US" sz="1550" spc="-150" dirty="0">
                <a:latin typeface="方正正大黑简体" panose="02000000000000000000" pitchFamily="2" charset="-122"/>
                <a:ea typeface="方正正大黑简体" panose="02000000000000000000" pitchFamily="2" charset="-122"/>
              </a:rPr>
              <a:t>对邮件源没有任何验证</a:t>
            </a:r>
          </a:p>
        </p:txBody>
      </p:sp>
      <p:sp>
        <p:nvSpPr>
          <p:cNvPr id="142" name="文本框 141">
            <a:extLst>
              <a:ext uri="{FF2B5EF4-FFF2-40B4-BE49-F238E27FC236}">
                <a16:creationId xmlns:a16="http://schemas.microsoft.com/office/drawing/2014/main" id="{457CEF34-628D-44F5-9D14-2A7C06444209}"/>
              </a:ext>
            </a:extLst>
          </p:cNvPr>
          <p:cNvSpPr txBox="1"/>
          <p:nvPr/>
        </p:nvSpPr>
        <p:spPr>
          <a:xfrm>
            <a:off x="1195614" y="1643848"/>
            <a:ext cx="8997242" cy="523220"/>
          </a:xfrm>
          <a:prstGeom prst="rect">
            <a:avLst/>
          </a:prstGeom>
          <a:noFill/>
        </p:spPr>
        <p:txBody>
          <a:bodyPr wrap="square">
            <a:spAutoFit/>
          </a:bodyPr>
          <a:lstStyle/>
          <a:p>
            <a:pPr marL="457200" indent="-457200">
              <a:buSzPct val="150000"/>
              <a:buBlip>
                <a:blip r:embed="rId3"/>
              </a:buBlip>
            </a:pPr>
            <a:r>
              <a:rPr lang="en-US" altLang="zh-CN" sz="2800" dirty="0">
                <a:latin typeface="方正正大黑简体" panose="02000000000000000000" pitchFamily="2" charset="-122"/>
                <a:ea typeface="方正正大黑简体" panose="02000000000000000000" pitchFamily="2" charset="-122"/>
              </a:rPr>
              <a:t>SMTP</a:t>
            </a:r>
            <a:r>
              <a:rPr lang="zh-CN" altLang="en-US" sz="2800" dirty="0">
                <a:latin typeface="方正正大黑简体" panose="02000000000000000000" pitchFamily="2" charset="-122"/>
                <a:ea typeface="方正正大黑简体" panose="02000000000000000000" pitchFamily="2" charset="-122"/>
              </a:rPr>
              <a:t>协议本身没有采用任何安全机制</a:t>
            </a:r>
          </a:p>
        </p:txBody>
      </p:sp>
    </p:spTree>
    <p:extLst>
      <p:ext uri="{BB962C8B-B14F-4D97-AF65-F5344CB8AC3E}">
        <p14:creationId xmlns:p14="http://schemas.microsoft.com/office/powerpoint/2010/main" val="33044923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iterate type="wd">
                                        <p:tmPct val="10000"/>
                                      </p:iterate>
                                      <p:childTnLst>
                                        <p:set>
                                          <p:cBhvr>
                                            <p:cTn id="13" dur="1" fill="hold">
                                              <p:stCondLst>
                                                <p:cond delay="0"/>
                                              </p:stCondLst>
                                            </p:cTn>
                                            <p:tgtEl>
                                              <p:spTgt spid="142"/>
                                            </p:tgtEl>
                                            <p:attrNameLst>
                                              <p:attrName>style.visibility</p:attrName>
                                            </p:attrNameLst>
                                          </p:cBhvr>
                                          <p:to>
                                            <p:strVal val="visible"/>
                                          </p:to>
                                        </p:set>
                                        <p:animEffect transition="in" filter="fade">
                                          <p:cBhvr>
                                            <p:cTn id="14" dur="500"/>
                                            <p:tgtEl>
                                              <p:spTgt spid="142"/>
                                            </p:tgtEl>
                                          </p:cBhvr>
                                        </p:animEffect>
                                      </p:childTnLst>
                                    </p:cTn>
                                  </p:par>
                                  <p:par>
                                    <p:cTn id="15" presetID="2" presetClass="entr" presetSubtype="8" accel="40000" fill="hold" grpId="0" nodeType="withEffect" p14:presetBounceEnd="40000">
                                      <p:stCondLst>
                                        <p:cond delay="500"/>
                                      </p:stCondLst>
                                      <p:childTnLst>
                                        <p:set>
                                          <p:cBhvr>
                                            <p:cTn id="16" dur="1" fill="hold">
                                              <p:stCondLst>
                                                <p:cond delay="0"/>
                                              </p:stCondLst>
                                            </p:cTn>
                                            <p:tgtEl>
                                              <p:spTgt spid="82"/>
                                            </p:tgtEl>
                                            <p:attrNameLst>
                                              <p:attrName>style.visibility</p:attrName>
                                            </p:attrNameLst>
                                          </p:cBhvr>
                                          <p:to>
                                            <p:strVal val="visible"/>
                                          </p:to>
                                        </p:set>
                                        <p:anim calcmode="lin" valueType="num" p14:bounceEnd="40000">
                                          <p:cBhvr additive="base">
                                            <p:cTn id="17" dur="1250" fill="hold"/>
                                            <p:tgtEl>
                                              <p:spTgt spid="82"/>
                                            </p:tgtEl>
                                            <p:attrNameLst>
                                              <p:attrName>ppt_x</p:attrName>
                                            </p:attrNameLst>
                                          </p:cBhvr>
                                          <p:tavLst>
                                            <p:tav tm="0">
                                              <p:val>
                                                <p:strVal val="0-#ppt_w/2"/>
                                              </p:val>
                                            </p:tav>
                                            <p:tav tm="100000">
                                              <p:val>
                                                <p:strVal val="#ppt_x"/>
                                              </p:val>
                                            </p:tav>
                                          </p:tavLst>
                                        </p:anim>
                                        <p:anim calcmode="lin" valueType="num" p14:bounceEnd="40000">
                                          <p:cBhvr additive="base">
                                            <p:cTn id="18" dur="1250" fill="hold"/>
                                            <p:tgtEl>
                                              <p:spTgt spid="82"/>
                                            </p:tgtEl>
                                            <p:attrNameLst>
                                              <p:attrName>ppt_y</p:attrName>
                                            </p:attrNameLst>
                                          </p:cBhvr>
                                          <p:tavLst>
                                            <p:tav tm="0">
                                              <p:val>
                                                <p:strVal val="#ppt_y"/>
                                              </p:val>
                                            </p:tav>
                                            <p:tav tm="100000">
                                              <p:val>
                                                <p:strVal val="#ppt_y"/>
                                              </p:val>
                                            </p:tav>
                                          </p:tavLst>
                                        </p:anim>
                                      </p:childTnLst>
                                    </p:cTn>
                                  </p:par>
                                  <p:par>
                                    <p:cTn id="19" presetID="2" presetClass="entr" presetSubtype="2" accel="40000" fill="hold" grpId="0" nodeType="withEffect" p14:presetBounceEnd="40000">
                                      <p:stCondLst>
                                        <p:cond delay="750"/>
                                      </p:stCondLst>
                                      <p:childTnLst>
                                        <p:set>
                                          <p:cBhvr>
                                            <p:cTn id="20" dur="1" fill="hold">
                                              <p:stCondLst>
                                                <p:cond delay="0"/>
                                              </p:stCondLst>
                                            </p:cTn>
                                            <p:tgtEl>
                                              <p:spTgt spid="83"/>
                                            </p:tgtEl>
                                            <p:attrNameLst>
                                              <p:attrName>style.visibility</p:attrName>
                                            </p:attrNameLst>
                                          </p:cBhvr>
                                          <p:to>
                                            <p:strVal val="visible"/>
                                          </p:to>
                                        </p:set>
                                        <p:anim calcmode="lin" valueType="num" p14:bounceEnd="40000">
                                          <p:cBhvr additive="base">
                                            <p:cTn id="21" dur="1250" fill="hold"/>
                                            <p:tgtEl>
                                              <p:spTgt spid="83"/>
                                            </p:tgtEl>
                                            <p:attrNameLst>
                                              <p:attrName>ppt_x</p:attrName>
                                            </p:attrNameLst>
                                          </p:cBhvr>
                                          <p:tavLst>
                                            <p:tav tm="0">
                                              <p:val>
                                                <p:strVal val="1+#ppt_w/2"/>
                                              </p:val>
                                            </p:tav>
                                            <p:tav tm="100000">
                                              <p:val>
                                                <p:strVal val="#ppt_x"/>
                                              </p:val>
                                            </p:tav>
                                          </p:tavLst>
                                        </p:anim>
                                        <p:anim calcmode="lin" valueType="num" p14:bounceEnd="40000">
                                          <p:cBhvr additive="base">
                                            <p:cTn id="22" dur="1250" fill="hold"/>
                                            <p:tgtEl>
                                              <p:spTgt spid="83"/>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84"/>
                                            </p:tgtEl>
                                            <p:attrNameLst>
                                              <p:attrName>style.visibility</p:attrName>
                                            </p:attrNameLst>
                                          </p:cBhvr>
                                          <p:to>
                                            <p:strVal val="visible"/>
                                          </p:to>
                                        </p:set>
                                        <p:anim calcmode="lin" valueType="num">
                                          <p:cBhvr>
                                            <p:cTn id="26" dur="500" fill="hold"/>
                                            <p:tgtEl>
                                              <p:spTgt spid="84"/>
                                            </p:tgtEl>
                                            <p:attrNameLst>
                                              <p:attrName>ppt_w</p:attrName>
                                            </p:attrNameLst>
                                          </p:cBhvr>
                                          <p:tavLst>
                                            <p:tav tm="0">
                                              <p:val>
                                                <p:fltVal val="0"/>
                                              </p:val>
                                            </p:tav>
                                            <p:tav tm="100000">
                                              <p:val>
                                                <p:strVal val="#ppt_w"/>
                                              </p:val>
                                            </p:tav>
                                          </p:tavLst>
                                        </p:anim>
                                        <p:anim calcmode="lin" valueType="num">
                                          <p:cBhvr>
                                            <p:cTn id="27" dur="500" fill="hold"/>
                                            <p:tgtEl>
                                              <p:spTgt spid="84"/>
                                            </p:tgtEl>
                                            <p:attrNameLst>
                                              <p:attrName>ppt_h</p:attrName>
                                            </p:attrNameLst>
                                          </p:cBhvr>
                                          <p:tavLst>
                                            <p:tav tm="0">
                                              <p:val>
                                                <p:fltVal val="0"/>
                                              </p:val>
                                            </p:tav>
                                            <p:tav tm="100000">
                                              <p:val>
                                                <p:strVal val="#ppt_h"/>
                                              </p:val>
                                            </p:tav>
                                          </p:tavLst>
                                        </p:anim>
                                        <p:animEffect transition="in" filter="fade">
                                          <p:cBhvr>
                                            <p:cTn id="28" dur="500"/>
                                            <p:tgtEl>
                                              <p:spTgt spid="84"/>
                                            </p:tgtEl>
                                          </p:cBhvr>
                                        </p:animEffect>
                                      </p:childTnLst>
                                    </p:cTn>
                                  </p:par>
                                </p:childTnLst>
                              </p:cTn>
                            </p:par>
                            <p:par>
                              <p:cTn id="29" fill="hold">
                                <p:stCondLst>
                                  <p:cond delay="2500"/>
                                </p:stCondLst>
                                <p:childTnLst>
                                  <p:par>
                                    <p:cTn id="30" presetID="1" presetClass="entr" presetSubtype="0" fill="hold" nodeType="afterEffect">
                                      <p:stCondLst>
                                        <p:cond delay="0"/>
                                      </p:stCondLst>
                                      <p:childTnLst>
                                        <p:set>
                                          <p:cBhvr>
                                            <p:cTn id="31" dur="1" fill="hold">
                                              <p:stCondLst>
                                                <p:cond delay="0"/>
                                              </p:stCondLst>
                                            </p:cTn>
                                            <p:tgtEl>
                                              <p:spTgt spid="97"/>
                                            </p:tgtEl>
                                            <p:attrNameLst>
                                              <p:attrName>style.visibility</p:attrName>
                                            </p:attrNameLst>
                                          </p:cBhvr>
                                          <p:to>
                                            <p:strVal val="visible"/>
                                          </p:to>
                                        </p:set>
                                      </p:childTnLst>
                                    </p:cTn>
                                  </p:par>
                                  <p:par>
                                    <p:cTn id="32" presetID="35" presetClass="emph" presetSubtype="0" repeatCount="2000" fill="hold" nodeType="withEffect">
                                      <p:stCondLst>
                                        <p:cond delay="0"/>
                                      </p:stCondLst>
                                      <p:childTnLst>
                                        <p:anim calcmode="discrete" valueType="str">
                                          <p:cBhvr>
                                            <p:cTn id="33" dur="250" fill="hold"/>
                                            <p:tgtEl>
                                              <p:spTgt spid="97"/>
                                            </p:tgtEl>
                                            <p:attrNameLst>
                                              <p:attrName>style.visibility</p:attrName>
                                            </p:attrNameLst>
                                          </p:cBhvr>
                                          <p:tavLst>
                                            <p:tav tm="0">
                                              <p:val>
                                                <p:strVal val="hidden"/>
                                              </p:val>
                                            </p:tav>
                                            <p:tav tm="50000">
                                              <p:val>
                                                <p:strVal val="visible"/>
                                              </p:val>
                                            </p:tav>
                                          </p:tavLst>
                                        </p:anim>
                                      </p:childTnLst>
                                    </p:cTn>
                                  </p:par>
                                </p:childTnLst>
                              </p:cTn>
                            </p:par>
                            <p:par>
                              <p:cTn id="34" fill="hold">
                                <p:stCondLst>
                                  <p:cond delay="3000"/>
                                </p:stCondLst>
                                <p:childTnLst>
                                  <p:par>
                                    <p:cTn id="35" presetID="10" presetClass="entr" presetSubtype="0" fill="hold" grpId="0" nodeType="afterEffect">
                                      <p:stCondLst>
                                        <p:cond delay="0"/>
                                      </p:stCondLst>
                                      <p:iterate type="lt">
                                        <p:tmPct val="10000"/>
                                      </p:iterate>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childTnLst>
                              </p:cTn>
                            </p:par>
                            <p:par>
                              <p:cTn id="38" fill="hold">
                                <p:stCondLst>
                                  <p:cond delay="4050"/>
                                </p:stCondLst>
                                <p:childTnLst>
                                  <p:par>
                                    <p:cTn id="39" presetID="2" presetClass="entr" presetSubtype="8" accel="40000" fill="hold" grpId="0" nodeType="afterEffect" p14:presetBounceEnd="40000">
                                      <p:stCondLst>
                                        <p:cond delay="0"/>
                                      </p:stCondLst>
                                      <p:childTnLst>
                                        <p:set>
                                          <p:cBhvr>
                                            <p:cTn id="40" dur="1" fill="hold">
                                              <p:stCondLst>
                                                <p:cond delay="0"/>
                                              </p:stCondLst>
                                            </p:cTn>
                                            <p:tgtEl>
                                              <p:spTgt spid="102"/>
                                            </p:tgtEl>
                                            <p:attrNameLst>
                                              <p:attrName>style.visibility</p:attrName>
                                            </p:attrNameLst>
                                          </p:cBhvr>
                                          <p:to>
                                            <p:strVal val="visible"/>
                                          </p:to>
                                        </p:set>
                                        <p:anim calcmode="lin" valueType="num" p14:bounceEnd="40000">
                                          <p:cBhvr additive="base">
                                            <p:cTn id="41" dur="1250" fill="hold"/>
                                            <p:tgtEl>
                                              <p:spTgt spid="102"/>
                                            </p:tgtEl>
                                            <p:attrNameLst>
                                              <p:attrName>ppt_x</p:attrName>
                                            </p:attrNameLst>
                                          </p:cBhvr>
                                          <p:tavLst>
                                            <p:tav tm="0">
                                              <p:val>
                                                <p:strVal val="0-#ppt_w/2"/>
                                              </p:val>
                                            </p:tav>
                                            <p:tav tm="100000">
                                              <p:val>
                                                <p:strVal val="#ppt_x"/>
                                              </p:val>
                                            </p:tav>
                                          </p:tavLst>
                                        </p:anim>
                                        <p:anim calcmode="lin" valueType="num" p14:bounceEnd="40000">
                                          <p:cBhvr additive="base">
                                            <p:cTn id="42" dur="1250" fill="hold"/>
                                            <p:tgtEl>
                                              <p:spTgt spid="102"/>
                                            </p:tgtEl>
                                            <p:attrNameLst>
                                              <p:attrName>ppt_y</p:attrName>
                                            </p:attrNameLst>
                                          </p:cBhvr>
                                          <p:tavLst>
                                            <p:tav tm="0">
                                              <p:val>
                                                <p:strVal val="#ppt_y"/>
                                              </p:val>
                                            </p:tav>
                                            <p:tav tm="100000">
                                              <p:val>
                                                <p:strVal val="#ppt_y"/>
                                              </p:val>
                                            </p:tav>
                                          </p:tavLst>
                                        </p:anim>
                                      </p:childTnLst>
                                    </p:cTn>
                                  </p:par>
                                  <p:par>
                                    <p:cTn id="43" presetID="2" presetClass="entr" presetSubtype="2" accel="40000" fill="hold" grpId="0" nodeType="withEffect" p14:presetBounceEnd="40000">
                                      <p:stCondLst>
                                        <p:cond delay="750"/>
                                      </p:stCondLst>
                                      <p:childTnLst>
                                        <p:set>
                                          <p:cBhvr>
                                            <p:cTn id="44" dur="1" fill="hold">
                                              <p:stCondLst>
                                                <p:cond delay="0"/>
                                              </p:stCondLst>
                                            </p:cTn>
                                            <p:tgtEl>
                                              <p:spTgt spid="103"/>
                                            </p:tgtEl>
                                            <p:attrNameLst>
                                              <p:attrName>style.visibility</p:attrName>
                                            </p:attrNameLst>
                                          </p:cBhvr>
                                          <p:to>
                                            <p:strVal val="visible"/>
                                          </p:to>
                                        </p:set>
                                        <p:anim calcmode="lin" valueType="num" p14:bounceEnd="40000">
                                          <p:cBhvr additive="base">
                                            <p:cTn id="45" dur="1250" fill="hold"/>
                                            <p:tgtEl>
                                              <p:spTgt spid="103"/>
                                            </p:tgtEl>
                                            <p:attrNameLst>
                                              <p:attrName>ppt_x</p:attrName>
                                            </p:attrNameLst>
                                          </p:cBhvr>
                                          <p:tavLst>
                                            <p:tav tm="0">
                                              <p:val>
                                                <p:strVal val="1+#ppt_w/2"/>
                                              </p:val>
                                            </p:tav>
                                            <p:tav tm="100000">
                                              <p:val>
                                                <p:strVal val="#ppt_x"/>
                                              </p:val>
                                            </p:tav>
                                          </p:tavLst>
                                        </p:anim>
                                        <p:anim calcmode="lin" valueType="num" p14:bounceEnd="40000">
                                          <p:cBhvr additive="base">
                                            <p:cTn id="46" dur="1250" fill="hold"/>
                                            <p:tgtEl>
                                              <p:spTgt spid="103"/>
                                            </p:tgtEl>
                                            <p:attrNameLst>
                                              <p:attrName>ppt_y</p:attrName>
                                            </p:attrNameLst>
                                          </p:cBhvr>
                                          <p:tavLst>
                                            <p:tav tm="0">
                                              <p:val>
                                                <p:strVal val="#ppt_y"/>
                                              </p:val>
                                            </p:tav>
                                            <p:tav tm="100000">
                                              <p:val>
                                                <p:strVal val="#ppt_y"/>
                                              </p:val>
                                            </p:tav>
                                          </p:tavLst>
                                        </p:anim>
                                      </p:childTnLst>
                                    </p:cTn>
                                  </p:par>
                                </p:childTnLst>
                              </p:cTn>
                            </p:par>
                            <p:par>
                              <p:cTn id="47" fill="hold">
                                <p:stCondLst>
                                  <p:cond delay="6050"/>
                                </p:stCondLst>
                                <p:childTnLst>
                                  <p:par>
                                    <p:cTn id="48" presetID="53" presetClass="entr" presetSubtype="16" fill="hold" nodeType="afterEffect">
                                      <p:stCondLst>
                                        <p:cond delay="0"/>
                                      </p:stCondLst>
                                      <p:childTnLst>
                                        <p:set>
                                          <p:cBhvr>
                                            <p:cTn id="49" dur="1" fill="hold">
                                              <p:stCondLst>
                                                <p:cond delay="0"/>
                                              </p:stCondLst>
                                            </p:cTn>
                                            <p:tgtEl>
                                              <p:spTgt spid="105"/>
                                            </p:tgtEl>
                                            <p:attrNameLst>
                                              <p:attrName>style.visibility</p:attrName>
                                            </p:attrNameLst>
                                          </p:cBhvr>
                                          <p:to>
                                            <p:strVal val="visible"/>
                                          </p:to>
                                        </p:set>
                                        <p:anim calcmode="lin" valueType="num">
                                          <p:cBhvr>
                                            <p:cTn id="50" dur="500" fill="hold"/>
                                            <p:tgtEl>
                                              <p:spTgt spid="105"/>
                                            </p:tgtEl>
                                            <p:attrNameLst>
                                              <p:attrName>ppt_w</p:attrName>
                                            </p:attrNameLst>
                                          </p:cBhvr>
                                          <p:tavLst>
                                            <p:tav tm="0">
                                              <p:val>
                                                <p:fltVal val="0"/>
                                              </p:val>
                                            </p:tav>
                                            <p:tav tm="100000">
                                              <p:val>
                                                <p:strVal val="#ppt_w"/>
                                              </p:val>
                                            </p:tav>
                                          </p:tavLst>
                                        </p:anim>
                                        <p:anim calcmode="lin" valueType="num">
                                          <p:cBhvr>
                                            <p:cTn id="51" dur="500" fill="hold"/>
                                            <p:tgtEl>
                                              <p:spTgt spid="105"/>
                                            </p:tgtEl>
                                            <p:attrNameLst>
                                              <p:attrName>ppt_h</p:attrName>
                                            </p:attrNameLst>
                                          </p:cBhvr>
                                          <p:tavLst>
                                            <p:tav tm="0">
                                              <p:val>
                                                <p:fltVal val="0"/>
                                              </p:val>
                                            </p:tav>
                                            <p:tav tm="100000">
                                              <p:val>
                                                <p:strVal val="#ppt_h"/>
                                              </p:val>
                                            </p:tav>
                                          </p:tavLst>
                                        </p:anim>
                                        <p:animEffect transition="in" filter="fade">
                                          <p:cBhvr>
                                            <p:cTn id="52" dur="500"/>
                                            <p:tgtEl>
                                              <p:spTgt spid="105"/>
                                            </p:tgtEl>
                                          </p:cBhvr>
                                        </p:animEffect>
                                      </p:childTnLst>
                                    </p:cTn>
                                  </p:par>
                                </p:childTnLst>
                              </p:cTn>
                            </p:par>
                            <p:par>
                              <p:cTn id="53" fill="hold">
                                <p:stCondLst>
                                  <p:cond delay="6550"/>
                                </p:stCondLst>
                                <p:childTnLst>
                                  <p:par>
                                    <p:cTn id="54" presetID="1" presetClass="entr" presetSubtype="0" fill="hold" nodeType="afterEffect">
                                      <p:stCondLst>
                                        <p:cond delay="0"/>
                                      </p:stCondLst>
                                      <p:childTnLst>
                                        <p:set>
                                          <p:cBhvr>
                                            <p:cTn id="55" dur="1" fill="hold">
                                              <p:stCondLst>
                                                <p:cond delay="0"/>
                                              </p:stCondLst>
                                            </p:cTn>
                                            <p:tgtEl>
                                              <p:spTgt spid="119"/>
                                            </p:tgtEl>
                                            <p:attrNameLst>
                                              <p:attrName>style.visibility</p:attrName>
                                            </p:attrNameLst>
                                          </p:cBhvr>
                                          <p:to>
                                            <p:strVal val="visible"/>
                                          </p:to>
                                        </p:set>
                                      </p:childTnLst>
                                    </p:cTn>
                                  </p:par>
                                  <p:par>
                                    <p:cTn id="56" presetID="35" presetClass="emph" presetSubtype="0" repeatCount="2000" fill="hold" nodeType="withEffect">
                                      <p:stCondLst>
                                        <p:cond delay="0"/>
                                      </p:stCondLst>
                                      <p:childTnLst>
                                        <p:anim calcmode="discrete" valueType="str">
                                          <p:cBhvr>
                                            <p:cTn id="57" dur="250" fill="hold"/>
                                            <p:tgtEl>
                                              <p:spTgt spid="119"/>
                                            </p:tgtEl>
                                            <p:attrNameLst>
                                              <p:attrName>style.visibility</p:attrName>
                                            </p:attrNameLst>
                                          </p:cBhvr>
                                          <p:tavLst>
                                            <p:tav tm="0">
                                              <p:val>
                                                <p:strVal val="hidden"/>
                                              </p:val>
                                            </p:tav>
                                            <p:tav tm="50000">
                                              <p:val>
                                                <p:strVal val="visible"/>
                                              </p:val>
                                            </p:tav>
                                          </p:tavLst>
                                        </p:anim>
                                      </p:childTnLst>
                                    </p:cTn>
                                  </p:par>
                                </p:childTnLst>
                              </p:cTn>
                            </p:par>
                            <p:par>
                              <p:cTn id="58" fill="hold">
                                <p:stCondLst>
                                  <p:cond delay="7050"/>
                                </p:stCondLst>
                                <p:childTnLst>
                                  <p:par>
                                    <p:cTn id="59" presetID="10" presetClass="entr" presetSubtype="0" fill="hold" grpId="0" nodeType="afterEffect">
                                      <p:stCondLst>
                                        <p:cond delay="0"/>
                                      </p:stCondLst>
                                      <p:iterate type="lt">
                                        <p:tmPct val="10000"/>
                                      </p:iterate>
                                      <p:childTnLst>
                                        <p:set>
                                          <p:cBhvr>
                                            <p:cTn id="60" dur="1" fill="hold">
                                              <p:stCondLst>
                                                <p:cond delay="0"/>
                                              </p:stCondLst>
                                            </p:cTn>
                                            <p:tgtEl>
                                              <p:spTgt spid="122"/>
                                            </p:tgtEl>
                                            <p:attrNameLst>
                                              <p:attrName>style.visibility</p:attrName>
                                            </p:attrNameLst>
                                          </p:cBhvr>
                                          <p:to>
                                            <p:strVal val="visible"/>
                                          </p:to>
                                        </p:set>
                                        <p:animEffect transition="in" filter="fade">
                                          <p:cBhvr>
                                            <p:cTn id="61" dur="500"/>
                                            <p:tgtEl>
                                              <p:spTgt spid="122"/>
                                            </p:tgtEl>
                                          </p:cBhvr>
                                        </p:animEffect>
                                      </p:childTnLst>
                                    </p:cTn>
                                  </p:par>
                                </p:childTnLst>
                              </p:cTn>
                            </p:par>
                            <p:par>
                              <p:cTn id="62" fill="hold">
                                <p:stCondLst>
                                  <p:cond delay="8350"/>
                                </p:stCondLst>
                                <p:childTnLst>
                                  <p:par>
                                    <p:cTn id="63" presetID="2" presetClass="entr" presetSubtype="8" accel="40000" fill="hold" grpId="0" nodeType="afterEffect" p14:presetBounceEnd="40000">
                                      <p:stCondLst>
                                        <p:cond delay="0"/>
                                      </p:stCondLst>
                                      <p:childTnLst>
                                        <p:set>
                                          <p:cBhvr>
                                            <p:cTn id="64" dur="1" fill="hold">
                                              <p:stCondLst>
                                                <p:cond delay="0"/>
                                              </p:stCondLst>
                                            </p:cTn>
                                            <p:tgtEl>
                                              <p:spTgt spid="123"/>
                                            </p:tgtEl>
                                            <p:attrNameLst>
                                              <p:attrName>style.visibility</p:attrName>
                                            </p:attrNameLst>
                                          </p:cBhvr>
                                          <p:to>
                                            <p:strVal val="visible"/>
                                          </p:to>
                                        </p:set>
                                        <p:anim calcmode="lin" valueType="num" p14:bounceEnd="40000">
                                          <p:cBhvr additive="base">
                                            <p:cTn id="65" dur="1250" fill="hold"/>
                                            <p:tgtEl>
                                              <p:spTgt spid="123"/>
                                            </p:tgtEl>
                                            <p:attrNameLst>
                                              <p:attrName>ppt_x</p:attrName>
                                            </p:attrNameLst>
                                          </p:cBhvr>
                                          <p:tavLst>
                                            <p:tav tm="0">
                                              <p:val>
                                                <p:strVal val="0-#ppt_w/2"/>
                                              </p:val>
                                            </p:tav>
                                            <p:tav tm="100000">
                                              <p:val>
                                                <p:strVal val="#ppt_x"/>
                                              </p:val>
                                            </p:tav>
                                          </p:tavLst>
                                        </p:anim>
                                        <p:anim calcmode="lin" valueType="num" p14:bounceEnd="40000">
                                          <p:cBhvr additive="base">
                                            <p:cTn id="66" dur="1250" fill="hold"/>
                                            <p:tgtEl>
                                              <p:spTgt spid="123"/>
                                            </p:tgtEl>
                                            <p:attrNameLst>
                                              <p:attrName>ppt_y</p:attrName>
                                            </p:attrNameLst>
                                          </p:cBhvr>
                                          <p:tavLst>
                                            <p:tav tm="0">
                                              <p:val>
                                                <p:strVal val="#ppt_y"/>
                                              </p:val>
                                            </p:tav>
                                            <p:tav tm="100000">
                                              <p:val>
                                                <p:strVal val="#ppt_y"/>
                                              </p:val>
                                            </p:tav>
                                          </p:tavLst>
                                        </p:anim>
                                      </p:childTnLst>
                                    </p:cTn>
                                  </p:par>
                                  <p:par>
                                    <p:cTn id="67" presetID="2" presetClass="entr" presetSubtype="2" accel="40000" fill="hold" grpId="0" nodeType="withEffect" p14:presetBounceEnd="40000">
                                      <p:stCondLst>
                                        <p:cond delay="750"/>
                                      </p:stCondLst>
                                      <p:childTnLst>
                                        <p:set>
                                          <p:cBhvr>
                                            <p:cTn id="68" dur="1" fill="hold">
                                              <p:stCondLst>
                                                <p:cond delay="0"/>
                                              </p:stCondLst>
                                            </p:cTn>
                                            <p:tgtEl>
                                              <p:spTgt spid="124"/>
                                            </p:tgtEl>
                                            <p:attrNameLst>
                                              <p:attrName>style.visibility</p:attrName>
                                            </p:attrNameLst>
                                          </p:cBhvr>
                                          <p:to>
                                            <p:strVal val="visible"/>
                                          </p:to>
                                        </p:set>
                                        <p:anim calcmode="lin" valueType="num" p14:bounceEnd="40000">
                                          <p:cBhvr additive="base">
                                            <p:cTn id="69" dur="1250" fill="hold"/>
                                            <p:tgtEl>
                                              <p:spTgt spid="124"/>
                                            </p:tgtEl>
                                            <p:attrNameLst>
                                              <p:attrName>ppt_x</p:attrName>
                                            </p:attrNameLst>
                                          </p:cBhvr>
                                          <p:tavLst>
                                            <p:tav tm="0">
                                              <p:val>
                                                <p:strVal val="1+#ppt_w/2"/>
                                              </p:val>
                                            </p:tav>
                                            <p:tav tm="100000">
                                              <p:val>
                                                <p:strVal val="#ppt_x"/>
                                              </p:val>
                                            </p:tav>
                                          </p:tavLst>
                                        </p:anim>
                                        <p:anim calcmode="lin" valueType="num" p14:bounceEnd="40000">
                                          <p:cBhvr additive="base">
                                            <p:cTn id="70" dur="1250" fill="hold"/>
                                            <p:tgtEl>
                                              <p:spTgt spid="124"/>
                                            </p:tgtEl>
                                            <p:attrNameLst>
                                              <p:attrName>ppt_y</p:attrName>
                                            </p:attrNameLst>
                                          </p:cBhvr>
                                          <p:tavLst>
                                            <p:tav tm="0">
                                              <p:val>
                                                <p:strVal val="#ppt_y"/>
                                              </p:val>
                                            </p:tav>
                                            <p:tav tm="100000">
                                              <p:val>
                                                <p:strVal val="#ppt_y"/>
                                              </p:val>
                                            </p:tav>
                                          </p:tavLst>
                                        </p:anim>
                                      </p:childTnLst>
                                    </p:cTn>
                                  </p:par>
                                </p:childTnLst>
                              </p:cTn>
                            </p:par>
                            <p:par>
                              <p:cTn id="71" fill="hold">
                                <p:stCondLst>
                                  <p:cond delay="10350"/>
                                </p:stCondLst>
                                <p:childTnLst>
                                  <p:par>
                                    <p:cTn id="72" presetID="53" presetClass="entr" presetSubtype="16" fill="hold" nodeType="afterEffect">
                                      <p:stCondLst>
                                        <p:cond delay="0"/>
                                      </p:stCondLst>
                                      <p:childTnLst>
                                        <p:set>
                                          <p:cBhvr>
                                            <p:cTn id="73" dur="1" fill="hold">
                                              <p:stCondLst>
                                                <p:cond delay="0"/>
                                              </p:stCondLst>
                                            </p:cTn>
                                            <p:tgtEl>
                                              <p:spTgt spid="125"/>
                                            </p:tgtEl>
                                            <p:attrNameLst>
                                              <p:attrName>style.visibility</p:attrName>
                                            </p:attrNameLst>
                                          </p:cBhvr>
                                          <p:to>
                                            <p:strVal val="visible"/>
                                          </p:to>
                                        </p:set>
                                        <p:anim calcmode="lin" valueType="num">
                                          <p:cBhvr>
                                            <p:cTn id="74" dur="500" fill="hold"/>
                                            <p:tgtEl>
                                              <p:spTgt spid="125"/>
                                            </p:tgtEl>
                                            <p:attrNameLst>
                                              <p:attrName>ppt_w</p:attrName>
                                            </p:attrNameLst>
                                          </p:cBhvr>
                                          <p:tavLst>
                                            <p:tav tm="0">
                                              <p:val>
                                                <p:fltVal val="0"/>
                                              </p:val>
                                            </p:tav>
                                            <p:tav tm="100000">
                                              <p:val>
                                                <p:strVal val="#ppt_w"/>
                                              </p:val>
                                            </p:tav>
                                          </p:tavLst>
                                        </p:anim>
                                        <p:anim calcmode="lin" valueType="num">
                                          <p:cBhvr>
                                            <p:cTn id="75" dur="500" fill="hold"/>
                                            <p:tgtEl>
                                              <p:spTgt spid="125"/>
                                            </p:tgtEl>
                                            <p:attrNameLst>
                                              <p:attrName>ppt_h</p:attrName>
                                            </p:attrNameLst>
                                          </p:cBhvr>
                                          <p:tavLst>
                                            <p:tav tm="0">
                                              <p:val>
                                                <p:fltVal val="0"/>
                                              </p:val>
                                            </p:tav>
                                            <p:tav tm="100000">
                                              <p:val>
                                                <p:strVal val="#ppt_h"/>
                                              </p:val>
                                            </p:tav>
                                          </p:tavLst>
                                        </p:anim>
                                        <p:animEffect transition="in" filter="fade">
                                          <p:cBhvr>
                                            <p:cTn id="76" dur="500"/>
                                            <p:tgtEl>
                                              <p:spTgt spid="125"/>
                                            </p:tgtEl>
                                          </p:cBhvr>
                                        </p:animEffect>
                                      </p:childTnLst>
                                    </p:cTn>
                                  </p:par>
                                </p:childTnLst>
                              </p:cTn>
                            </p:par>
                            <p:par>
                              <p:cTn id="77" fill="hold">
                                <p:stCondLst>
                                  <p:cond delay="10850"/>
                                </p:stCondLst>
                                <p:childTnLst>
                                  <p:par>
                                    <p:cTn id="78" presetID="1" presetClass="entr" presetSubtype="0" fill="hold" nodeType="afterEffect">
                                      <p:stCondLst>
                                        <p:cond delay="0"/>
                                      </p:stCondLst>
                                      <p:childTnLst>
                                        <p:set>
                                          <p:cBhvr>
                                            <p:cTn id="79" dur="1" fill="hold">
                                              <p:stCondLst>
                                                <p:cond delay="0"/>
                                              </p:stCondLst>
                                            </p:cTn>
                                            <p:tgtEl>
                                              <p:spTgt spid="138"/>
                                            </p:tgtEl>
                                            <p:attrNameLst>
                                              <p:attrName>style.visibility</p:attrName>
                                            </p:attrNameLst>
                                          </p:cBhvr>
                                          <p:to>
                                            <p:strVal val="visible"/>
                                          </p:to>
                                        </p:set>
                                      </p:childTnLst>
                                    </p:cTn>
                                  </p:par>
                                  <p:par>
                                    <p:cTn id="80" presetID="35" presetClass="emph" presetSubtype="0" repeatCount="2000" fill="hold" nodeType="withEffect">
                                      <p:stCondLst>
                                        <p:cond delay="0"/>
                                      </p:stCondLst>
                                      <p:childTnLst>
                                        <p:anim calcmode="discrete" valueType="str">
                                          <p:cBhvr>
                                            <p:cTn id="81" dur="250" fill="hold"/>
                                            <p:tgtEl>
                                              <p:spTgt spid="138"/>
                                            </p:tgtEl>
                                            <p:attrNameLst>
                                              <p:attrName>style.visibility</p:attrName>
                                            </p:attrNameLst>
                                          </p:cBhvr>
                                          <p:tavLst>
                                            <p:tav tm="0">
                                              <p:val>
                                                <p:strVal val="hidden"/>
                                              </p:val>
                                            </p:tav>
                                            <p:tav tm="50000">
                                              <p:val>
                                                <p:strVal val="visible"/>
                                              </p:val>
                                            </p:tav>
                                          </p:tavLst>
                                        </p:anim>
                                      </p:childTnLst>
                                    </p:cTn>
                                  </p:par>
                                </p:childTnLst>
                              </p:cTn>
                            </p:par>
                            <p:par>
                              <p:cTn id="82" fill="hold">
                                <p:stCondLst>
                                  <p:cond delay="11350"/>
                                </p:stCondLst>
                                <p:childTnLst>
                                  <p:par>
                                    <p:cTn id="83" presetID="10" presetClass="entr" presetSubtype="0" fill="hold" grpId="0" nodeType="afterEffect">
                                      <p:stCondLst>
                                        <p:cond delay="0"/>
                                      </p:stCondLst>
                                      <p:iterate type="lt">
                                        <p:tmPct val="10000"/>
                                      </p:iterate>
                                      <p:childTnLst>
                                        <p:set>
                                          <p:cBhvr>
                                            <p:cTn id="84" dur="1" fill="hold">
                                              <p:stCondLst>
                                                <p:cond delay="0"/>
                                              </p:stCondLst>
                                            </p:cTn>
                                            <p:tgtEl>
                                              <p:spTgt spid="141"/>
                                            </p:tgtEl>
                                            <p:attrNameLst>
                                              <p:attrName>style.visibility</p:attrName>
                                            </p:attrNameLst>
                                          </p:cBhvr>
                                          <p:to>
                                            <p:strVal val="visible"/>
                                          </p:to>
                                        </p:set>
                                        <p:animEffect transition="in" filter="fade">
                                          <p:cBhvr>
                                            <p:cTn id="85"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82" grpId="0" animBg="1"/>
          <p:bldP spid="83" grpId="0" animBg="1"/>
          <p:bldP spid="101" grpId="0"/>
          <p:bldP spid="102" grpId="0" animBg="1"/>
          <p:bldP spid="103" grpId="0" animBg="1"/>
          <p:bldP spid="122" grpId="0"/>
          <p:bldP spid="123" grpId="0" animBg="1"/>
          <p:bldP spid="124" grpId="0" animBg="1"/>
          <p:bldP spid="141" grpId="0"/>
          <p:bldP spid="14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iterate type="wd">
                                        <p:tmPct val="10000"/>
                                      </p:iterate>
                                      <p:childTnLst>
                                        <p:set>
                                          <p:cBhvr>
                                            <p:cTn id="13" dur="1" fill="hold">
                                              <p:stCondLst>
                                                <p:cond delay="0"/>
                                              </p:stCondLst>
                                            </p:cTn>
                                            <p:tgtEl>
                                              <p:spTgt spid="142"/>
                                            </p:tgtEl>
                                            <p:attrNameLst>
                                              <p:attrName>style.visibility</p:attrName>
                                            </p:attrNameLst>
                                          </p:cBhvr>
                                          <p:to>
                                            <p:strVal val="visible"/>
                                          </p:to>
                                        </p:set>
                                        <p:animEffect transition="in" filter="fade">
                                          <p:cBhvr>
                                            <p:cTn id="14" dur="500"/>
                                            <p:tgtEl>
                                              <p:spTgt spid="142"/>
                                            </p:tgtEl>
                                          </p:cBhvr>
                                        </p:animEffect>
                                      </p:childTnLst>
                                    </p:cTn>
                                  </p:par>
                                  <p:par>
                                    <p:cTn id="15" presetID="2" presetClass="entr" presetSubtype="8" accel="40000" fill="hold" grpId="0" nodeType="withEffect">
                                      <p:stCondLst>
                                        <p:cond delay="500"/>
                                      </p:stCondLst>
                                      <p:childTnLst>
                                        <p:set>
                                          <p:cBhvr>
                                            <p:cTn id="16" dur="1" fill="hold">
                                              <p:stCondLst>
                                                <p:cond delay="0"/>
                                              </p:stCondLst>
                                            </p:cTn>
                                            <p:tgtEl>
                                              <p:spTgt spid="82"/>
                                            </p:tgtEl>
                                            <p:attrNameLst>
                                              <p:attrName>style.visibility</p:attrName>
                                            </p:attrNameLst>
                                          </p:cBhvr>
                                          <p:to>
                                            <p:strVal val="visible"/>
                                          </p:to>
                                        </p:set>
                                        <p:anim calcmode="lin" valueType="num">
                                          <p:cBhvr additive="base">
                                            <p:cTn id="17" dur="1250" fill="hold"/>
                                            <p:tgtEl>
                                              <p:spTgt spid="82"/>
                                            </p:tgtEl>
                                            <p:attrNameLst>
                                              <p:attrName>ppt_x</p:attrName>
                                            </p:attrNameLst>
                                          </p:cBhvr>
                                          <p:tavLst>
                                            <p:tav tm="0">
                                              <p:val>
                                                <p:strVal val="0-#ppt_w/2"/>
                                              </p:val>
                                            </p:tav>
                                            <p:tav tm="100000">
                                              <p:val>
                                                <p:strVal val="#ppt_x"/>
                                              </p:val>
                                            </p:tav>
                                          </p:tavLst>
                                        </p:anim>
                                        <p:anim calcmode="lin" valueType="num">
                                          <p:cBhvr additive="base">
                                            <p:cTn id="18" dur="1250" fill="hold"/>
                                            <p:tgtEl>
                                              <p:spTgt spid="82"/>
                                            </p:tgtEl>
                                            <p:attrNameLst>
                                              <p:attrName>ppt_y</p:attrName>
                                            </p:attrNameLst>
                                          </p:cBhvr>
                                          <p:tavLst>
                                            <p:tav tm="0">
                                              <p:val>
                                                <p:strVal val="#ppt_y"/>
                                              </p:val>
                                            </p:tav>
                                            <p:tav tm="100000">
                                              <p:val>
                                                <p:strVal val="#ppt_y"/>
                                              </p:val>
                                            </p:tav>
                                          </p:tavLst>
                                        </p:anim>
                                      </p:childTnLst>
                                    </p:cTn>
                                  </p:par>
                                  <p:par>
                                    <p:cTn id="19" presetID="2" presetClass="entr" presetSubtype="2" accel="40000" fill="hold" grpId="0" nodeType="withEffect">
                                      <p:stCondLst>
                                        <p:cond delay="750"/>
                                      </p:stCondLst>
                                      <p:childTnLst>
                                        <p:set>
                                          <p:cBhvr>
                                            <p:cTn id="20" dur="1" fill="hold">
                                              <p:stCondLst>
                                                <p:cond delay="0"/>
                                              </p:stCondLst>
                                            </p:cTn>
                                            <p:tgtEl>
                                              <p:spTgt spid="83"/>
                                            </p:tgtEl>
                                            <p:attrNameLst>
                                              <p:attrName>style.visibility</p:attrName>
                                            </p:attrNameLst>
                                          </p:cBhvr>
                                          <p:to>
                                            <p:strVal val="visible"/>
                                          </p:to>
                                        </p:set>
                                        <p:anim calcmode="lin" valueType="num">
                                          <p:cBhvr additive="base">
                                            <p:cTn id="21" dur="1250" fill="hold"/>
                                            <p:tgtEl>
                                              <p:spTgt spid="83"/>
                                            </p:tgtEl>
                                            <p:attrNameLst>
                                              <p:attrName>ppt_x</p:attrName>
                                            </p:attrNameLst>
                                          </p:cBhvr>
                                          <p:tavLst>
                                            <p:tav tm="0">
                                              <p:val>
                                                <p:strVal val="1+#ppt_w/2"/>
                                              </p:val>
                                            </p:tav>
                                            <p:tav tm="100000">
                                              <p:val>
                                                <p:strVal val="#ppt_x"/>
                                              </p:val>
                                            </p:tav>
                                          </p:tavLst>
                                        </p:anim>
                                        <p:anim calcmode="lin" valueType="num">
                                          <p:cBhvr additive="base">
                                            <p:cTn id="22" dur="1250" fill="hold"/>
                                            <p:tgtEl>
                                              <p:spTgt spid="83"/>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84"/>
                                            </p:tgtEl>
                                            <p:attrNameLst>
                                              <p:attrName>style.visibility</p:attrName>
                                            </p:attrNameLst>
                                          </p:cBhvr>
                                          <p:to>
                                            <p:strVal val="visible"/>
                                          </p:to>
                                        </p:set>
                                        <p:anim calcmode="lin" valueType="num">
                                          <p:cBhvr>
                                            <p:cTn id="26" dur="500" fill="hold"/>
                                            <p:tgtEl>
                                              <p:spTgt spid="84"/>
                                            </p:tgtEl>
                                            <p:attrNameLst>
                                              <p:attrName>ppt_w</p:attrName>
                                            </p:attrNameLst>
                                          </p:cBhvr>
                                          <p:tavLst>
                                            <p:tav tm="0">
                                              <p:val>
                                                <p:fltVal val="0"/>
                                              </p:val>
                                            </p:tav>
                                            <p:tav tm="100000">
                                              <p:val>
                                                <p:strVal val="#ppt_w"/>
                                              </p:val>
                                            </p:tav>
                                          </p:tavLst>
                                        </p:anim>
                                        <p:anim calcmode="lin" valueType="num">
                                          <p:cBhvr>
                                            <p:cTn id="27" dur="500" fill="hold"/>
                                            <p:tgtEl>
                                              <p:spTgt spid="84"/>
                                            </p:tgtEl>
                                            <p:attrNameLst>
                                              <p:attrName>ppt_h</p:attrName>
                                            </p:attrNameLst>
                                          </p:cBhvr>
                                          <p:tavLst>
                                            <p:tav tm="0">
                                              <p:val>
                                                <p:fltVal val="0"/>
                                              </p:val>
                                            </p:tav>
                                            <p:tav tm="100000">
                                              <p:val>
                                                <p:strVal val="#ppt_h"/>
                                              </p:val>
                                            </p:tav>
                                          </p:tavLst>
                                        </p:anim>
                                        <p:animEffect transition="in" filter="fade">
                                          <p:cBhvr>
                                            <p:cTn id="28" dur="500"/>
                                            <p:tgtEl>
                                              <p:spTgt spid="84"/>
                                            </p:tgtEl>
                                          </p:cBhvr>
                                        </p:animEffect>
                                      </p:childTnLst>
                                    </p:cTn>
                                  </p:par>
                                </p:childTnLst>
                              </p:cTn>
                            </p:par>
                            <p:par>
                              <p:cTn id="29" fill="hold">
                                <p:stCondLst>
                                  <p:cond delay="2500"/>
                                </p:stCondLst>
                                <p:childTnLst>
                                  <p:par>
                                    <p:cTn id="30" presetID="1" presetClass="entr" presetSubtype="0" fill="hold" nodeType="afterEffect">
                                      <p:stCondLst>
                                        <p:cond delay="0"/>
                                      </p:stCondLst>
                                      <p:childTnLst>
                                        <p:set>
                                          <p:cBhvr>
                                            <p:cTn id="31" dur="1" fill="hold">
                                              <p:stCondLst>
                                                <p:cond delay="0"/>
                                              </p:stCondLst>
                                            </p:cTn>
                                            <p:tgtEl>
                                              <p:spTgt spid="97"/>
                                            </p:tgtEl>
                                            <p:attrNameLst>
                                              <p:attrName>style.visibility</p:attrName>
                                            </p:attrNameLst>
                                          </p:cBhvr>
                                          <p:to>
                                            <p:strVal val="visible"/>
                                          </p:to>
                                        </p:set>
                                      </p:childTnLst>
                                    </p:cTn>
                                  </p:par>
                                  <p:par>
                                    <p:cTn id="32" presetID="35" presetClass="emph" presetSubtype="0" repeatCount="2000" fill="hold" nodeType="withEffect">
                                      <p:stCondLst>
                                        <p:cond delay="0"/>
                                      </p:stCondLst>
                                      <p:childTnLst>
                                        <p:anim calcmode="discrete" valueType="str">
                                          <p:cBhvr>
                                            <p:cTn id="33" dur="250" fill="hold"/>
                                            <p:tgtEl>
                                              <p:spTgt spid="97"/>
                                            </p:tgtEl>
                                            <p:attrNameLst>
                                              <p:attrName>style.visibility</p:attrName>
                                            </p:attrNameLst>
                                          </p:cBhvr>
                                          <p:tavLst>
                                            <p:tav tm="0">
                                              <p:val>
                                                <p:strVal val="hidden"/>
                                              </p:val>
                                            </p:tav>
                                            <p:tav tm="50000">
                                              <p:val>
                                                <p:strVal val="visible"/>
                                              </p:val>
                                            </p:tav>
                                          </p:tavLst>
                                        </p:anim>
                                      </p:childTnLst>
                                    </p:cTn>
                                  </p:par>
                                </p:childTnLst>
                              </p:cTn>
                            </p:par>
                            <p:par>
                              <p:cTn id="34" fill="hold">
                                <p:stCondLst>
                                  <p:cond delay="3000"/>
                                </p:stCondLst>
                                <p:childTnLst>
                                  <p:par>
                                    <p:cTn id="35" presetID="10" presetClass="entr" presetSubtype="0" fill="hold" grpId="0" nodeType="afterEffect">
                                      <p:stCondLst>
                                        <p:cond delay="0"/>
                                      </p:stCondLst>
                                      <p:iterate type="lt">
                                        <p:tmPct val="10000"/>
                                      </p:iterate>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childTnLst>
                              </p:cTn>
                            </p:par>
                            <p:par>
                              <p:cTn id="38" fill="hold">
                                <p:stCondLst>
                                  <p:cond delay="4050"/>
                                </p:stCondLst>
                                <p:childTnLst>
                                  <p:par>
                                    <p:cTn id="39" presetID="2" presetClass="entr" presetSubtype="8" accel="40000" fill="hold" grpId="0" nodeType="afterEffect">
                                      <p:stCondLst>
                                        <p:cond delay="0"/>
                                      </p:stCondLst>
                                      <p:childTnLst>
                                        <p:set>
                                          <p:cBhvr>
                                            <p:cTn id="40" dur="1" fill="hold">
                                              <p:stCondLst>
                                                <p:cond delay="0"/>
                                              </p:stCondLst>
                                            </p:cTn>
                                            <p:tgtEl>
                                              <p:spTgt spid="102"/>
                                            </p:tgtEl>
                                            <p:attrNameLst>
                                              <p:attrName>style.visibility</p:attrName>
                                            </p:attrNameLst>
                                          </p:cBhvr>
                                          <p:to>
                                            <p:strVal val="visible"/>
                                          </p:to>
                                        </p:set>
                                        <p:anim calcmode="lin" valueType="num">
                                          <p:cBhvr additive="base">
                                            <p:cTn id="41" dur="1250" fill="hold"/>
                                            <p:tgtEl>
                                              <p:spTgt spid="102"/>
                                            </p:tgtEl>
                                            <p:attrNameLst>
                                              <p:attrName>ppt_x</p:attrName>
                                            </p:attrNameLst>
                                          </p:cBhvr>
                                          <p:tavLst>
                                            <p:tav tm="0">
                                              <p:val>
                                                <p:strVal val="0-#ppt_w/2"/>
                                              </p:val>
                                            </p:tav>
                                            <p:tav tm="100000">
                                              <p:val>
                                                <p:strVal val="#ppt_x"/>
                                              </p:val>
                                            </p:tav>
                                          </p:tavLst>
                                        </p:anim>
                                        <p:anim calcmode="lin" valueType="num">
                                          <p:cBhvr additive="base">
                                            <p:cTn id="42" dur="1250" fill="hold"/>
                                            <p:tgtEl>
                                              <p:spTgt spid="102"/>
                                            </p:tgtEl>
                                            <p:attrNameLst>
                                              <p:attrName>ppt_y</p:attrName>
                                            </p:attrNameLst>
                                          </p:cBhvr>
                                          <p:tavLst>
                                            <p:tav tm="0">
                                              <p:val>
                                                <p:strVal val="#ppt_y"/>
                                              </p:val>
                                            </p:tav>
                                            <p:tav tm="100000">
                                              <p:val>
                                                <p:strVal val="#ppt_y"/>
                                              </p:val>
                                            </p:tav>
                                          </p:tavLst>
                                        </p:anim>
                                      </p:childTnLst>
                                    </p:cTn>
                                  </p:par>
                                  <p:par>
                                    <p:cTn id="43" presetID="2" presetClass="entr" presetSubtype="2" accel="40000" fill="hold" grpId="0" nodeType="withEffect">
                                      <p:stCondLst>
                                        <p:cond delay="750"/>
                                      </p:stCondLst>
                                      <p:childTnLst>
                                        <p:set>
                                          <p:cBhvr>
                                            <p:cTn id="44" dur="1" fill="hold">
                                              <p:stCondLst>
                                                <p:cond delay="0"/>
                                              </p:stCondLst>
                                            </p:cTn>
                                            <p:tgtEl>
                                              <p:spTgt spid="103"/>
                                            </p:tgtEl>
                                            <p:attrNameLst>
                                              <p:attrName>style.visibility</p:attrName>
                                            </p:attrNameLst>
                                          </p:cBhvr>
                                          <p:to>
                                            <p:strVal val="visible"/>
                                          </p:to>
                                        </p:set>
                                        <p:anim calcmode="lin" valueType="num">
                                          <p:cBhvr additive="base">
                                            <p:cTn id="45" dur="1250" fill="hold"/>
                                            <p:tgtEl>
                                              <p:spTgt spid="103"/>
                                            </p:tgtEl>
                                            <p:attrNameLst>
                                              <p:attrName>ppt_x</p:attrName>
                                            </p:attrNameLst>
                                          </p:cBhvr>
                                          <p:tavLst>
                                            <p:tav tm="0">
                                              <p:val>
                                                <p:strVal val="1+#ppt_w/2"/>
                                              </p:val>
                                            </p:tav>
                                            <p:tav tm="100000">
                                              <p:val>
                                                <p:strVal val="#ppt_x"/>
                                              </p:val>
                                            </p:tav>
                                          </p:tavLst>
                                        </p:anim>
                                        <p:anim calcmode="lin" valueType="num">
                                          <p:cBhvr additive="base">
                                            <p:cTn id="46" dur="1250" fill="hold"/>
                                            <p:tgtEl>
                                              <p:spTgt spid="103"/>
                                            </p:tgtEl>
                                            <p:attrNameLst>
                                              <p:attrName>ppt_y</p:attrName>
                                            </p:attrNameLst>
                                          </p:cBhvr>
                                          <p:tavLst>
                                            <p:tav tm="0">
                                              <p:val>
                                                <p:strVal val="#ppt_y"/>
                                              </p:val>
                                            </p:tav>
                                            <p:tav tm="100000">
                                              <p:val>
                                                <p:strVal val="#ppt_y"/>
                                              </p:val>
                                            </p:tav>
                                          </p:tavLst>
                                        </p:anim>
                                      </p:childTnLst>
                                    </p:cTn>
                                  </p:par>
                                </p:childTnLst>
                              </p:cTn>
                            </p:par>
                            <p:par>
                              <p:cTn id="47" fill="hold">
                                <p:stCondLst>
                                  <p:cond delay="6050"/>
                                </p:stCondLst>
                                <p:childTnLst>
                                  <p:par>
                                    <p:cTn id="48" presetID="53" presetClass="entr" presetSubtype="16" fill="hold" nodeType="afterEffect">
                                      <p:stCondLst>
                                        <p:cond delay="0"/>
                                      </p:stCondLst>
                                      <p:childTnLst>
                                        <p:set>
                                          <p:cBhvr>
                                            <p:cTn id="49" dur="1" fill="hold">
                                              <p:stCondLst>
                                                <p:cond delay="0"/>
                                              </p:stCondLst>
                                            </p:cTn>
                                            <p:tgtEl>
                                              <p:spTgt spid="105"/>
                                            </p:tgtEl>
                                            <p:attrNameLst>
                                              <p:attrName>style.visibility</p:attrName>
                                            </p:attrNameLst>
                                          </p:cBhvr>
                                          <p:to>
                                            <p:strVal val="visible"/>
                                          </p:to>
                                        </p:set>
                                        <p:anim calcmode="lin" valueType="num">
                                          <p:cBhvr>
                                            <p:cTn id="50" dur="500" fill="hold"/>
                                            <p:tgtEl>
                                              <p:spTgt spid="105"/>
                                            </p:tgtEl>
                                            <p:attrNameLst>
                                              <p:attrName>ppt_w</p:attrName>
                                            </p:attrNameLst>
                                          </p:cBhvr>
                                          <p:tavLst>
                                            <p:tav tm="0">
                                              <p:val>
                                                <p:fltVal val="0"/>
                                              </p:val>
                                            </p:tav>
                                            <p:tav tm="100000">
                                              <p:val>
                                                <p:strVal val="#ppt_w"/>
                                              </p:val>
                                            </p:tav>
                                          </p:tavLst>
                                        </p:anim>
                                        <p:anim calcmode="lin" valueType="num">
                                          <p:cBhvr>
                                            <p:cTn id="51" dur="500" fill="hold"/>
                                            <p:tgtEl>
                                              <p:spTgt spid="105"/>
                                            </p:tgtEl>
                                            <p:attrNameLst>
                                              <p:attrName>ppt_h</p:attrName>
                                            </p:attrNameLst>
                                          </p:cBhvr>
                                          <p:tavLst>
                                            <p:tav tm="0">
                                              <p:val>
                                                <p:fltVal val="0"/>
                                              </p:val>
                                            </p:tav>
                                            <p:tav tm="100000">
                                              <p:val>
                                                <p:strVal val="#ppt_h"/>
                                              </p:val>
                                            </p:tav>
                                          </p:tavLst>
                                        </p:anim>
                                        <p:animEffect transition="in" filter="fade">
                                          <p:cBhvr>
                                            <p:cTn id="52" dur="500"/>
                                            <p:tgtEl>
                                              <p:spTgt spid="105"/>
                                            </p:tgtEl>
                                          </p:cBhvr>
                                        </p:animEffect>
                                      </p:childTnLst>
                                    </p:cTn>
                                  </p:par>
                                </p:childTnLst>
                              </p:cTn>
                            </p:par>
                            <p:par>
                              <p:cTn id="53" fill="hold">
                                <p:stCondLst>
                                  <p:cond delay="6550"/>
                                </p:stCondLst>
                                <p:childTnLst>
                                  <p:par>
                                    <p:cTn id="54" presetID="1" presetClass="entr" presetSubtype="0" fill="hold" nodeType="afterEffect">
                                      <p:stCondLst>
                                        <p:cond delay="0"/>
                                      </p:stCondLst>
                                      <p:childTnLst>
                                        <p:set>
                                          <p:cBhvr>
                                            <p:cTn id="55" dur="1" fill="hold">
                                              <p:stCondLst>
                                                <p:cond delay="0"/>
                                              </p:stCondLst>
                                            </p:cTn>
                                            <p:tgtEl>
                                              <p:spTgt spid="119"/>
                                            </p:tgtEl>
                                            <p:attrNameLst>
                                              <p:attrName>style.visibility</p:attrName>
                                            </p:attrNameLst>
                                          </p:cBhvr>
                                          <p:to>
                                            <p:strVal val="visible"/>
                                          </p:to>
                                        </p:set>
                                      </p:childTnLst>
                                    </p:cTn>
                                  </p:par>
                                  <p:par>
                                    <p:cTn id="56" presetID="35" presetClass="emph" presetSubtype="0" repeatCount="2000" fill="hold" nodeType="withEffect">
                                      <p:stCondLst>
                                        <p:cond delay="0"/>
                                      </p:stCondLst>
                                      <p:childTnLst>
                                        <p:anim calcmode="discrete" valueType="str">
                                          <p:cBhvr>
                                            <p:cTn id="57" dur="250" fill="hold"/>
                                            <p:tgtEl>
                                              <p:spTgt spid="119"/>
                                            </p:tgtEl>
                                            <p:attrNameLst>
                                              <p:attrName>style.visibility</p:attrName>
                                            </p:attrNameLst>
                                          </p:cBhvr>
                                          <p:tavLst>
                                            <p:tav tm="0">
                                              <p:val>
                                                <p:strVal val="hidden"/>
                                              </p:val>
                                            </p:tav>
                                            <p:tav tm="50000">
                                              <p:val>
                                                <p:strVal val="visible"/>
                                              </p:val>
                                            </p:tav>
                                          </p:tavLst>
                                        </p:anim>
                                      </p:childTnLst>
                                    </p:cTn>
                                  </p:par>
                                </p:childTnLst>
                              </p:cTn>
                            </p:par>
                            <p:par>
                              <p:cTn id="58" fill="hold">
                                <p:stCondLst>
                                  <p:cond delay="7050"/>
                                </p:stCondLst>
                                <p:childTnLst>
                                  <p:par>
                                    <p:cTn id="59" presetID="10" presetClass="entr" presetSubtype="0" fill="hold" grpId="0" nodeType="afterEffect">
                                      <p:stCondLst>
                                        <p:cond delay="0"/>
                                      </p:stCondLst>
                                      <p:iterate type="lt">
                                        <p:tmPct val="10000"/>
                                      </p:iterate>
                                      <p:childTnLst>
                                        <p:set>
                                          <p:cBhvr>
                                            <p:cTn id="60" dur="1" fill="hold">
                                              <p:stCondLst>
                                                <p:cond delay="0"/>
                                              </p:stCondLst>
                                            </p:cTn>
                                            <p:tgtEl>
                                              <p:spTgt spid="122"/>
                                            </p:tgtEl>
                                            <p:attrNameLst>
                                              <p:attrName>style.visibility</p:attrName>
                                            </p:attrNameLst>
                                          </p:cBhvr>
                                          <p:to>
                                            <p:strVal val="visible"/>
                                          </p:to>
                                        </p:set>
                                        <p:animEffect transition="in" filter="fade">
                                          <p:cBhvr>
                                            <p:cTn id="61" dur="500"/>
                                            <p:tgtEl>
                                              <p:spTgt spid="122"/>
                                            </p:tgtEl>
                                          </p:cBhvr>
                                        </p:animEffect>
                                      </p:childTnLst>
                                    </p:cTn>
                                  </p:par>
                                </p:childTnLst>
                              </p:cTn>
                            </p:par>
                            <p:par>
                              <p:cTn id="62" fill="hold">
                                <p:stCondLst>
                                  <p:cond delay="8350"/>
                                </p:stCondLst>
                                <p:childTnLst>
                                  <p:par>
                                    <p:cTn id="63" presetID="2" presetClass="entr" presetSubtype="8" accel="40000" fill="hold" grpId="0" nodeType="afterEffect">
                                      <p:stCondLst>
                                        <p:cond delay="0"/>
                                      </p:stCondLst>
                                      <p:childTnLst>
                                        <p:set>
                                          <p:cBhvr>
                                            <p:cTn id="64" dur="1" fill="hold">
                                              <p:stCondLst>
                                                <p:cond delay="0"/>
                                              </p:stCondLst>
                                            </p:cTn>
                                            <p:tgtEl>
                                              <p:spTgt spid="123"/>
                                            </p:tgtEl>
                                            <p:attrNameLst>
                                              <p:attrName>style.visibility</p:attrName>
                                            </p:attrNameLst>
                                          </p:cBhvr>
                                          <p:to>
                                            <p:strVal val="visible"/>
                                          </p:to>
                                        </p:set>
                                        <p:anim calcmode="lin" valueType="num">
                                          <p:cBhvr additive="base">
                                            <p:cTn id="65" dur="1250" fill="hold"/>
                                            <p:tgtEl>
                                              <p:spTgt spid="123"/>
                                            </p:tgtEl>
                                            <p:attrNameLst>
                                              <p:attrName>ppt_x</p:attrName>
                                            </p:attrNameLst>
                                          </p:cBhvr>
                                          <p:tavLst>
                                            <p:tav tm="0">
                                              <p:val>
                                                <p:strVal val="0-#ppt_w/2"/>
                                              </p:val>
                                            </p:tav>
                                            <p:tav tm="100000">
                                              <p:val>
                                                <p:strVal val="#ppt_x"/>
                                              </p:val>
                                            </p:tav>
                                          </p:tavLst>
                                        </p:anim>
                                        <p:anim calcmode="lin" valueType="num">
                                          <p:cBhvr additive="base">
                                            <p:cTn id="66" dur="1250" fill="hold"/>
                                            <p:tgtEl>
                                              <p:spTgt spid="123"/>
                                            </p:tgtEl>
                                            <p:attrNameLst>
                                              <p:attrName>ppt_y</p:attrName>
                                            </p:attrNameLst>
                                          </p:cBhvr>
                                          <p:tavLst>
                                            <p:tav tm="0">
                                              <p:val>
                                                <p:strVal val="#ppt_y"/>
                                              </p:val>
                                            </p:tav>
                                            <p:tav tm="100000">
                                              <p:val>
                                                <p:strVal val="#ppt_y"/>
                                              </p:val>
                                            </p:tav>
                                          </p:tavLst>
                                        </p:anim>
                                      </p:childTnLst>
                                    </p:cTn>
                                  </p:par>
                                  <p:par>
                                    <p:cTn id="67" presetID="2" presetClass="entr" presetSubtype="2" accel="40000" fill="hold" grpId="0" nodeType="withEffect">
                                      <p:stCondLst>
                                        <p:cond delay="750"/>
                                      </p:stCondLst>
                                      <p:childTnLst>
                                        <p:set>
                                          <p:cBhvr>
                                            <p:cTn id="68" dur="1" fill="hold">
                                              <p:stCondLst>
                                                <p:cond delay="0"/>
                                              </p:stCondLst>
                                            </p:cTn>
                                            <p:tgtEl>
                                              <p:spTgt spid="124"/>
                                            </p:tgtEl>
                                            <p:attrNameLst>
                                              <p:attrName>style.visibility</p:attrName>
                                            </p:attrNameLst>
                                          </p:cBhvr>
                                          <p:to>
                                            <p:strVal val="visible"/>
                                          </p:to>
                                        </p:set>
                                        <p:anim calcmode="lin" valueType="num">
                                          <p:cBhvr additive="base">
                                            <p:cTn id="69" dur="1250" fill="hold"/>
                                            <p:tgtEl>
                                              <p:spTgt spid="124"/>
                                            </p:tgtEl>
                                            <p:attrNameLst>
                                              <p:attrName>ppt_x</p:attrName>
                                            </p:attrNameLst>
                                          </p:cBhvr>
                                          <p:tavLst>
                                            <p:tav tm="0">
                                              <p:val>
                                                <p:strVal val="1+#ppt_w/2"/>
                                              </p:val>
                                            </p:tav>
                                            <p:tav tm="100000">
                                              <p:val>
                                                <p:strVal val="#ppt_x"/>
                                              </p:val>
                                            </p:tav>
                                          </p:tavLst>
                                        </p:anim>
                                        <p:anim calcmode="lin" valueType="num">
                                          <p:cBhvr additive="base">
                                            <p:cTn id="70" dur="1250" fill="hold"/>
                                            <p:tgtEl>
                                              <p:spTgt spid="124"/>
                                            </p:tgtEl>
                                            <p:attrNameLst>
                                              <p:attrName>ppt_y</p:attrName>
                                            </p:attrNameLst>
                                          </p:cBhvr>
                                          <p:tavLst>
                                            <p:tav tm="0">
                                              <p:val>
                                                <p:strVal val="#ppt_y"/>
                                              </p:val>
                                            </p:tav>
                                            <p:tav tm="100000">
                                              <p:val>
                                                <p:strVal val="#ppt_y"/>
                                              </p:val>
                                            </p:tav>
                                          </p:tavLst>
                                        </p:anim>
                                      </p:childTnLst>
                                    </p:cTn>
                                  </p:par>
                                </p:childTnLst>
                              </p:cTn>
                            </p:par>
                            <p:par>
                              <p:cTn id="71" fill="hold">
                                <p:stCondLst>
                                  <p:cond delay="10350"/>
                                </p:stCondLst>
                                <p:childTnLst>
                                  <p:par>
                                    <p:cTn id="72" presetID="53" presetClass="entr" presetSubtype="16" fill="hold" nodeType="afterEffect">
                                      <p:stCondLst>
                                        <p:cond delay="0"/>
                                      </p:stCondLst>
                                      <p:childTnLst>
                                        <p:set>
                                          <p:cBhvr>
                                            <p:cTn id="73" dur="1" fill="hold">
                                              <p:stCondLst>
                                                <p:cond delay="0"/>
                                              </p:stCondLst>
                                            </p:cTn>
                                            <p:tgtEl>
                                              <p:spTgt spid="125"/>
                                            </p:tgtEl>
                                            <p:attrNameLst>
                                              <p:attrName>style.visibility</p:attrName>
                                            </p:attrNameLst>
                                          </p:cBhvr>
                                          <p:to>
                                            <p:strVal val="visible"/>
                                          </p:to>
                                        </p:set>
                                        <p:anim calcmode="lin" valueType="num">
                                          <p:cBhvr>
                                            <p:cTn id="74" dur="500" fill="hold"/>
                                            <p:tgtEl>
                                              <p:spTgt spid="125"/>
                                            </p:tgtEl>
                                            <p:attrNameLst>
                                              <p:attrName>ppt_w</p:attrName>
                                            </p:attrNameLst>
                                          </p:cBhvr>
                                          <p:tavLst>
                                            <p:tav tm="0">
                                              <p:val>
                                                <p:fltVal val="0"/>
                                              </p:val>
                                            </p:tav>
                                            <p:tav tm="100000">
                                              <p:val>
                                                <p:strVal val="#ppt_w"/>
                                              </p:val>
                                            </p:tav>
                                          </p:tavLst>
                                        </p:anim>
                                        <p:anim calcmode="lin" valueType="num">
                                          <p:cBhvr>
                                            <p:cTn id="75" dur="500" fill="hold"/>
                                            <p:tgtEl>
                                              <p:spTgt spid="125"/>
                                            </p:tgtEl>
                                            <p:attrNameLst>
                                              <p:attrName>ppt_h</p:attrName>
                                            </p:attrNameLst>
                                          </p:cBhvr>
                                          <p:tavLst>
                                            <p:tav tm="0">
                                              <p:val>
                                                <p:fltVal val="0"/>
                                              </p:val>
                                            </p:tav>
                                            <p:tav tm="100000">
                                              <p:val>
                                                <p:strVal val="#ppt_h"/>
                                              </p:val>
                                            </p:tav>
                                          </p:tavLst>
                                        </p:anim>
                                        <p:animEffect transition="in" filter="fade">
                                          <p:cBhvr>
                                            <p:cTn id="76" dur="500"/>
                                            <p:tgtEl>
                                              <p:spTgt spid="125"/>
                                            </p:tgtEl>
                                          </p:cBhvr>
                                        </p:animEffect>
                                      </p:childTnLst>
                                    </p:cTn>
                                  </p:par>
                                </p:childTnLst>
                              </p:cTn>
                            </p:par>
                            <p:par>
                              <p:cTn id="77" fill="hold">
                                <p:stCondLst>
                                  <p:cond delay="10850"/>
                                </p:stCondLst>
                                <p:childTnLst>
                                  <p:par>
                                    <p:cTn id="78" presetID="1" presetClass="entr" presetSubtype="0" fill="hold" nodeType="afterEffect">
                                      <p:stCondLst>
                                        <p:cond delay="0"/>
                                      </p:stCondLst>
                                      <p:childTnLst>
                                        <p:set>
                                          <p:cBhvr>
                                            <p:cTn id="79" dur="1" fill="hold">
                                              <p:stCondLst>
                                                <p:cond delay="0"/>
                                              </p:stCondLst>
                                            </p:cTn>
                                            <p:tgtEl>
                                              <p:spTgt spid="138"/>
                                            </p:tgtEl>
                                            <p:attrNameLst>
                                              <p:attrName>style.visibility</p:attrName>
                                            </p:attrNameLst>
                                          </p:cBhvr>
                                          <p:to>
                                            <p:strVal val="visible"/>
                                          </p:to>
                                        </p:set>
                                      </p:childTnLst>
                                    </p:cTn>
                                  </p:par>
                                  <p:par>
                                    <p:cTn id="80" presetID="35" presetClass="emph" presetSubtype="0" repeatCount="2000" fill="hold" nodeType="withEffect">
                                      <p:stCondLst>
                                        <p:cond delay="0"/>
                                      </p:stCondLst>
                                      <p:childTnLst>
                                        <p:anim calcmode="discrete" valueType="str">
                                          <p:cBhvr>
                                            <p:cTn id="81" dur="250" fill="hold"/>
                                            <p:tgtEl>
                                              <p:spTgt spid="138"/>
                                            </p:tgtEl>
                                            <p:attrNameLst>
                                              <p:attrName>style.visibility</p:attrName>
                                            </p:attrNameLst>
                                          </p:cBhvr>
                                          <p:tavLst>
                                            <p:tav tm="0">
                                              <p:val>
                                                <p:strVal val="hidden"/>
                                              </p:val>
                                            </p:tav>
                                            <p:tav tm="50000">
                                              <p:val>
                                                <p:strVal val="visible"/>
                                              </p:val>
                                            </p:tav>
                                          </p:tavLst>
                                        </p:anim>
                                      </p:childTnLst>
                                    </p:cTn>
                                  </p:par>
                                </p:childTnLst>
                              </p:cTn>
                            </p:par>
                            <p:par>
                              <p:cTn id="82" fill="hold">
                                <p:stCondLst>
                                  <p:cond delay="11350"/>
                                </p:stCondLst>
                                <p:childTnLst>
                                  <p:par>
                                    <p:cTn id="83" presetID="10" presetClass="entr" presetSubtype="0" fill="hold" grpId="0" nodeType="afterEffect">
                                      <p:stCondLst>
                                        <p:cond delay="0"/>
                                      </p:stCondLst>
                                      <p:iterate type="lt">
                                        <p:tmPct val="10000"/>
                                      </p:iterate>
                                      <p:childTnLst>
                                        <p:set>
                                          <p:cBhvr>
                                            <p:cTn id="84" dur="1" fill="hold">
                                              <p:stCondLst>
                                                <p:cond delay="0"/>
                                              </p:stCondLst>
                                            </p:cTn>
                                            <p:tgtEl>
                                              <p:spTgt spid="141"/>
                                            </p:tgtEl>
                                            <p:attrNameLst>
                                              <p:attrName>style.visibility</p:attrName>
                                            </p:attrNameLst>
                                          </p:cBhvr>
                                          <p:to>
                                            <p:strVal val="visible"/>
                                          </p:to>
                                        </p:set>
                                        <p:animEffect transition="in" filter="fade">
                                          <p:cBhvr>
                                            <p:cTn id="85"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82" grpId="0" animBg="1"/>
          <p:bldP spid="83" grpId="0" animBg="1"/>
          <p:bldP spid="101" grpId="0"/>
          <p:bldP spid="102" grpId="0" animBg="1"/>
          <p:bldP spid="103" grpId="0" animBg="1"/>
          <p:bldP spid="122" grpId="0"/>
          <p:bldP spid="123" grpId="0" animBg="1"/>
          <p:bldP spid="124" grpId="0" animBg="1"/>
          <p:bldP spid="141" grpId="0"/>
          <p:bldP spid="142" grpId="0"/>
        </p:bldLst>
      </p:timing>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3482303" y="790731"/>
            <a:ext cx="5227393"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SMTP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1</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p>
        </p:txBody>
      </p:sp>
      <p:sp>
        <p:nvSpPr>
          <p:cNvPr id="73" name="文本框 72">
            <a:extLst>
              <a:ext uri="{FF2B5EF4-FFF2-40B4-BE49-F238E27FC236}">
                <a16:creationId xmlns:a16="http://schemas.microsoft.com/office/drawing/2014/main" id="{66EAF10E-DAF4-478A-8DAF-30D4A46DA549}"/>
              </a:ext>
            </a:extLst>
          </p:cNvPr>
          <p:cNvSpPr txBox="1"/>
          <p:nvPr/>
        </p:nvSpPr>
        <p:spPr>
          <a:xfrm>
            <a:off x="1491464" y="1516209"/>
            <a:ext cx="8997242" cy="830997"/>
          </a:xfrm>
          <a:prstGeom prst="rect">
            <a:avLst/>
          </a:prstGeom>
          <a:noFill/>
        </p:spPr>
        <p:txBody>
          <a:bodyPr wrap="square">
            <a:spAutoFit/>
          </a:bodyPr>
          <a:lstStyle/>
          <a:p>
            <a:pPr marL="457200" indent="-457200">
              <a:buSzPct val="150000"/>
              <a:buBlip>
                <a:blip r:embed="rId3"/>
              </a:buBlip>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攻击者只需对</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TCP 25</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端口的数据流进行监听，就能分析出</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SMTP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命令及其参数内容，进而分析出邮件内容</a:t>
            </a:r>
          </a:p>
        </p:txBody>
      </p:sp>
      <p:sp>
        <p:nvSpPr>
          <p:cNvPr id="74" name="矩形 73">
            <a:extLst>
              <a:ext uri="{FF2B5EF4-FFF2-40B4-BE49-F238E27FC236}">
                <a16:creationId xmlns:a16="http://schemas.microsoft.com/office/drawing/2014/main" id="{50718BF7-1374-4CF8-8A8F-7AF2E8A386B9}"/>
              </a:ext>
            </a:extLst>
          </p:cNvPr>
          <p:cNvSpPr/>
          <p:nvPr/>
        </p:nvSpPr>
        <p:spPr>
          <a:xfrm>
            <a:off x="1037773" y="2499124"/>
            <a:ext cx="9948755" cy="3507242"/>
          </a:xfrm>
          <a:prstGeom prst="rect">
            <a:avLst/>
          </a:prstGeom>
        </p:spPr>
        <p:txBody>
          <a:bodyPr wrap="square">
            <a:spAutoFit/>
          </a:bodyPr>
          <a:lstStyle/>
          <a:p>
            <a:pPr marL="1257300" lvl="2" indent="-342900">
              <a:lnSpc>
                <a:spcPct val="180000"/>
              </a:lnSpc>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通过</a:t>
            </a:r>
            <a:r>
              <a:rPr lang="en-US" altLang="zh-CN" sz="2000" spc="-150" dirty="0">
                <a:solidFill>
                  <a:srgbClr val="FF0000"/>
                </a:solidFill>
                <a:latin typeface="方正正大黑简体" panose="02000000000000000000" pitchFamily="2" charset="-122"/>
                <a:ea typeface="方正正大黑简体" panose="02000000000000000000" pitchFamily="2" charset="-122"/>
              </a:rPr>
              <a:t>MAIL</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和</a:t>
            </a:r>
            <a:r>
              <a:rPr lang="en-US" altLang="zh-CN" sz="2000" spc="-150" dirty="0">
                <a:solidFill>
                  <a:srgbClr val="FF0000"/>
                </a:solidFill>
                <a:latin typeface="方正正大黑简体" panose="02000000000000000000" pitchFamily="2" charset="-122"/>
                <a:ea typeface="方正正大黑简体" panose="02000000000000000000" pitchFamily="2" charset="-122"/>
              </a:rPr>
              <a:t>RCPT</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命令的监听，分析其参数获知邮件的来源和去向，攻击者可根据这些信息进行假冒攻击。</a:t>
            </a:r>
          </a:p>
          <a:p>
            <a:pPr marL="1257300" lvl="2" indent="-342900">
              <a:lnSpc>
                <a:spcPct val="180000"/>
              </a:lnSpc>
              <a:spcAft>
                <a:spcPts val="600"/>
              </a:spcAft>
              <a:buClr>
                <a:srgbClr val="15449F"/>
              </a:buClr>
              <a:buFont typeface="Wingdings" panose="05000000000000000000" pitchFamily="2" charset="2"/>
              <a:buChar char="l"/>
              <a:defRPr/>
            </a:pPr>
            <a:r>
              <a:rPr lang="en-US" altLang="zh-CN" sz="2000" dirty="0">
                <a:solidFill>
                  <a:srgbClr val="FF0000"/>
                </a:solidFill>
                <a:latin typeface="方正正大黑简体" panose="02000000000000000000" pitchFamily="2" charset="-122"/>
                <a:ea typeface="方正正大黑简体" panose="02000000000000000000" pitchFamily="2" charset="-122"/>
              </a:rPr>
              <a:t>DATA</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命令很可能成为主动攻击的介入点，攻击者截获</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DATA</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命令，可篡改邮件内容。</a:t>
            </a:r>
          </a:p>
          <a:p>
            <a:pPr marL="1257300" lvl="2" indent="-342900">
              <a:lnSpc>
                <a:spcPct val="180000"/>
              </a:lnSpc>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通过</a:t>
            </a:r>
            <a:r>
              <a:rPr lang="en-US" altLang="zh-CN" sz="2000" dirty="0">
                <a:solidFill>
                  <a:srgbClr val="FF0000"/>
                </a:solidFill>
                <a:latin typeface="方正正大黑简体" panose="02000000000000000000" pitchFamily="2" charset="-122"/>
                <a:ea typeface="方正正大黑简体" panose="02000000000000000000" pitchFamily="2" charset="-122"/>
              </a:rPr>
              <a:t>VRFY</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和</a:t>
            </a:r>
            <a:r>
              <a:rPr lang="en-US" altLang="zh-CN" sz="2000" dirty="0">
                <a:solidFill>
                  <a:srgbClr val="FF0000"/>
                </a:solidFill>
                <a:latin typeface="方正正大黑简体" panose="02000000000000000000" pitchFamily="2" charset="-122"/>
                <a:ea typeface="方正正大黑简体" panose="02000000000000000000" pitchFamily="2" charset="-122"/>
              </a:rPr>
              <a:t>EXPN</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命令的监听，攻击者可以掌握用户名和邮箱地址，进而进行假冒攻击。</a:t>
            </a:r>
          </a:p>
        </p:txBody>
      </p:sp>
    </p:spTree>
    <p:extLst>
      <p:ext uri="{BB962C8B-B14F-4D97-AF65-F5344CB8AC3E}">
        <p14:creationId xmlns:p14="http://schemas.microsoft.com/office/powerpoint/2010/main" val="6371242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6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73"/>
                                        </p:tgtEl>
                                        <p:attrNameLst>
                                          <p:attrName>style.visibility</p:attrName>
                                        </p:attrNameLst>
                                      </p:cBhvr>
                                      <p:to>
                                        <p:strVal val="visible"/>
                                      </p:to>
                                    </p:set>
                                    <p:anim to="0" calcmode="lin" valueType="num">
                                      <p:cBhvr>
                                        <p:cTn id="13" dur="500" decel="100000" fill="hold">
                                          <p:stCondLst>
                                            <p:cond delay="0"/>
                                          </p:stCondLst>
                                        </p:cTn>
                                        <p:tgtEl>
                                          <p:spTgt spid="73"/>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73"/>
                                        </p:tgtEl>
                                      </p:cBhvr>
                                    </p:animEffect>
                                    <p:animScale>
                                      <p:cBhvr>
                                        <p:cTn id="15" dur="500" decel="100000" fill="hold">
                                          <p:stCondLst>
                                            <p:cond delay="0"/>
                                          </p:stCondLst>
                                        </p:cTn>
                                        <p:tgtEl>
                                          <p:spTgt spid="73"/>
                                        </p:tgtEl>
                                      </p:cBhvr>
                                      <p:by x="100000" y="100000"/>
                                      <p:from x="110000" y="110000"/>
                                      <p:to x="100000" y="100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iterate type="wd">
                                    <p:tmPct val="10000"/>
                                  </p:iterate>
                                  <p:childTnLst>
                                    <p:set>
                                      <p:cBhvr>
                                        <p:cTn id="19" dur="1" fill="hold">
                                          <p:stCondLst>
                                            <p:cond delay="0"/>
                                          </p:stCondLst>
                                        </p:cTn>
                                        <p:tgtEl>
                                          <p:spTgt spid="74">
                                            <p:txEl>
                                              <p:pRg st="0" end="0"/>
                                            </p:txEl>
                                          </p:spTgt>
                                        </p:tgtEl>
                                        <p:attrNameLst>
                                          <p:attrName>style.visibility</p:attrName>
                                        </p:attrNameLst>
                                      </p:cBhvr>
                                      <p:to>
                                        <p:strVal val="visible"/>
                                      </p:to>
                                    </p:set>
                                    <p:anim to="0" calcmode="lin" valueType="num">
                                      <p:cBhvr>
                                        <p:cTn id="20" dur="500" decel="100000" fill="hold">
                                          <p:stCondLst>
                                            <p:cond delay="0"/>
                                          </p:stCondLst>
                                        </p:cTn>
                                        <p:tgtEl>
                                          <p:spTgt spid="74">
                                            <p:txEl>
                                              <p:pRg st="0" end="0"/>
                                            </p:txEl>
                                          </p:spTgt>
                                        </p:tgtEl>
                                        <p:attrNameLst>
                                          <p:attrName>ppt_y</p:attrName>
                                        </p:attrNameLst>
                                      </p:cBhvr>
                                      <p:tavLst>
                                        <p:tav tm="0">
                                          <p:val>
                                            <p:strVal val="ppt_y+0.02"/>
                                          </p:val>
                                        </p:tav>
                                        <p:tav tm="100000">
                                          <p:val>
                                            <p:strVal val="#ppt_y"/>
                                          </p:val>
                                        </p:tav>
                                      </p:tavLst>
                                    </p:anim>
                                    <p:animEffect transition="in" filter="fade">
                                      <p:cBhvr>
                                        <p:cTn id="21" dur="500">
                                          <p:stCondLst>
                                            <p:cond delay="0"/>
                                          </p:stCondLst>
                                        </p:cTn>
                                        <p:tgtEl>
                                          <p:spTgt spid="74">
                                            <p:txEl>
                                              <p:pRg st="0" end="0"/>
                                            </p:txEl>
                                          </p:spTgt>
                                        </p:tgtEl>
                                      </p:cBhvr>
                                    </p:animEffect>
                                    <p:animScale>
                                      <p:cBhvr>
                                        <p:cTn id="22" dur="500" decel="100000" fill="hold">
                                          <p:stCondLst>
                                            <p:cond delay="0"/>
                                          </p:stCondLst>
                                        </p:cTn>
                                        <p:tgtEl>
                                          <p:spTgt spid="74">
                                            <p:txEl>
                                              <p:pRg st="0" end="0"/>
                                            </p:txEl>
                                          </p:spTgt>
                                        </p:tgtEl>
                                      </p:cBhvr>
                                      <p:by x="100000" y="100000"/>
                                      <p:from x="110000" y="110000"/>
                                      <p:to x="100000" y="100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wd">
                                    <p:tmPct val="10000"/>
                                  </p:iterate>
                                  <p:childTnLst>
                                    <p:set>
                                      <p:cBhvr>
                                        <p:cTn id="26" dur="1" fill="hold">
                                          <p:stCondLst>
                                            <p:cond delay="0"/>
                                          </p:stCondLst>
                                        </p:cTn>
                                        <p:tgtEl>
                                          <p:spTgt spid="74">
                                            <p:txEl>
                                              <p:pRg st="1" end="1"/>
                                            </p:txEl>
                                          </p:spTgt>
                                        </p:tgtEl>
                                        <p:attrNameLst>
                                          <p:attrName>style.visibility</p:attrName>
                                        </p:attrNameLst>
                                      </p:cBhvr>
                                      <p:to>
                                        <p:strVal val="visible"/>
                                      </p:to>
                                    </p:set>
                                    <p:anim to="0" calcmode="lin" valueType="num">
                                      <p:cBhvr>
                                        <p:cTn id="27" dur="500" decel="100000" fill="hold">
                                          <p:stCondLst>
                                            <p:cond delay="0"/>
                                          </p:stCondLst>
                                        </p:cTn>
                                        <p:tgtEl>
                                          <p:spTgt spid="74">
                                            <p:txEl>
                                              <p:pRg st="1" end="1"/>
                                            </p:txEl>
                                          </p:spTgt>
                                        </p:tgtEl>
                                        <p:attrNameLst>
                                          <p:attrName>ppt_y</p:attrName>
                                        </p:attrNameLst>
                                      </p:cBhvr>
                                      <p:tavLst>
                                        <p:tav tm="0">
                                          <p:val>
                                            <p:strVal val="ppt_y+0.02"/>
                                          </p:val>
                                        </p:tav>
                                        <p:tav tm="100000">
                                          <p:val>
                                            <p:strVal val="#ppt_y"/>
                                          </p:val>
                                        </p:tav>
                                      </p:tavLst>
                                    </p:anim>
                                    <p:animEffect transition="in" filter="fade">
                                      <p:cBhvr>
                                        <p:cTn id="28" dur="500">
                                          <p:stCondLst>
                                            <p:cond delay="0"/>
                                          </p:stCondLst>
                                        </p:cTn>
                                        <p:tgtEl>
                                          <p:spTgt spid="74">
                                            <p:txEl>
                                              <p:pRg st="1" end="1"/>
                                            </p:txEl>
                                          </p:spTgt>
                                        </p:tgtEl>
                                      </p:cBhvr>
                                    </p:animEffect>
                                    <p:animScale>
                                      <p:cBhvr>
                                        <p:cTn id="29" dur="500" decel="100000" fill="hold">
                                          <p:stCondLst>
                                            <p:cond delay="0"/>
                                          </p:stCondLst>
                                        </p:cTn>
                                        <p:tgtEl>
                                          <p:spTgt spid="74">
                                            <p:txEl>
                                              <p:pRg st="1" end="1"/>
                                            </p:txEl>
                                          </p:spTgt>
                                        </p:tgtEl>
                                      </p:cBhvr>
                                      <p:by x="100000" y="100000"/>
                                      <p:from x="110000" y="110000"/>
                                      <p:to x="100000" y="100000"/>
                                    </p:animScale>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iterate type="wd">
                                    <p:tmPct val="10000"/>
                                  </p:iterate>
                                  <p:childTnLst>
                                    <p:set>
                                      <p:cBhvr>
                                        <p:cTn id="33" dur="1" fill="hold">
                                          <p:stCondLst>
                                            <p:cond delay="0"/>
                                          </p:stCondLst>
                                        </p:cTn>
                                        <p:tgtEl>
                                          <p:spTgt spid="74">
                                            <p:txEl>
                                              <p:pRg st="2" end="2"/>
                                            </p:txEl>
                                          </p:spTgt>
                                        </p:tgtEl>
                                        <p:attrNameLst>
                                          <p:attrName>style.visibility</p:attrName>
                                        </p:attrNameLst>
                                      </p:cBhvr>
                                      <p:to>
                                        <p:strVal val="visible"/>
                                      </p:to>
                                    </p:set>
                                    <p:anim to="0" calcmode="lin" valueType="num">
                                      <p:cBhvr>
                                        <p:cTn id="34" dur="500" decel="100000" fill="hold">
                                          <p:stCondLst>
                                            <p:cond delay="0"/>
                                          </p:stCondLst>
                                        </p:cTn>
                                        <p:tgtEl>
                                          <p:spTgt spid="74">
                                            <p:txEl>
                                              <p:pRg st="2" end="2"/>
                                            </p:txEl>
                                          </p:spTgt>
                                        </p:tgtEl>
                                        <p:attrNameLst>
                                          <p:attrName>ppt_y</p:attrName>
                                        </p:attrNameLst>
                                      </p:cBhvr>
                                      <p:tavLst>
                                        <p:tav tm="0">
                                          <p:val>
                                            <p:strVal val="ppt_y+0.02"/>
                                          </p:val>
                                        </p:tav>
                                        <p:tav tm="100000">
                                          <p:val>
                                            <p:strVal val="#ppt_y"/>
                                          </p:val>
                                        </p:tav>
                                      </p:tavLst>
                                    </p:anim>
                                    <p:animEffect transition="in" filter="fade">
                                      <p:cBhvr>
                                        <p:cTn id="35" dur="500">
                                          <p:stCondLst>
                                            <p:cond delay="0"/>
                                          </p:stCondLst>
                                        </p:cTn>
                                        <p:tgtEl>
                                          <p:spTgt spid="74">
                                            <p:txEl>
                                              <p:pRg st="2" end="2"/>
                                            </p:txEl>
                                          </p:spTgt>
                                        </p:tgtEl>
                                      </p:cBhvr>
                                    </p:animEffect>
                                    <p:animScale>
                                      <p:cBhvr>
                                        <p:cTn id="36" dur="500" decel="100000" fill="hold">
                                          <p:stCondLst>
                                            <p:cond delay="0"/>
                                          </p:stCondLst>
                                        </p:cTn>
                                        <p:tgtEl>
                                          <p:spTgt spid="74">
                                            <p:txEl>
                                              <p:pRg st="2" end="2"/>
                                            </p:txEl>
                                          </p:spTgt>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73" grpId="0"/>
      <p:bldP spid="74"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p:cNvSpPr/>
          <p:nvPr/>
        </p:nvSpPr>
        <p:spPr>
          <a:xfrm>
            <a:off x="2422495" y="2040081"/>
            <a:ext cx="2952655" cy="3641109"/>
          </a:xfrm>
          <a:prstGeom prst="roundRect">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文本框 17"/>
          <p:cNvSpPr txBox="1"/>
          <p:nvPr/>
        </p:nvSpPr>
        <p:spPr>
          <a:xfrm>
            <a:off x="2646751" y="2786323"/>
            <a:ext cx="2504139" cy="2360774"/>
          </a:xfrm>
          <a:prstGeom prst="rect">
            <a:avLst/>
          </a:prstGeom>
          <a:noFill/>
        </p:spPr>
        <p:txBody>
          <a:bodyPr wrap="square">
            <a:spAutoFit/>
          </a:bodyPr>
          <a:lstStyle/>
          <a:p>
            <a:pPr>
              <a:lnSpc>
                <a:spcPct val="150000"/>
              </a:lnSpc>
            </a:pPr>
            <a:r>
              <a:rPr lang="en-US" altLang="zh-CN" sz="2000" b="1" dirty="0">
                <a:solidFill>
                  <a:srgbClr val="FFFF00"/>
                </a:solidFill>
                <a:latin typeface="方正正大黑简体" panose="02000000000000000000" pitchFamily="2" charset="-122"/>
                <a:ea typeface="方正正大黑简体" panose="02000000000000000000" pitchFamily="2" charset="-122"/>
              </a:rPr>
              <a:t>TURN</a:t>
            </a:r>
            <a:r>
              <a:rPr lang="en-US" altLang="zh-CN" sz="2000" dirty="0">
                <a:solidFill>
                  <a:srgbClr val="FF0000"/>
                </a:solidFill>
                <a:latin typeface="方正正大黑简体" panose="02000000000000000000" pitchFamily="2" charset="-122"/>
                <a:ea typeface="方正正大黑简体" panose="02000000000000000000" pitchFamily="2" charset="-122"/>
              </a:rPr>
              <a:t> </a:t>
            </a:r>
            <a:r>
              <a:rPr lang="zh-CN" altLang="en-US" sz="2000" dirty="0">
                <a:solidFill>
                  <a:schemeClr val="bg1"/>
                </a:solidFill>
                <a:latin typeface="方正正大黑简体" panose="02000000000000000000" pitchFamily="2" charset="-122"/>
                <a:ea typeface="方正正大黑简体" panose="02000000000000000000" pitchFamily="2" charset="-122"/>
              </a:rPr>
              <a:t>命令可以使收发双方角色互换，攻击者利用这一命令可以逃避邮件过滤防火墙的检索</a:t>
            </a:r>
          </a:p>
        </p:txBody>
      </p:sp>
      <p:sp>
        <p:nvSpPr>
          <p:cNvPr id="19" name="矩形: 圆角 18"/>
          <p:cNvSpPr/>
          <p:nvPr/>
        </p:nvSpPr>
        <p:spPr>
          <a:xfrm>
            <a:off x="6952041" y="2040081"/>
            <a:ext cx="2952655" cy="3641109"/>
          </a:xfrm>
          <a:prstGeom prst="roundRect">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文本框 19"/>
          <p:cNvSpPr txBox="1"/>
          <p:nvPr/>
        </p:nvSpPr>
        <p:spPr>
          <a:xfrm>
            <a:off x="7251495" y="2841894"/>
            <a:ext cx="2536412" cy="2037481"/>
          </a:xfrm>
          <a:prstGeom prst="rect">
            <a:avLst/>
          </a:prstGeom>
          <a:noFill/>
        </p:spPr>
        <p:txBody>
          <a:bodyPr wrap="square">
            <a:spAutoFit/>
          </a:bodyPr>
          <a:lstStyle/>
          <a:p>
            <a:pPr>
              <a:lnSpc>
                <a:spcPct val="200000"/>
              </a:lnSpc>
            </a:pPr>
            <a:r>
              <a:rPr lang="en-US" altLang="zh-CN" sz="2200" dirty="0">
                <a:solidFill>
                  <a:schemeClr val="bg1"/>
                </a:solidFill>
                <a:latin typeface="方正正大黑简体" panose="02000000000000000000" pitchFamily="2" charset="-122"/>
                <a:ea typeface="方正正大黑简体" panose="02000000000000000000" pitchFamily="2" charset="-122"/>
              </a:rPr>
              <a:t>From</a:t>
            </a:r>
            <a:r>
              <a:rPr lang="zh-CN" altLang="en-US" sz="2200" dirty="0">
                <a:solidFill>
                  <a:schemeClr val="bg1"/>
                </a:solidFill>
                <a:latin typeface="方正正大黑简体" panose="02000000000000000000" pitchFamily="2" charset="-122"/>
                <a:ea typeface="方正正大黑简体" panose="02000000000000000000" pitchFamily="2" charset="-122"/>
              </a:rPr>
              <a:t>和</a:t>
            </a:r>
            <a:r>
              <a:rPr lang="en-US" altLang="zh-CN" sz="2200" dirty="0">
                <a:solidFill>
                  <a:schemeClr val="bg1"/>
                </a:solidFill>
                <a:latin typeface="方正正大黑简体" panose="02000000000000000000" pitchFamily="2" charset="-122"/>
                <a:ea typeface="方正正大黑简体" panose="02000000000000000000" pitchFamily="2" charset="-122"/>
              </a:rPr>
              <a:t>reply-to</a:t>
            </a:r>
            <a:r>
              <a:rPr lang="zh-CN" altLang="en-US" sz="2200" dirty="0">
                <a:solidFill>
                  <a:schemeClr val="bg1"/>
                </a:solidFill>
                <a:latin typeface="方正正大黑简体" panose="02000000000000000000" pitchFamily="2" charset="-122"/>
                <a:ea typeface="方正正大黑简体" panose="02000000000000000000" pitchFamily="2" charset="-122"/>
              </a:rPr>
              <a:t>不一致，将回复邮件导向攻击者</a:t>
            </a:r>
          </a:p>
        </p:txBody>
      </p:sp>
      <p:grpSp>
        <p:nvGrpSpPr>
          <p:cNvPr id="21" name="组合 20"/>
          <p:cNvGrpSpPr/>
          <p:nvPr/>
        </p:nvGrpSpPr>
        <p:grpSpPr>
          <a:xfrm>
            <a:off x="3443527" y="1651751"/>
            <a:ext cx="910589" cy="872798"/>
            <a:chOff x="1823973" y="2129051"/>
            <a:chExt cx="1009934" cy="1009934"/>
          </a:xfrm>
        </p:grpSpPr>
        <p:sp>
          <p:nvSpPr>
            <p:cNvPr id="22" name="椭圆 21"/>
            <p:cNvSpPr/>
            <p:nvPr/>
          </p:nvSpPr>
          <p:spPr>
            <a:xfrm>
              <a:off x="1823973" y="2129051"/>
              <a:ext cx="1009934" cy="1009934"/>
            </a:xfrm>
            <a:prstGeom prst="ellipse">
              <a:avLst/>
            </a:prstGeom>
            <a:gradFill flip="none" rotWithShape="1">
              <a:gsLst>
                <a:gs pos="31000">
                  <a:srgbClr val="1659B5"/>
                </a:gs>
                <a:gs pos="85000">
                  <a:srgbClr val="153B95"/>
                </a:gs>
              </a:gsLst>
              <a:path path="circle">
                <a:fillToRect l="100000" t="100000"/>
              </a:path>
              <a:tileRect r="-100000" b="-100000"/>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3" name="组合 22"/>
            <p:cNvGrpSpPr/>
            <p:nvPr/>
          </p:nvGrpSpPr>
          <p:grpSpPr>
            <a:xfrm>
              <a:off x="2076586" y="2362899"/>
              <a:ext cx="544442" cy="536576"/>
              <a:chOff x="7603929" y="2084388"/>
              <a:chExt cx="544442" cy="536576"/>
            </a:xfrm>
            <a:solidFill>
              <a:schemeClr val="bg1"/>
            </a:solidFill>
          </p:grpSpPr>
          <p:sp>
            <p:nvSpPr>
              <p:cNvPr id="24" name="Freeform 11"/>
              <p:cNvSpPr>
                <a:spLocks noEditPoints="1"/>
              </p:cNvSpPr>
              <p:nvPr/>
            </p:nvSpPr>
            <p:spPr bwMode="auto">
              <a:xfrm>
                <a:off x="8021388" y="2314577"/>
                <a:ext cx="126983" cy="104775"/>
              </a:xfrm>
              <a:custGeom>
                <a:avLst/>
                <a:gdLst>
                  <a:gd name="T0" fmla="*/ 0 w 45"/>
                  <a:gd name="T1" fmla="*/ 37 h 37"/>
                  <a:gd name="T2" fmla="*/ 45 w 45"/>
                  <a:gd name="T3" fmla="*/ 37 h 37"/>
                  <a:gd name="T4" fmla="*/ 45 w 45"/>
                  <a:gd name="T5" fmla="*/ 0 h 37"/>
                  <a:gd name="T6" fmla="*/ 0 w 45"/>
                  <a:gd name="T7" fmla="*/ 0 h 37"/>
                  <a:gd name="T8" fmla="*/ 0 w 45"/>
                  <a:gd name="T9" fmla="*/ 37 h 37"/>
                  <a:gd name="T10" fmla="*/ 20 w 45"/>
                  <a:gd name="T11" fmla="*/ 12 h 37"/>
                  <a:gd name="T12" fmla="*/ 26 w 45"/>
                  <a:gd name="T13" fmla="*/ 19 h 37"/>
                  <a:gd name="T14" fmla="*/ 20 w 45"/>
                  <a:gd name="T15" fmla="*/ 26 h 37"/>
                  <a:gd name="T16" fmla="*/ 14 w 45"/>
                  <a:gd name="T17" fmla="*/ 19 h 37"/>
                  <a:gd name="T18" fmla="*/ 20 w 45"/>
                  <a:gd name="T19"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7">
                    <a:moveTo>
                      <a:pt x="0" y="37"/>
                    </a:moveTo>
                    <a:cubicBezTo>
                      <a:pt x="45" y="37"/>
                      <a:pt x="45" y="37"/>
                      <a:pt x="45" y="37"/>
                    </a:cubicBezTo>
                    <a:cubicBezTo>
                      <a:pt x="45" y="0"/>
                      <a:pt x="45" y="0"/>
                      <a:pt x="45" y="0"/>
                    </a:cubicBezTo>
                    <a:cubicBezTo>
                      <a:pt x="0" y="0"/>
                      <a:pt x="0" y="0"/>
                      <a:pt x="0" y="0"/>
                    </a:cubicBezTo>
                    <a:lnTo>
                      <a:pt x="0" y="37"/>
                    </a:lnTo>
                    <a:close/>
                    <a:moveTo>
                      <a:pt x="20" y="12"/>
                    </a:moveTo>
                    <a:cubicBezTo>
                      <a:pt x="23" y="12"/>
                      <a:pt x="26" y="15"/>
                      <a:pt x="26" y="19"/>
                    </a:cubicBezTo>
                    <a:cubicBezTo>
                      <a:pt x="26" y="23"/>
                      <a:pt x="23" y="26"/>
                      <a:pt x="20" y="26"/>
                    </a:cubicBezTo>
                    <a:cubicBezTo>
                      <a:pt x="17" y="26"/>
                      <a:pt x="14" y="23"/>
                      <a:pt x="14" y="19"/>
                    </a:cubicBezTo>
                    <a:cubicBezTo>
                      <a:pt x="14" y="15"/>
                      <a:pt x="17" y="12"/>
                      <a:pt x="20" y="12"/>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14"/>
              <p:cNvSpPr>
                <a:spLocks noEditPoints="1"/>
              </p:cNvSpPr>
              <p:nvPr/>
            </p:nvSpPr>
            <p:spPr bwMode="auto">
              <a:xfrm>
                <a:off x="7694405" y="2084388"/>
                <a:ext cx="453966" cy="463550"/>
              </a:xfrm>
              <a:custGeom>
                <a:avLst/>
                <a:gdLst>
                  <a:gd name="T0" fmla="*/ 111 w 160"/>
                  <a:gd name="T1" fmla="*/ 75 h 163"/>
                  <a:gd name="T2" fmla="*/ 160 w 160"/>
                  <a:gd name="T3" fmla="*/ 75 h 163"/>
                  <a:gd name="T4" fmla="*/ 160 w 160"/>
                  <a:gd name="T5" fmla="*/ 48 h 163"/>
                  <a:gd name="T6" fmla="*/ 150 w 160"/>
                  <a:gd name="T7" fmla="*/ 36 h 163"/>
                  <a:gd name="T8" fmla="*/ 140 w 160"/>
                  <a:gd name="T9" fmla="*/ 36 h 163"/>
                  <a:gd name="T10" fmla="*/ 135 w 160"/>
                  <a:gd name="T11" fmla="*/ 13 h 163"/>
                  <a:gd name="T12" fmla="*/ 129 w 160"/>
                  <a:gd name="T13" fmla="*/ 2 h 163"/>
                  <a:gd name="T14" fmla="*/ 120 w 160"/>
                  <a:gd name="T15" fmla="*/ 1 h 163"/>
                  <a:gd name="T16" fmla="*/ 9 w 160"/>
                  <a:gd name="T17" fmla="*/ 35 h 163"/>
                  <a:gd name="T18" fmla="*/ 1 w 160"/>
                  <a:gd name="T19" fmla="*/ 41 h 163"/>
                  <a:gd name="T20" fmla="*/ 1 w 160"/>
                  <a:gd name="T21" fmla="*/ 41 h 163"/>
                  <a:gd name="T22" fmla="*/ 0 w 160"/>
                  <a:gd name="T23" fmla="*/ 48 h 163"/>
                  <a:gd name="T24" fmla="*/ 0 w 160"/>
                  <a:gd name="T25" fmla="*/ 62 h 163"/>
                  <a:gd name="T26" fmla="*/ 6 w 160"/>
                  <a:gd name="T27" fmla="*/ 62 h 163"/>
                  <a:gd name="T28" fmla="*/ 8 w 160"/>
                  <a:gd name="T29" fmla="*/ 62 h 163"/>
                  <a:gd name="T30" fmla="*/ 41 w 160"/>
                  <a:gd name="T31" fmla="*/ 98 h 163"/>
                  <a:gd name="T32" fmla="*/ 41 w 160"/>
                  <a:gd name="T33" fmla="*/ 106 h 163"/>
                  <a:gd name="T34" fmla="*/ 26 w 160"/>
                  <a:gd name="T35" fmla="*/ 106 h 163"/>
                  <a:gd name="T36" fmla="*/ 54 w 160"/>
                  <a:gd name="T37" fmla="*/ 149 h 163"/>
                  <a:gd name="T38" fmla="*/ 52 w 160"/>
                  <a:gd name="T39" fmla="*/ 163 h 163"/>
                  <a:gd name="T40" fmla="*/ 150 w 160"/>
                  <a:gd name="T41" fmla="*/ 163 h 163"/>
                  <a:gd name="T42" fmla="*/ 160 w 160"/>
                  <a:gd name="T43" fmla="*/ 151 h 163"/>
                  <a:gd name="T44" fmla="*/ 160 w 160"/>
                  <a:gd name="T45" fmla="*/ 125 h 163"/>
                  <a:gd name="T46" fmla="*/ 111 w 160"/>
                  <a:gd name="T47" fmla="*/ 125 h 163"/>
                  <a:gd name="T48" fmla="*/ 108 w 160"/>
                  <a:gd name="T49" fmla="*/ 121 h 163"/>
                  <a:gd name="T50" fmla="*/ 108 w 160"/>
                  <a:gd name="T51" fmla="*/ 78 h 163"/>
                  <a:gd name="T52" fmla="*/ 111 w 160"/>
                  <a:gd name="T53" fmla="*/ 75 h 163"/>
                  <a:gd name="T54" fmla="*/ 30 w 160"/>
                  <a:gd name="T55" fmla="*/ 36 h 163"/>
                  <a:gd name="T56" fmla="*/ 122 w 160"/>
                  <a:gd name="T57" fmla="*/ 7 h 163"/>
                  <a:gd name="T58" fmla="*/ 125 w 160"/>
                  <a:gd name="T59" fmla="*/ 8 h 163"/>
                  <a:gd name="T60" fmla="*/ 129 w 160"/>
                  <a:gd name="T61" fmla="*/ 14 h 163"/>
                  <a:gd name="T62" fmla="*/ 133 w 160"/>
                  <a:gd name="T63" fmla="*/ 36 h 163"/>
                  <a:gd name="T64" fmla="*/ 30 w 160"/>
                  <a:gd name="T65" fmla="*/ 3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63">
                    <a:moveTo>
                      <a:pt x="111" y="75"/>
                    </a:moveTo>
                    <a:cubicBezTo>
                      <a:pt x="160" y="75"/>
                      <a:pt x="160" y="75"/>
                      <a:pt x="160" y="75"/>
                    </a:cubicBezTo>
                    <a:cubicBezTo>
                      <a:pt x="160" y="48"/>
                      <a:pt x="160" y="48"/>
                      <a:pt x="160" y="48"/>
                    </a:cubicBezTo>
                    <a:cubicBezTo>
                      <a:pt x="160" y="41"/>
                      <a:pt x="155" y="36"/>
                      <a:pt x="150" y="36"/>
                    </a:cubicBezTo>
                    <a:cubicBezTo>
                      <a:pt x="140" y="36"/>
                      <a:pt x="140" y="36"/>
                      <a:pt x="140" y="36"/>
                    </a:cubicBezTo>
                    <a:cubicBezTo>
                      <a:pt x="135" y="13"/>
                      <a:pt x="135" y="13"/>
                      <a:pt x="135" y="13"/>
                    </a:cubicBezTo>
                    <a:cubicBezTo>
                      <a:pt x="135" y="8"/>
                      <a:pt x="132" y="4"/>
                      <a:pt x="129" y="2"/>
                    </a:cubicBezTo>
                    <a:cubicBezTo>
                      <a:pt x="126" y="0"/>
                      <a:pt x="123" y="0"/>
                      <a:pt x="120" y="1"/>
                    </a:cubicBezTo>
                    <a:cubicBezTo>
                      <a:pt x="9" y="35"/>
                      <a:pt x="9" y="35"/>
                      <a:pt x="9" y="35"/>
                    </a:cubicBezTo>
                    <a:cubicBezTo>
                      <a:pt x="6" y="36"/>
                      <a:pt x="3" y="38"/>
                      <a:pt x="1" y="41"/>
                    </a:cubicBezTo>
                    <a:cubicBezTo>
                      <a:pt x="1" y="41"/>
                      <a:pt x="1" y="41"/>
                      <a:pt x="1" y="41"/>
                    </a:cubicBezTo>
                    <a:cubicBezTo>
                      <a:pt x="0" y="43"/>
                      <a:pt x="0" y="45"/>
                      <a:pt x="0" y="48"/>
                    </a:cubicBezTo>
                    <a:cubicBezTo>
                      <a:pt x="0" y="62"/>
                      <a:pt x="0" y="62"/>
                      <a:pt x="0" y="62"/>
                    </a:cubicBezTo>
                    <a:cubicBezTo>
                      <a:pt x="2" y="62"/>
                      <a:pt x="4" y="62"/>
                      <a:pt x="6" y="62"/>
                    </a:cubicBezTo>
                    <a:cubicBezTo>
                      <a:pt x="8" y="62"/>
                      <a:pt x="8" y="62"/>
                      <a:pt x="8" y="62"/>
                    </a:cubicBezTo>
                    <a:cubicBezTo>
                      <a:pt x="26" y="62"/>
                      <a:pt x="41" y="78"/>
                      <a:pt x="41" y="98"/>
                    </a:cubicBezTo>
                    <a:cubicBezTo>
                      <a:pt x="41" y="106"/>
                      <a:pt x="41" y="106"/>
                      <a:pt x="41" y="106"/>
                    </a:cubicBezTo>
                    <a:cubicBezTo>
                      <a:pt x="26" y="106"/>
                      <a:pt x="26" y="106"/>
                      <a:pt x="26" y="106"/>
                    </a:cubicBezTo>
                    <a:cubicBezTo>
                      <a:pt x="43" y="114"/>
                      <a:pt x="54" y="130"/>
                      <a:pt x="54" y="149"/>
                    </a:cubicBezTo>
                    <a:cubicBezTo>
                      <a:pt x="54" y="154"/>
                      <a:pt x="53" y="159"/>
                      <a:pt x="52" y="163"/>
                    </a:cubicBezTo>
                    <a:cubicBezTo>
                      <a:pt x="150" y="163"/>
                      <a:pt x="150" y="163"/>
                      <a:pt x="150" y="163"/>
                    </a:cubicBezTo>
                    <a:cubicBezTo>
                      <a:pt x="155" y="163"/>
                      <a:pt x="160" y="158"/>
                      <a:pt x="160" y="151"/>
                    </a:cubicBezTo>
                    <a:cubicBezTo>
                      <a:pt x="160" y="125"/>
                      <a:pt x="160" y="125"/>
                      <a:pt x="160" y="125"/>
                    </a:cubicBezTo>
                    <a:cubicBezTo>
                      <a:pt x="111" y="125"/>
                      <a:pt x="111" y="125"/>
                      <a:pt x="111" y="125"/>
                    </a:cubicBezTo>
                    <a:cubicBezTo>
                      <a:pt x="109" y="125"/>
                      <a:pt x="108" y="123"/>
                      <a:pt x="108" y="121"/>
                    </a:cubicBezTo>
                    <a:cubicBezTo>
                      <a:pt x="108" y="78"/>
                      <a:pt x="108" y="78"/>
                      <a:pt x="108" y="78"/>
                    </a:cubicBezTo>
                    <a:cubicBezTo>
                      <a:pt x="108" y="76"/>
                      <a:pt x="109" y="75"/>
                      <a:pt x="111" y="75"/>
                    </a:cubicBezTo>
                    <a:close/>
                    <a:moveTo>
                      <a:pt x="30" y="36"/>
                    </a:moveTo>
                    <a:cubicBezTo>
                      <a:pt x="122" y="7"/>
                      <a:pt x="122" y="7"/>
                      <a:pt x="122" y="7"/>
                    </a:cubicBezTo>
                    <a:cubicBezTo>
                      <a:pt x="123" y="7"/>
                      <a:pt x="124" y="7"/>
                      <a:pt x="125" y="8"/>
                    </a:cubicBezTo>
                    <a:cubicBezTo>
                      <a:pt x="127" y="9"/>
                      <a:pt x="128" y="11"/>
                      <a:pt x="129" y="14"/>
                    </a:cubicBezTo>
                    <a:cubicBezTo>
                      <a:pt x="133" y="36"/>
                      <a:pt x="133" y="36"/>
                      <a:pt x="133" y="36"/>
                    </a:cubicBezTo>
                    <a:lnTo>
                      <a:pt x="30" y="36"/>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26" name="Freeform 15"/>
              <p:cNvSpPr>
                <a:spLocks noEditPoints="1"/>
              </p:cNvSpPr>
              <p:nvPr/>
            </p:nvSpPr>
            <p:spPr bwMode="auto">
              <a:xfrm>
                <a:off x="7603929" y="2282826"/>
                <a:ext cx="220634" cy="338138"/>
              </a:xfrm>
              <a:custGeom>
                <a:avLst/>
                <a:gdLst>
                  <a:gd name="T0" fmla="*/ 39 w 78"/>
                  <a:gd name="T1" fmla="*/ 40 h 119"/>
                  <a:gd name="T2" fmla="*/ 21 w 78"/>
                  <a:gd name="T3" fmla="*/ 44 h 119"/>
                  <a:gd name="T4" fmla="*/ 21 w 78"/>
                  <a:gd name="T5" fmla="*/ 28 h 119"/>
                  <a:gd name="T6" fmla="*/ 38 w 78"/>
                  <a:gd name="T7" fmla="*/ 8 h 119"/>
                  <a:gd name="T8" fmla="*/ 40 w 78"/>
                  <a:gd name="T9" fmla="*/ 8 h 119"/>
                  <a:gd name="T10" fmla="*/ 57 w 78"/>
                  <a:gd name="T11" fmla="*/ 28 h 119"/>
                  <a:gd name="T12" fmla="*/ 65 w 78"/>
                  <a:gd name="T13" fmla="*/ 28 h 119"/>
                  <a:gd name="T14" fmla="*/ 40 w 78"/>
                  <a:gd name="T15" fmla="*/ 0 h 119"/>
                  <a:gd name="T16" fmla="*/ 38 w 78"/>
                  <a:gd name="T17" fmla="*/ 0 h 119"/>
                  <a:gd name="T18" fmla="*/ 13 w 78"/>
                  <a:gd name="T19" fmla="*/ 28 h 119"/>
                  <a:gd name="T20" fmla="*/ 13 w 78"/>
                  <a:gd name="T21" fmla="*/ 50 h 119"/>
                  <a:gd name="T22" fmla="*/ 0 w 78"/>
                  <a:gd name="T23" fmla="*/ 79 h 119"/>
                  <a:gd name="T24" fmla="*/ 39 w 78"/>
                  <a:gd name="T25" fmla="*/ 119 h 119"/>
                  <a:gd name="T26" fmla="*/ 78 w 78"/>
                  <a:gd name="T27" fmla="*/ 79 h 119"/>
                  <a:gd name="T28" fmla="*/ 39 w 78"/>
                  <a:gd name="T29" fmla="*/ 40 h 119"/>
                  <a:gd name="T30" fmla="*/ 43 w 78"/>
                  <a:gd name="T31" fmla="*/ 85 h 119"/>
                  <a:gd name="T32" fmla="*/ 43 w 78"/>
                  <a:gd name="T33" fmla="*/ 101 h 119"/>
                  <a:gd name="T34" fmla="*/ 35 w 78"/>
                  <a:gd name="T35" fmla="*/ 101 h 119"/>
                  <a:gd name="T36" fmla="*/ 35 w 78"/>
                  <a:gd name="T37" fmla="*/ 85 h 119"/>
                  <a:gd name="T38" fmla="*/ 28 w 78"/>
                  <a:gd name="T39" fmla="*/ 75 h 119"/>
                  <a:gd name="T40" fmla="*/ 39 w 78"/>
                  <a:gd name="T41" fmla="*/ 64 h 119"/>
                  <a:gd name="T42" fmla="*/ 50 w 78"/>
                  <a:gd name="T43" fmla="*/ 75 h 119"/>
                  <a:gd name="T44" fmla="*/ 43 w 78"/>
                  <a:gd name="T45"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19">
                    <a:moveTo>
                      <a:pt x="39" y="40"/>
                    </a:moveTo>
                    <a:cubicBezTo>
                      <a:pt x="33" y="40"/>
                      <a:pt x="26" y="42"/>
                      <a:pt x="21" y="44"/>
                    </a:cubicBezTo>
                    <a:cubicBezTo>
                      <a:pt x="21" y="28"/>
                      <a:pt x="21" y="28"/>
                      <a:pt x="21" y="28"/>
                    </a:cubicBezTo>
                    <a:cubicBezTo>
                      <a:pt x="21" y="17"/>
                      <a:pt x="29" y="8"/>
                      <a:pt x="38" y="8"/>
                    </a:cubicBezTo>
                    <a:cubicBezTo>
                      <a:pt x="40" y="8"/>
                      <a:pt x="40" y="8"/>
                      <a:pt x="40" y="8"/>
                    </a:cubicBezTo>
                    <a:cubicBezTo>
                      <a:pt x="50" y="8"/>
                      <a:pt x="57" y="17"/>
                      <a:pt x="57" y="28"/>
                    </a:cubicBezTo>
                    <a:cubicBezTo>
                      <a:pt x="65" y="28"/>
                      <a:pt x="65" y="28"/>
                      <a:pt x="65" y="28"/>
                    </a:cubicBezTo>
                    <a:cubicBezTo>
                      <a:pt x="65" y="12"/>
                      <a:pt x="54" y="0"/>
                      <a:pt x="40" y="0"/>
                    </a:cubicBezTo>
                    <a:cubicBezTo>
                      <a:pt x="38" y="0"/>
                      <a:pt x="38" y="0"/>
                      <a:pt x="38" y="0"/>
                    </a:cubicBezTo>
                    <a:cubicBezTo>
                      <a:pt x="24" y="0"/>
                      <a:pt x="13" y="12"/>
                      <a:pt x="13" y="28"/>
                    </a:cubicBezTo>
                    <a:cubicBezTo>
                      <a:pt x="13" y="50"/>
                      <a:pt x="13" y="50"/>
                      <a:pt x="13" y="50"/>
                    </a:cubicBezTo>
                    <a:cubicBezTo>
                      <a:pt x="5" y="57"/>
                      <a:pt x="0" y="68"/>
                      <a:pt x="0" y="79"/>
                    </a:cubicBezTo>
                    <a:cubicBezTo>
                      <a:pt x="0" y="101"/>
                      <a:pt x="18" y="119"/>
                      <a:pt x="39" y="119"/>
                    </a:cubicBezTo>
                    <a:cubicBezTo>
                      <a:pt x="61" y="119"/>
                      <a:pt x="78" y="101"/>
                      <a:pt x="78" y="79"/>
                    </a:cubicBezTo>
                    <a:cubicBezTo>
                      <a:pt x="78" y="58"/>
                      <a:pt x="61" y="40"/>
                      <a:pt x="39" y="40"/>
                    </a:cubicBezTo>
                    <a:close/>
                    <a:moveTo>
                      <a:pt x="43" y="85"/>
                    </a:moveTo>
                    <a:cubicBezTo>
                      <a:pt x="43" y="101"/>
                      <a:pt x="43" y="101"/>
                      <a:pt x="43" y="101"/>
                    </a:cubicBezTo>
                    <a:cubicBezTo>
                      <a:pt x="35" y="101"/>
                      <a:pt x="35" y="101"/>
                      <a:pt x="35" y="101"/>
                    </a:cubicBezTo>
                    <a:cubicBezTo>
                      <a:pt x="35" y="85"/>
                      <a:pt x="35" y="85"/>
                      <a:pt x="35" y="85"/>
                    </a:cubicBezTo>
                    <a:cubicBezTo>
                      <a:pt x="31" y="84"/>
                      <a:pt x="28" y="80"/>
                      <a:pt x="28" y="75"/>
                    </a:cubicBezTo>
                    <a:cubicBezTo>
                      <a:pt x="28" y="69"/>
                      <a:pt x="33" y="64"/>
                      <a:pt x="39" y="64"/>
                    </a:cubicBezTo>
                    <a:cubicBezTo>
                      <a:pt x="45" y="64"/>
                      <a:pt x="50" y="69"/>
                      <a:pt x="50" y="75"/>
                    </a:cubicBezTo>
                    <a:cubicBezTo>
                      <a:pt x="50" y="80"/>
                      <a:pt x="47" y="84"/>
                      <a:pt x="43" y="85"/>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27" name="组合 26"/>
          <p:cNvGrpSpPr/>
          <p:nvPr/>
        </p:nvGrpSpPr>
        <p:grpSpPr>
          <a:xfrm>
            <a:off x="7973073" y="1651751"/>
            <a:ext cx="910589" cy="872798"/>
            <a:chOff x="6846721" y="2129051"/>
            <a:chExt cx="1009934" cy="1009934"/>
          </a:xfrm>
        </p:grpSpPr>
        <p:sp>
          <p:nvSpPr>
            <p:cNvPr id="28" name="椭圆 27"/>
            <p:cNvSpPr/>
            <p:nvPr/>
          </p:nvSpPr>
          <p:spPr>
            <a:xfrm>
              <a:off x="6846721" y="2129051"/>
              <a:ext cx="1009934" cy="1009934"/>
            </a:xfrm>
            <a:prstGeom prst="ellipse">
              <a:avLst/>
            </a:prstGeom>
            <a:gradFill flip="none" rotWithShape="1">
              <a:gsLst>
                <a:gs pos="31000">
                  <a:srgbClr val="1659B5"/>
                </a:gs>
                <a:gs pos="85000">
                  <a:srgbClr val="153B95"/>
                </a:gs>
              </a:gsLst>
              <a:path path="circle">
                <a:fillToRect l="100000" t="100000"/>
              </a:path>
              <a:tileRect r="-100000" b="-100000"/>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Freeform 145"/>
            <p:cNvSpPr>
              <a:spLocks noEditPoints="1"/>
            </p:cNvSpPr>
            <p:nvPr/>
          </p:nvSpPr>
          <p:spPr bwMode="auto">
            <a:xfrm>
              <a:off x="7170582" y="2358137"/>
              <a:ext cx="423807" cy="546100"/>
            </a:xfrm>
            <a:custGeom>
              <a:avLst/>
              <a:gdLst>
                <a:gd name="T0" fmla="*/ 147 w 149"/>
                <a:gd name="T1" fmla="*/ 48 h 192"/>
                <a:gd name="T2" fmla="*/ 94 w 149"/>
                <a:gd name="T3" fmla="*/ 0 h 192"/>
                <a:gd name="T4" fmla="*/ 3 w 149"/>
                <a:gd name="T5" fmla="*/ 0 h 192"/>
                <a:gd name="T6" fmla="*/ 0 w 149"/>
                <a:gd name="T7" fmla="*/ 188 h 192"/>
                <a:gd name="T8" fmla="*/ 145 w 149"/>
                <a:gd name="T9" fmla="*/ 192 h 192"/>
                <a:gd name="T10" fmla="*/ 149 w 149"/>
                <a:gd name="T11" fmla="*/ 52 h 192"/>
                <a:gd name="T12" fmla="*/ 137 w 149"/>
                <a:gd name="T13" fmla="*/ 49 h 192"/>
                <a:gd name="T14" fmla="*/ 96 w 149"/>
                <a:gd name="T15" fmla="*/ 11 h 192"/>
                <a:gd name="T16" fmla="*/ 27 w 149"/>
                <a:gd name="T17" fmla="*/ 26 h 192"/>
                <a:gd name="T18" fmla="*/ 71 w 149"/>
                <a:gd name="T19" fmla="*/ 30 h 192"/>
                <a:gd name="T20" fmla="*/ 27 w 149"/>
                <a:gd name="T21" fmla="*/ 34 h 192"/>
                <a:gd name="T22" fmla="*/ 27 w 149"/>
                <a:gd name="T23" fmla="*/ 26 h 192"/>
                <a:gd name="T24" fmla="*/ 67 w 149"/>
                <a:gd name="T25" fmla="*/ 43 h 192"/>
                <a:gd name="T26" fmla="*/ 67 w 149"/>
                <a:gd name="T27" fmla="*/ 51 h 192"/>
                <a:gd name="T28" fmla="*/ 23 w 149"/>
                <a:gd name="T29" fmla="*/ 47 h 192"/>
                <a:gd name="T30" fmla="*/ 27 w 149"/>
                <a:gd name="T31" fmla="*/ 61 h 192"/>
                <a:gd name="T32" fmla="*/ 71 w 149"/>
                <a:gd name="T33" fmla="*/ 65 h 192"/>
                <a:gd name="T34" fmla="*/ 27 w 149"/>
                <a:gd name="T35" fmla="*/ 68 h 192"/>
                <a:gd name="T36" fmla="*/ 27 w 149"/>
                <a:gd name="T37" fmla="*/ 61 h 192"/>
                <a:gd name="T38" fmla="*/ 81 w 149"/>
                <a:gd name="T39" fmla="*/ 169 h 192"/>
                <a:gd name="T40" fmla="*/ 81 w 149"/>
                <a:gd name="T41" fmla="*/ 161 h 192"/>
                <a:gd name="T42" fmla="*/ 125 w 149"/>
                <a:gd name="T43" fmla="*/ 165 h 192"/>
                <a:gd name="T44" fmla="*/ 121 w 149"/>
                <a:gd name="T45" fmla="*/ 153 h 192"/>
                <a:gd name="T46" fmla="*/ 77 w 149"/>
                <a:gd name="T47" fmla="*/ 149 h 192"/>
                <a:gd name="T48" fmla="*/ 121 w 149"/>
                <a:gd name="T49" fmla="*/ 145 h 192"/>
                <a:gd name="T50" fmla="*/ 121 w 149"/>
                <a:gd name="T51" fmla="*/ 153 h 192"/>
                <a:gd name="T52" fmla="*/ 96 w 149"/>
                <a:gd name="T53" fmla="*/ 121 h 192"/>
                <a:gd name="T54" fmla="*/ 90 w 149"/>
                <a:gd name="T55" fmla="*/ 121 h 192"/>
                <a:gd name="T56" fmla="*/ 58 w 149"/>
                <a:gd name="T57" fmla="*/ 155 h 192"/>
                <a:gd name="T58" fmla="*/ 55 w 149"/>
                <a:gd name="T59" fmla="*/ 157 h 192"/>
                <a:gd name="T60" fmla="*/ 40 w 149"/>
                <a:gd name="T61" fmla="*/ 132 h 192"/>
                <a:gd name="T62" fmla="*/ 22 w 149"/>
                <a:gd name="T63" fmla="*/ 164 h 192"/>
                <a:gd name="T64" fmla="*/ 18 w 149"/>
                <a:gd name="T65" fmla="*/ 158 h 192"/>
                <a:gd name="T66" fmla="*/ 41 w 149"/>
                <a:gd name="T67" fmla="*/ 119 h 192"/>
                <a:gd name="T68" fmla="*/ 55 w 149"/>
                <a:gd name="T69" fmla="*/ 143 h 192"/>
                <a:gd name="T70" fmla="*/ 78 w 149"/>
                <a:gd name="T71" fmla="*/ 95 h 192"/>
                <a:gd name="T72" fmla="*/ 93 w 149"/>
                <a:gd name="T73" fmla="*/ 112 h 192"/>
                <a:gd name="T74" fmla="*/ 130 w 149"/>
                <a:gd name="T75" fmla="*/ 7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9" h="192">
                  <a:moveTo>
                    <a:pt x="149" y="51"/>
                  </a:moveTo>
                  <a:cubicBezTo>
                    <a:pt x="149" y="50"/>
                    <a:pt x="148" y="49"/>
                    <a:pt x="147" y="48"/>
                  </a:cubicBezTo>
                  <a:cubicBezTo>
                    <a:pt x="96" y="1"/>
                    <a:pt x="96" y="1"/>
                    <a:pt x="96" y="1"/>
                  </a:cubicBezTo>
                  <a:cubicBezTo>
                    <a:pt x="95" y="0"/>
                    <a:pt x="94" y="0"/>
                    <a:pt x="94" y="0"/>
                  </a:cubicBezTo>
                  <a:cubicBezTo>
                    <a:pt x="93" y="0"/>
                    <a:pt x="92" y="0"/>
                    <a:pt x="92" y="0"/>
                  </a:cubicBezTo>
                  <a:cubicBezTo>
                    <a:pt x="3" y="0"/>
                    <a:pt x="3" y="0"/>
                    <a:pt x="3" y="0"/>
                  </a:cubicBezTo>
                  <a:cubicBezTo>
                    <a:pt x="1" y="0"/>
                    <a:pt x="0" y="1"/>
                    <a:pt x="0" y="4"/>
                  </a:cubicBezTo>
                  <a:cubicBezTo>
                    <a:pt x="0" y="188"/>
                    <a:pt x="0" y="188"/>
                    <a:pt x="0" y="188"/>
                  </a:cubicBezTo>
                  <a:cubicBezTo>
                    <a:pt x="0" y="190"/>
                    <a:pt x="1" y="192"/>
                    <a:pt x="3" y="192"/>
                  </a:cubicBezTo>
                  <a:cubicBezTo>
                    <a:pt x="145" y="192"/>
                    <a:pt x="145" y="192"/>
                    <a:pt x="145" y="192"/>
                  </a:cubicBezTo>
                  <a:cubicBezTo>
                    <a:pt x="147" y="192"/>
                    <a:pt x="149" y="190"/>
                    <a:pt x="149" y="188"/>
                  </a:cubicBezTo>
                  <a:cubicBezTo>
                    <a:pt x="149" y="52"/>
                    <a:pt x="149" y="52"/>
                    <a:pt x="149" y="52"/>
                  </a:cubicBezTo>
                  <a:cubicBezTo>
                    <a:pt x="149" y="52"/>
                    <a:pt x="149" y="52"/>
                    <a:pt x="149" y="51"/>
                  </a:cubicBezTo>
                  <a:close/>
                  <a:moveTo>
                    <a:pt x="137" y="49"/>
                  </a:moveTo>
                  <a:cubicBezTo>
                    <a:pt x="96" y="49"/>
                    <a:pt x="96" y="49"/>
                    <a:pt x="96" y="49"/>
                  </a:cubicBezTo>
                  <a:cubicBezTo>
                    <a:pt x="96" y="11"/>
                    <a:pt x="96" y="11"/>
                    <a:pt x="96" y="11"/>
                  </a:cubicBezTo>
                  <a:lnTo>
                    <a:pt x="137" y="49"/>
                  </a:lnTo>
                  <a:close/>
                  <a:moveTo>
                    <a:pt x="27" y="26"/>
                  </a:moveTo>
                  <a:cubicBezTo>
                    <a:pt x="67" y="26"/>
                    <a:pt x="67" y="26"/>
                    <a:pt x="67" y="26"/>
                  </a:cubicBezTo>
                  <a:cubicBezTo>
                    <a:pt x="69" y="26"/>
                    <a:pt x="71" y="28"/>
                    <a:pt x="71" y="30"/>
                  </a:cubicBezTo>
                  <a:cubicBezTo>
                    <a:pt x="71" y="32"/>
                    <a:pt x="69" y="34"/>
                    <a:pt x="67" y="34"/>
                  </a:cubicBezTo>
                  <a:cubicBezTo>
                    <a:pt x="27" y="34"/>
                    <a:pt x="27" y="34"/>
                    <a:pt x="27" y="34"/>
                  </a:cubicBezTo>
                  <a:cubicBezTo>
                    <a:pt x="25" y="34"/>
                    <a:pt x="23" y="32"/>
                    <a:pt x="23" y="30"/>
                  </a:cubicBezTo>
                  <a:cubicBezTo>
                    <a:pt x="23" y="28"/>
                    <a:pt x="25" y="26"/>
                    <a:pt x="27" y="26"/>
                  </a:cubicBezTo>
                  <a:close/>
                  <a:moveTo>
                    <a:pt x="27" y="43"/>
                  </a:moveTo>
                  <a:cubicBezTo>
                    <a:pt x="67" y="43"/>
                    <a:pt x="67" y="43"/>
                    <a:pt x="67" y="43"/>
                  </a:cubicBezTo>
                  <a:cubicBezTo>
                    <a:pt x="69" y="43"/>
                    <a:pt x="71" y="45"/>
                    <a:pt x="71" y="47"/>
                  </a:cubicBezTo>
                  <a:cubicBezTo>
                    <a:pt x="71" y="50"/>
                    <a:pt x="69" y="51"/>
                    <a:pt x="67" y="51"/>
                  </a:cubicBezTo>
                  <a:cubicBezTo>
                    <a:pt x="27" y="51"/>
                    <a:pt x="27" y="51"/>
                    <a:pt x="27" y="51"/>
                  </a:cubicBezTo>
                  <a:cubicBezTo>
                    <a:pt x="25" y="51"/>
                    <a:pt x="23" y="50"/>
                    <a:pt x="23" y="47"/>
                  </a:cubicBezTo>
                  <a:cubicBezTo>
                    <a:pt x="23" y="45"/>
                    <a:pt x="25" y="43"/>
                    <a:pt x="27" y="43"/>
                  </a:cubicBezTo>
                  <a:close/>
                  <a:moveTo>
                    <a:pt x="27" y="61"/>
                  </a:moveTo>
                  <a:cubicBezTo>
                    <a:pt x="67" y="61"/>
                    <a:pt x="67" y="61"/>
                    <a:pt x="67" y="61"/>
                  </a:cubicBezTo>
                  <a:cubicBezTo>
                    <a:pt x="69" y="61"/>
                    <a:pt x="71" y="62"/>
                    <a:pt x="71" y="65"/>
                  </a:cubicBezTo>
                  <a:cubicBezTo>
                    <a:pt x="71" y="67"/>
                    <a:pt x="69" y="68"/>
                    <a:pt x="67" y="68"/>
                  </a:cubicBezTo>
                  <a:cubicBezTo>
                    <a:pt x="27" y="68"/>
                    <a:pt x="27" y="68"/>
                    <a:pt x="27" y="68"/>
                  </a:cubicBezTo>
                  <a:cubicBezTo>
                    <a:pt x="25" y="68"/>
                    <a:pt x="23" y="67"/>
                    <a:pt x="23" y="65"/>
                  </a:cubicBezTo>
                  <a:cubicBezTo>
                    <a:pt x="23" y="62"/>
                    <a:pt x="25" y="61"/>
                    <a:pt x="27" y="61"/>
                  </a:cubicBezTo>
                  <a:close/>
                  <a:moveTo>
                    <a:pt x="121" y="169"/>
                  </a:moveTo>
                  <a:cubicBezTo>
                    <a:pt x="81" y="169"/>
                    <a:pt x="81" y="169"/>
                    <a:pt x="81" y="169"/>
                  </a:cubicBezTo>
                  <a:cubicBezTo>
                    <a:pt x="79" y="169"/>
                    <a:pt x="77" y="168"/>
                    <a:pt x="77" y="165"/>
                  </a:cubicBezTo>
                  <a:cubicBezTo>
                    <a:pt x="77" y="163"/>
                    <a:pt x="79" y="161"/>
                    <a:pt x="81" y="161"/>
                  </a:cubicBezTo>
                  <a:cubicBezTo>
                    <a:pt x="121" y="161"/>
                    <a:pt x="121" y="161"/>
                    <a:pt x="121" y="161"/>
                  </a:cubicBezTo>
                  <a:cubicBezTo>
                    <a:pt x="123" y="161"/>
                    <a:pt x="125" y="163"/>
                    <a:pt x="125" y="165"/>
                  </a:cubicBezTo>
                  <a:cubicBezTo>
                    <a:pt x="125" y="168"/>
                    <a:pt x="123" y="169"/>
                    <a:pt x="121" y="169"/>
                  </a:cubicBezTo>
                  <a:close/>
                  <a:moveTo>
                    <a:pt x="121" y="153"/>
                  </a:moveTo>
                  <a:cubicBezTo>
                    <a:pt x="81" y="153"/>
                    <a:pt x="81" y="153"/>
                    <a:pt x="81" y="153"/>
                  </a:cubicBezTo>
                  <a:cubicBezTo>
                    <a:pt x="79" y="153"/>
                    <a:pt x="77" y="151"/>
                    <a:pt x="77" y="149"/>
                  </a:cubicBezTo>
                  <a:cubicBezTo>
                    <a:pt x="77" y="147"/>
                    <a:pt x="79" y="145"/>
                    <a:pt x="81" y="145"/>
                  </a:cubicBezTo>
                  <a:cubicBezTo>
                    <a:pt x="121" y="145"/>
                    <a:pt x="121" y="145"/>
                    <a:pt x="121" y="145"/>
                  </a:cubicBezTo>
                  <a:cubicBezTo>
                    <a:pt x="123" y="145"/>
                    <a:pt x="125" y="147"/>
                    <a:pt x="125" y="149"/>
                  </a:cubicBezTo>
                  <a:cubicBezTo>
                    <a:pt x="125" y="151"/>
                    <a:pt x="123" y="153"/>
                    <a:pt x="121" y="153"/>
                  </a:cubicBezTo>
                  <a:close/>
                  <a:moveTo>
                    <a:pt x="130" y="77"/>
                  </a:moveTo>
                  <a:cubicBezTo>
                    <a:pt x="96" y="121"/>
                    <a:pt x="96" y="121"/>
                    <a:pt x="96" y="121"/>
                  </a:cubicBezTo>
                  <a:cubicBezTo>
                    <a:pt x="96" y="122"/>
                    <a:pt x="94" y="123"/>
                    <a:pt x="93" y="123"/>
                  </a:cubicBezTo>
                  <a:cubicBezTo>
                    <a:pt x="92" y="123"/>
                    <a:pt x="91" y="122"/>
                    <a:pt x="90" y="121"/>
                  </a:cubicBezTo>
                  <a:cubicBezTo>
                    <a:pt x="79" y="107"/>
                    <a:pt x="79" y="107"/>
                    <a:pt x="79" y="107"/>
                  </a:cubicBezTo>
                  <a:cubicBezTo>
                    <a:pt x="58" y="155"/>
                    <a:pt x="58" y="155"/>
                    <a:pt x="58" y="155"/>
                  </a:cubicBezTo>
                  <a:cubicBezTo>
                    <a:pt x="58" y="156"/>
                    <a:pt x="56" y="157"/>
                    <a:pt x="55" y="157"/>
                  </a:cubicBezTo>
                  <a:cubicBezTo>
                    <a:pt x="55" y="157"/>
                    <a:pt x="55" y="157"/>
                    <a:pt x="55" y="157"/>
                  </a:cubicBezTo>
                  <a:cubicBezTo>
                    <a:pt x="53" y="157"/>
                    <a:pt x="52" y="156"/>
                    <a:pt x="51" y="155"/>
                  </a:cubicBezTo>
                  <a:cubicBezTo>
                    <a:pt x="40" y="132"/>
                    <a:pt x="40" y="132"/>
                    <a:pt x="40" y="132"/>
                  </a:cubicBezTo>
                  <a:cubicBezTo>
                    <a:pt x="25" y="162"/>
                    <a:pt x="25" y="162"/>
                    <a:pt x="25" y="162"/>
                  </a:cubicBezTo>
                  <a:cubicBezTo>
                    <a:pt x="24" y="163"/>
                    <a:pt x="23" y="164"/>
                    <a:pt x="22" y="164"/>
                  </a:cubicBezTo>
                  <a:cubicBezTo>
                    <a:pt x="21" y="164"/>
                    <a:pt x="20" y="164"/>
                    <a:pt x="20" y="163"/>
                  </a:cubicBezTo>
                  <a:cubicBezTo>
                    <a:pt x="18" y="162"/>
                    <a:pt x="17" y="160"/>
                    <a:pt x="18" y="158"/>
                  </a:cubicBezTo>
                  <a:cubicBezTo>
                    <a:pt x="37" y="121"/>
                    <a:pt x="37" y="121"/>
                    <a:pt x="37" y="121"/>
                  </a:cubicBezTo>
                  <a:cubicBezTo>
                    <a:pt x="38" y="120"/>
                    <a:pt x="39" y="119"/>
                    <a:pt x="41" y="119"/>
                  </a:cubicBezTo>
                  <a:cubicBezTo>
                    <a:pt x="42" y="119"/>
                    <a:pt x="44" y="120"/>
                    <a:pt x="44" y="121"/>
                  </a:cubicBezTo>
                  <a:cubicBezTo>
                    <a:pt x="55" y="143"/>
                    <a:pt x="55" y="143"/>
                    <a:pt x="55" y="143"/>
                  </a:cubicBezTo>
                  <a:cubicBezTo>
                    <a:pt x="75" y="98"/>
                    <a:pt x="75" y="98"/>
                    <a:pt x="75" y="98"/>
                  </a:cubicBezTo>
                  <a:cubicBezTo>
                    <a:pt x="75" y="96"/>
                    <a:pt x="76" y="95"/>
                    <a:pt x="78" y="95"/>
                  </a:cubicBezTo>
                  <a:cubicBezTo>
                    <a:pt x="79" y="95"/>
                    <a:pt x="81" y="96"/>
                    <a:pt x="81" y="97"/>
                  </a:cubicBezTo>
                  <a:cubicBezTo>
                    <a:pt x="93" y="112"/>
                    <a:pt x="93" y="112"/>
                    <a:pt x="93" y="112"/>
                  </a:cubicBezTo>
                  <a:cubicBezTo>
                    <a:pt x="124" y="72"/>
                    <a:pt x="124" y="72"/>
                    <a:pt x="124" y="72"/>
                  </a:cubicBezTo>
                  <a:cubicBezTo>
                    <a:pt x="125" y="70"/>
                    <a:pt x="128" y="70"/>
                    <a:pt x="130" y="71"/>
                  </a:cubicBezTo>
                  <a:cubicBezTo>
                    <a:pt x="131" y="72"/>
                    <a:pt x="132" y="75"/>
                    <a:pt x="130" y="77"/>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zh-CN" altLang="en-US">
                <a:cs typeface="+mn-ea"/>
                <a:sym typeface="+mn-lt"/>
              </a:endParaRPr>
            </a:p>
          </p:txBody>
        </p:sp>
      </p:grpSp>
      <p:sp>
        <p:nvSpPr>
          <p:cNvPr id="30" name="文本框 29">
            <a:extLst>
              <a:ext uri="{FF2B5EF4-FFF2-40B4-BE49-F238E27FC236}">
                <a16:creationId xmlns:a16="http://schemas.microsoft.com/office/drawing/2014/main" id="{71F161A9-5AE2-454C-B4D1-37D650CBA54C}"/>
              </a:ext>
            </a:extLst>
          </p:cNvPr>
          <p:cNvSpPr txBox="1"/>
          <p:nvPr/>
        </p:nvSpPr>
        <p:spPr>
          <a:xfrm>
            <a:off x="3482303" y="790731"/>
            <a:ext cx="5227393"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SMTP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1</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p>
        </p:txBody>
      </p:sp>
    </p:spTree>
    <p:extLst>
      <p:ext uri="{BB962C8B-B14F-4D97-AF65-F5344CB8AC3E}">
        <p14:creationId xmlns:p14="http://schemas.microsoft.com/office/powerpoint/2010/main" val="17215089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30"/>
                                        </p:tgtEl>
                                        <p:attrNameLst>
                                          <p:attrName>style.visibility</p:attrName>
                                        </p:attrNameLst>
                                      </p:cBhvr>
                                      <p:to>
                                        <p:strVal val="visible"/>
                                      </p:to>
                                    </p:set>
                                    <p:animEffect transition="in" filter="fade">
                                      <p:cBhvr>
                                        <p:cTn id="7" dur="500">
                                          <p:stCondLst>
                                            <p:cond delay="0"/>
                                          </p:stCondLst>
                                        </p:cTn>
                                        <p:tgtEl>
                                          <p:spTgt spid="30"/>
                                        </p:tgtEl>
                                      </p:cBhvr>
                                    </p:animEffect>
                                    <p:set>
                                      <p:cBhvr>
                                        <p:cTn id="8" dur="500" fill="hold">
                                          <p:stCondLst>
                                            <p:cond delay="500"/>
                                          </p:stCondLst>
                                        </p:cTn>
                                        <p:tgtEl>
                                          <p:spTgt spid="30"/>
                                        </p:tgtEl>
                                        <p:attrNameLst>
                                          <p:attrName>style.visibility</p:attrName>
                                        </p:attrNameLst>
                                      </p:cBhvr>
                                      <p:to>
                                        <p:strVal val="visible"/>
                                      </p:to>
                                    </p:set>
                                    <p:anim to="0" calcmode="lin" valueType="num">
                                      <p:cBhvr>
                                        <p:cTn id="9" dur="1000" decel="100000" fill="hold">
                                          <p:stCondLst>
                                            <p:cond delay="0"/>
                                          </p:stCondLst>
                                        </p:cTn>
                                        <p:tgtEl>
                                          <p:spTgt spid="30"/>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par>
                                <p:cTn id="24" presetID="53" presetClass="entr" presetSubtype="16"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p:cTn id="26" dur="500" fill="hold"/>
                                        <p:tgtEl>
                                          <p:spTgt spid="27"/>
                                        </p:tgtEl>
                                        <p:attrNameLst>
                                          <p:attrName>ppt_w</p:attrName>
                                        </p:attrNameLst>
                                      </p:cBhvr>
                                      <p:tavLst>
                                        <p:tav tm="0">
                                          <p:val>
                                            <p:fltVal val="0"/>
                                          </p:val>
                                        </p:tav>
                                        <p:tav tm="100000">
                                          <p:val>
                                            <p:strVal val="#ppt_w"/>
                                          </p:val>
                                        </p:tav>
                                      </p:tavLst>
                                    </p:anim>
                                    <p:anim calcmode="lin" valueType="num">
                                      <p:cBhvr>
                                        <p:cTn id="27" dur="500" fill="hold"/>
                                        <p:tgtEl>
                                          <p:spTgt spid="27"/>
                                        </p:tgtEl>
                                        <p:attrNameLst>
                                          <p:attrName>ppt_h</p:attrName>
                                        </p:attrNameLst>
                                      </p:cBhvr>
                                      <p:tavLst>
                                        <p:tav tm="0">
                                          <p:val>
                                            <p:fltVal val="0"/>
                                          </p:val>
                                        </p:tav>
                                        <p:tav tm="100000">
                                          <p:val>
                                            <p:strVal val="#ppt_h"/>
                                          </p:val>
                                        </p:tav>
                                      </p:tavLst>
                                    </p:anim>
                                    <p:animEffect transition="in" filter="fade">
                                      <p:cBhvr>
                                        <p:cTn id="28" dur="500"/>
                                        <p:tgtEl>
                                          <p:spTgt spid="2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p:bldP spid="19" grpId="0" animBg="1"/>
      <p:bldP spid="20" grpId="0"/>
      <p:bldP spid="3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3342840" y="653569"/>
            <a:ext cx="5506316"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From</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和</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reply-to</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不一致</a:t>
            </a:r>
          </a:p>
        </p:txBody>
      </p:sp>
      <p:pic>
        <p:nvPicPr>
          <p:cNvPr id="17" name="Picture 4">
            <a:extLst>
              <a:ext uri="{FF2B5EF4-FFF2-40B4-BE49-F238E27FC236}">
                <a16:creationId xmlns:a16="http://schemas.microsoft.com/office/drawing/2014/main" id="{F36B5101-BC77-4B79-86E8-36E9E5A55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9392" y="2752527"/>
            <a:ext cx="3148286" cy="315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5">
            <a:extLst>
              <a:ext uri="{FF2B5EF4-FFF2-40B4-BE49-F238E27FC236}">
                <a16:creationId xmlns:a16="http://schemas.microsoft.com/office/drawing/2014/main" id="{431A79F6-E2D7-4766-847C-1E0326A26F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116" y="1674816"/>
            <a:ext cx="4724838" cy="107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6">
            <a:extLst>
              <a:ext uri="{FF2B5EF4-FFF2-40B4-BE49-F238E27FC236}">
                <a16:creationId xmlns:a16="http://schemas.microsoft.com/office/drawing/2014/main" id="{59A43D28-6AB8-4ACC-9585-4A3576B9EAB1}"/>
              </a:ext>
            </a:extLst>
          </p:cNvPr>
          <p:cNvSpPr>
            <a:spLocks noChangeArrowheads="1"/>
          </p:cNvSpPr>
          <p:nvPr/>
        </p:nvSpPr>
        <p:spPr bwMode="auto">
          <a:xfrm>
            <a:off x="6093536" y="4185074"/>
            <a:ext cx="1344609" cy="240929"/>
          </a:xfrm>
          <a:prstGeom prst="ellipse">
            <a:avLst/>
          </a:prstGeom>
          <a:noFill/>
          <a:ln w="28575">
            <a:solidFill>
              <a:srgbClr val="FF0000"/>
            </a:solidFill>
            <a:round/>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marL="742950" indent="-285750" latinLnBrk="1">
              <a:spcBef>
                <a:spcPct val="20000"/>
              </a:spcBef>
              <a:buClr>
                <a:srgbClr val="6699FF"/>
              </a:buClr>
              <a:buFont typeface="Wingdings" panose="05000000000000000000" pitchFamily="2" charset="2"/>
              <a:buChar char="Ø"/>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eaLnBrk="1" latinLnBrk="0" hangingPunct="1">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23" name="Oval 7">
            <a:extLst>
              <a:ext uri="{FF2B5EF4-FFF2-40B4-BE49-F238E27FC236}">
                <a16:creationId xmlns:a16="http://schemas.microsoft.com/office/drawing/2014/main" id="{4003318A-DFE1-4CFF-B337-7F470042CAB3}"/>
              </a:ext>
            </a:extLst>
          </p:cNvPr>
          <p:cNvSpPr>
            <a:spLocks noChangeArrowheads="1"/>
          </p:cNvSpPr>
          <p:nvPr/>
        </p:nvSpPr>
        <p:spPr bwMode="auto">
          <a:xfrm>
            <a:off x="5687962" y="4513582"/>
            <a:ext cx="1135509" cy="240929"/>
          </a:xfrm>
          <a:prstGeom prst="ellipse">
            <a:avLst/>
          </a:prstGeom>
          <a:noFill/>
          <a:ln w="28575">
            <a:solidFill>
              <a:srgbClr val="FF0000"/>
            </a:solidFill>
            <a:round/>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marL="742950" indent="-285750" latinLnBrk="1">
              <a:spcBef>
                <a:spcPct val="20000"/>
              </a:spcBef>
              <a:buClr>
                <a:srgbClr val="6699FF"/>
              </a:buClr>
              <a:buFont typeface="Wingdings" panose="05000000000000000000" pitchFamily="2" charset="2"/>
              <a:buChar char="Ø"/>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eaLnBrk="1" latinLnBrk="0" hangingPunct="1">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361950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2" grpId="0" animBg="1"/>
      <p:bldP spid="2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3289941" y="653569"/>
            <a:ext cx="5612114"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SMTP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5"/>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邮件炸弹</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(E-Mail Bomb)</a:t>
            </a:r>
          </a:p>
        </p:txBody>
      </p:sp>
      <p:sp>
        <p:nvSpPr>
          <p:cNvPr id="109" name="PA-矩形 4"/>
          <p:cNvSpPr>
            <a:spLocks noChangeArrowheads="1"/>
          </p:cNvSpPr>
          <p:nvPr>
            <p:custDataLst>
              <p:tags r:id="rId1"/>
            </p:custDataLst>
          </p:nvPr>
        </p:nvSpPr>
        <p:spPr bwMode="auto">
          <a:xfrm>
            <a:off x="1452255" y="2241699"/>
            <a:ext cx="9075660" cy="106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任何一个人都可以没有任何限制地向因特网中的任意一个电子邮箱发送邮件。</a:t>
            </a:r>
          </a:p>
        </p:txBody>
      </p:sp>
      <p:sp>
        <p:nvSpPr>
          <p:cNvPr id="17" name="PA-矩形 4">
            <a:extLst>
              <a:ext uri="{FF2B5EF4-FFF2-40B4-BE49-F238E27FC236}">
                <a16:creationId xmlns:a16="http://schemas.microsoft.com/office/drawing/2014/main" id="{421ED1CB-3756-491E-A334-5269FC29049A}"/>
              </a:ext>
            </a:extLst>
          </p:cNvPr>
          <p:cNvSpPr>
            <a:spLocks noChangeArrowheads="1"/>
          </p:cNvSpPr>
          <p:nvPr>
            <p:custDataLst>
              <p:tags r:id="rId2"/>
            </p:custDataLst>
          </p:nvPr>
        </p:nvSpPr>
        <p:spPr bwMode="auto">
          <a:xfrm>
            <a:off x="1491464" y="3556139"/>
            <a:ext cx="9279296" cy="214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攻击者可以向某个邮件服务器的某个电子邮箱发送大量邮件，使得：</a:t>
            </a:r>
          </a:p>
          <a:p>
            <a:pPr marL="1332230" lvl="2" indent="-342900">
              <a:lnSpc>
                <a:spcPct val="15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用户邮箱挤爆，无法接收正常邮件；</a:t>
            </a:r>
          </a:p>
          <a:p>
            <a:pPr marL="1332230" lvl="2" indent="-342900">
              <a:lnSpc>
                <a:spcPct val="15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邮件炸弹所携带的大容量信息不断在网络中传输，占用网络带宽。</a:t>
            </a:r>
          </a:p>
        </p:txBody>
      </p:sp>
    </p:spTree>
    <p:extLst>
      <p:ext uri="{BB962C8B-B14F-4D97-AF65-F5344CB8AC3E}">
        <p14:creationId xmlns:p14="http://schemas.microsoft.com/office/powerpoint/2010/main" val="29240563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6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par>
                          <p:cTn id="16" fill="hold">
                            <p:stCondLst>
                              <p:cond delay="23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09"/>
                                        </p:tgtEl>
                                        <p:attrNameLst>
                                          <p:attrName>style.visibility</p:attrName>
                                        </p:attrNameLst>
                                      </p:cBhvr>
                                      <p:to>
                                        <p:strVal val="visible"/>
                                      </p:to>
                                    </p:set>
                                    <p:anim to="0" calcmode="lin" valueType="num">
                                      <p:cBhvr>
                                        <p:cTn id="19" dur="500" decel="100000" fill="hold">
                                          <p:stCondLst>
                                            <p:cond delay="0"/>
                                          </p:stCondLst>
                                        </p:cTn>
                                        <p:tgtEl>
                                          <p:spTgt spid="109"/>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109"/>
                                        </p:tgtEl>
                                      </p:cBhvr>
                                    </p:animEffect>
                                    <p:animScale>
                                      <p:cBhvr>
                                        <p:cTn id="21" dur="500" decel="100000" fill="hold">
                                          <p:stCondLst>
                                            <p:cond delay="0"/>
                                          </p:stCondLst>
                                        </p:cTn>
                                        <p:tgtEl>
                                          <p:spTgt spid="109"/>
                                        </p:tgtEl>
                                      </p:cBhvr>
                                      <p:by x="100000" y="100000"/>
                                      <p:from x="110000" y="110000"/>
                                      <p:to x="100000" y="100000"/>
                                    </p:animScale>
                                  </p:childTnLst>
                                </p:cTn>
                              </p:par>
                            </p:childTnLst>
                          </p:cTn>
                        </p:par>
                        <p:par>
                          <p:cTn id="22" fill="hold">
                            <p:stCondLst>
                              <p:cond delay="380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17"/>
                                        </p:tgtEl>
                                        <p:attrNameLst>
                                          <p:attrName>style.visibility</p:attrName>
                                        </p:attrNameLst>
                                      </p:cBhvr>
                                      <p:to>
                                        <p:strVal val="visible"/>
                                      </p:to>
                                    </p:set>
                                    <p:anim to="0" calcmode="lin" valueType="num">
                                      <p:cBhvr>
                                        <p:cTn id="25"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26" dur="500">
                                          <p:stCondLst>
                                            <p:cond delay="0"/>
                                          </p:stCondLst>
                                        </p:cTn>
                                        <p:tgtEl>
                                          <p:spTgt spid="17"/>
                                        </p:tgtEl>
                                      </p:cBhvr>
                                    </p:animEffect>
                                    <p:animScale>
                                      <p:cBhvr>
                                        <p:cTn id="27" dur="500" decel="100000" fill="hold">
                                          <p:stCondLst>
                                            <p:cond delay="0"/>
                                          </p:stCondLst>
                                        </p:cTn>
                                        <p:tgtEl>
                                          <p:spTgt spid="17"/>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109"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26473" y="326002"/>
            <a:ext cx="5908669" cy="1023878"/>
            <a:chOff x="380753" y="256554"/>
            <a:chExt cx="5908669" cy="1023878"/>
          </a:xfrm>
        </p:grpSpPr>
        <p:sp>
          <p:nvSpPr>
            <p:cNvPr id="18" name="文本框 17"/>
            <p:cNvSpPr txBox="1"/>
            <p:nvPr/>
          </p:nvSpPr>
          <p:spPr>
            <a:xfrm>
              <a:off x="380753" y="256554"/>
              <a:ext cx="5908669" cy="677108"/>
            </a:xfrm>
            <a:prstGeom prst="rect">
              <a:avLst/>
            </a:prstGeom>
            <a:noFill/>
          </p:spPr>
          <p:txBody>
            <a:bodyPr wrap="none" lIns="0" tIns="0" rIns="0" bIns="0" rtlCol="0">
              <a:spAutoFit/>
            </a:bodyPr>
            <a:lstStyle/>
            <a:p>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第</a:t>
              </a:r>
              <a:r>
                <a:rPr lang="en-US" altLang="zh-CN"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3</a:t>
              </a:r>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讲 应用协议的安全性</a:t>
              </a:r>
            </a:p>
          </p:txBody>
        </p:sp>
        <p:sp>
          <p:nvSpPr>
            <p:cNvPr id="26" name="文本框 25"/>
            <p:cNvSpPr txBox="1"/>
            <p:nvPr/>
          </p:nvSpPr>
          <p:spPr>
            <a:xfrm>
              <a:off x="500758" y="1064988"/>
              <a:ext cx="2121791" cy="215444"/>
            </a:xfrm>
            <a:prstGeom prst="rect">
              <a:avLst/>
            </a:prstGeom>
            <a:noFill/>
          </p:spPr>
          <p:txBody>
            <a:bodyPr wrap="square" lIns="0" tIns="0" rIns="0" bIns="0" rtlCol="0">
              <a:spAutoFit/>
            </a:bodyPr>
            <a:lstStyle/>
            <a:p>
              <a:pPr algn="dist"/>
              <a:endParaRPr lang="zh-CN" altLang="en-US" sz="1400" i="1" dirty="0">
                <a:solidFill>
                  <a:schemeClr val="bg1">
                    <a:lumMod val="65000"/>
                  </a:schemeClr>
                </a:solidFill>
                <a:latin typeface="方正正大黑简体" panose="02000000000000000000" pitchFamily="2" charset="-122"/>
                <a:ea typeface="方正正大黑简体" panose="02000000000000000000" pitchFamily="2" charset="-122"/>
              </a:endParaRPr>
            </a:p>
          </p:txBody>
        </p:sp>
      </p:grpSp>
      <p:grpSp>
        <p:nvGrpSpPr>
          <p:cNvPr id="11" name="组合 10"/>
          <p:cNvGrpSpPr/>
          <p:nvPr/>
        </p:nvGrpSpPr>
        <p:grpSpPr>
          <a:xfrm>
            <a:off x="2654193" y="1740639"/>
            <a:ext cx="6536941" cy="1099688"/>
            <a:chOff x="1672155" y="1953172"/>
            <a:chExt cx="5943394" cy="999836"/>
          </a:xfrm>
        </p:grpSpPr>
        <p:grpSp>
          <p:nvGrpSpPr>
            <p:cNvPr id="10" name="组合 9"/>
            <p:cNvGrpSpPr/>
            <p:nvPr/>
          </p:nvGrpSpPr>
          <p:grpSpPr>
            <a:xfrm>
              <a:off x="1672155" y="1953172"/>
              <a:ext cx="5943394" cy="600299"/>
              <a:chOff x="1442976" y="2200774"/>
              <a:chExt cx="5943394" cy="600299"/>
            </a:xfrm>
          </p:grpSpPr>
          <p:sp>
            <p:nvSpPr>
              <p:cNvPr id="25" name="矩形: 圆角 24"/>
              <p:cNvSpPr/>
              <p:nvPr/>
            </p:nvSpPr>
            <p:spPr>
              <a:xfrm>
                <a:off x="1442976" y="2200774"/>
                <a:ext cx="5943394"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3" name="矩形: 圆角 12"/>
              <p:cNvSpPr/>
              <p:nvPr/>
            </p:nvSpPr>
            <p:spPr>
              <a:xfrm>
                <a:off x="1483658" y="2228867"/>
                <a:ext cx="730389"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01</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3" name="文本框 32"/>
            <p:cNvSpPr txBox="1"/>
            <p:nvPr/>
          </p:nvSpPr>
          <p:spPr>
            <a:xfrm>
              <a:off x="2547704" y="2057551"/>
              <a:ext cx="4993230" cy="895457"/>
            </a:xfrm>
            <a:prstGeom prst="rect">
              <a:avLst/>
            </a:prstGeom>
            <a:noFill/>
          </p:spPr>
          <p:txBody>
            <a:bodyPr wrap="none" lIns="0" tIns="0" rIns="0" bIns="0" rtlCol="0">
              <a:spAutoFit/>
            </a:bodyPr>
            <a:lstStyle/>
            <a:p>
              <a:r>
                <a:rPr lang="zh-CN" altLang="en-US" sz="3200" dirty="0">
                  <a:solidFill>
                    <a:srgbClr val="FFC000"/>
                  </a:solidFill>
                  <a:latin typeface="方正正大黑简体" panose="02000000000000000000" pitchFamily="2" charset="-122"/>
                  <a:ea typeface="方正正大黑简体" panose="02000000000000000000" pitchFamily="2" charset="-122"/>
                </a:rPr>
                <a:t>动态主机配置协议</a:t>
              </a:r>
              <a:r>
                <a:rPr lang="en-US" altLang="zh-CN" sz="3200" spc="-150" dirty="0">
                  <a:solidFill>
                    <a:srgbClr val="FFC000"/>
                  </a:solidFill>
                  <a:latin typeface="方正正大黑简体" panose="02000000000000000000" pitchFamily="2" charset="-122"/>
                  <a:ea typeface="方正正大黑简体" panose="02000000000000000000" pitchFamily="2" charset="-122"/>
                </a:rPr>
                <a:t>——</a:t>
              </a:r>
              <a:r>
                <a:rPr lang="en-US" altLang="zh-CN" sz="3200" dirty="0">
                  <a:solidFill>
                    <a:srgbClr val="FFC000"/>
                  </a:solidFill>
                  <a:latin typeface="方正正大黑简体" panose="02000000000000000000" pitchFamily="2" charset="-122"/>
                  <a:ea typeface="方正正大黑简体" panose="02000000000000000000" pitchFamily="2" charset="-122"/>
                </a:rPr>
                <a:t>DHCP</a:t>
              </a:r>
            </a:p>
            <a:p>
              <a:endParaRPr lang="zh-CN" altLang="en-US" sz="3200" dirty="0">
                <a:solidFill>
                  <a:srgbClr val="FFC000"/>
                </a:solidFill>
                <a:latin typeface="方正正大黑简体" panose="02000000000000000000" pitchFamily="2" charset="-122"/>
                <a:ea typeface="方正正大黑简体" panose="02000000000000000000" pitchFamily="2" charset="-122"/>
              </a:endParaRPr>
            </a:p>
          </p:txBody>
        </p:sp>
      </p:grpSp>
      <p:grpSp>
        <p:nvGrpSpPr>
          <p:cNvPr id="37" name="组合 36"/>
          <p:cNvGrpSpPr/>
          <p:nvPr/>
        </p:nvGrpSpPr>
        <p:grpSpPr>
          <a:xfrm>
            <a:off x="3972318" y="2662648"/>
            <a:ext cx="5923434" cy="660250"/>
            <a:chOff x="1672156" y="1953172"/>
            <a:chExt cx="5184161" cy="600299"/>
          </a:xfrm>
        </p:grpSpPr>
        <p:grpSp>
          <p:nvGrpSpPr>
            <p:cNvPr id="38" name="组合 37"/>
            <p:cNvGrpSpPr/>
            <p:nvPr/>
          </p:nvGrpSpPr>
          <p:grpSpPr>
            <a:xfrm>
              <a:off x="1672156" y="1953172"/>
              <a:ext cx="5184161" cy="600299"/>
              <a:chOff x="1442977" y="2200774"/>
              <a:chExt cx="5184161" cy="600299"/>
            </a:xfrm>
          </p:grpSpPr>
          <p:sp>
            <p:nvSpPr>
              <p:cNvPr id="40" name="矩形: 圆角 39"/>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 name="矩形: 圆角 40"/>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02</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9" name="文本框 38"/>
            <p:cNvSpPr txBox="1"/>
            <p:nvPr/>
          </p:nvSpPr>
          <p:spPr>
            <a:xfrm>
              <a:off x="3096689" y="2037878"/>
              <a:ext cx="3066827" cy="447729"/>
            </a:xfrm>
            <a:prstGeom prst="rect">
              <a:avLst/>
            </a:prstGeom>
            <a:noFill/>
          </p:spPr>
          <p:txBody>
            <a:bodyPr wrap="none" lIns="0" tIns="0" rIns="0" bIns="0" rtlCol="0">
              <a:spAutoFit/>
            </a:bodyPr>
            <a:lstStyle/>
            <a:p>
              <a:r>
                <a:rPr lang="zh-CN" altLang="en-US" sz="3200" dirty="0">
                  <a:solidFill>
                    <a:schemeClr val="bg1"/>
                  </a:solidFill>
                  <a:latin typeface="方正正大黑简体" panose="02000000000000000000" pitchFamily="2" charset="-122"/>
                  <a:ea typeface="方正正大黑简体" panose="02000000000000000000" pitchFamily="2" charset="-122"/>
                </a:rPr>
                <a:t>域名系统</a:t>
              </a:r>
              <a:r>
                <a:rPr lang="en-US" altLang="zh-CN" sz="3200" dirty="0">
                  <a:solidFill>
                    <a:schemeClr val="bg1"/>
                  </a:solidFill>
                  <a:latin typeface="方正正大黑简体" panose="02000000000000000000" pitchFamily="2" charset="-122"/>
                  <a:ea typeface="方正正大黑简体" panose="02000000000000000000" pitchFamily="2" charset="-122"/>
                </a:rPr>
                <a:t>——DNS</a:t>
              </a:r>
            </a:p>
          </p:txBody>
        </p:sp>
      </p:grpSp>
      <p:grpSp>
        <p:nvGrpSpPr>
          <p:cNvPr id="42" name="组合 41"/>
          <p:cNvGrpSpPr/>
          <p:nvPr/>
        </p:nvGrpSpPr>
        <p:grpSpPr>
          <a:xfrm>
            <a:off x="2619688" y="3582163"/>
            <a:ext cx="6571446" cy="660250"/>
            <a:chOff x="1672156" y="1953172"/>
            <a:chExt cx="5516816" cy="600299"/>
          </a:xfrm>
        </p:grpSpPr>
        <p:grpSp>
          <p:nvGrpSpPr>
            <p:cNvPr id="43" name="组合 42"/>
            <p:cNvGrpSpPr/>
            <p:nvPr/>
          </p:nvGrpSpPr>
          <p:grpSpPr>
            <a:xfrm>
              <a:off x="1672156" y="1953172"/>
              <a:ext cx="5516816" cy="600299"/>
              <a:chOff x="1442977" y="2200774"/>
              <a:chExt cx="5516816" cy="600299"/>
            </a:xfrm>
          </p:grpSpPr>
          <p:sp>
            <p:nvSpPr>
              <p:cNvPr id="45" name="矩形: 圆角 44"/>
              <p:cNvSpPr/>
              <p:nvPr/>
            </p:nvSpPr>
            <p:spPr>
              <a:xfrm>
                <a:off x="1442977" y="2200774"/>
                <a:ext cx="5516816"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 name="矩形: 圆角 45"/>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03</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4" name="文本框 43"/>
            <p:cNvSpPr txBox="1"/>
            <p:nvPr/>
          </p:nvSpPr>
          <p:spPr>
            <a:xfrm>
              <a:off x="3792541" y="2058390"/>
              <a:ext cx="1596050" cy="447729"/>
            </a:xfrm>
            <a:prstGeom prst="rect">
              <a:avLst/>
            </a:prstGeom>
            <a:noFill/>
          </p:spPr>
          <p:txBody>
            <a:bodyPr wrap="none" lIns="0" tIns="0" rIns="0" bIns="0" rtlCol="0">
              <a:spAutoFit/>
            </a:bodyPr>
            <a:lstStyle/>
            <a:p>
              <a:r>
                <a:rPr lang="en-US" altLang="zh-CN" sz="3200" dirty="0">
                  <a:solidFill>
                    <a:schemeClr val="bg1"/>
                  </a:solidFill>
                  <a:latin typeface="方正正大黑简体" panose="02000000000000000000" pitchFamily="2" charset="-122"/>
                  <a:ea typeface="方正正大黑简体" panose="02000000000000000000" pitchFamily="2" charset="-122"/>
                </a:rPr>
                <a:t> FTP</a:t>
              </a:r>
              <a:r>
                <a:rPr lang="zh-CN" altLang="en-US" sz="3200" dirty="0">
                  <a:solidFill>
                    <a:schemeClr val="bg1"/>
                  </a:solidFill>
                  <a:latin typeface="方正正大黑简体" panose="02000000000000000000" pitchFamily="2" charset="-122"/>
                  <a:ea typeface="方正正大黑简体" panose="02000000000000000000" pitchFamily="2" charset="-122"/>
                </a:rPr>
                <a:t>协议</a:t>
              </a:r>
            </a:p>
          </p:txBody>
        </p:sp>
      </p:grpSp>
      <p:grpSp>
        <p:nvGrpSpPr>
          <p:cNvPr id="47" name="组合 46"/>
          <p:cNvGrpSpPr/>
          <p:nvPr/>
        </p:nvGrpSpPr>
        <p:grpSpPr>
          <a:xfrm>
            <a:off x="3972318" y="4501678"/>
            <a:ext cx="5923434" cy="660250"/>
            <a:chOff x="1672156" y="1953171"/>
            <a:chExt cx="4490974" cy="600299"/>
          </a:xfrm>
        </p:grpSpPr>
        <p:grpSp>
          <p:nvGrpSpPr>
            <p:cNvPr id="48" name="组合 47"/>
            <p:cNvGrpSpPr/>
            <p:nvPr/>
          </p:nvGrpSpPr>
          <p:grpSpPr>
            <a:xfrm>
              <a:off x="1672156" y="1953171"/>
              <a:ext cx="4490974" cy="600299"/>
              <a:chOff x="1442977" y="2200773"/>
              <a:chExt cx="4490974" cy="600299"/>
            </a:xfrm>
          </p:grpSpPr>
          <p:sp>
            <p:nvSpPr>
              <p:cNvPr id="50" name="矩形: 圆角 49"/>
              <p:cNvSpPr/>
              <p:nvPr/>
            </p:nvSpPr>
            <p:spPr>
              <a:xfrm>
                <a:off x="1442977" y="2200773"/>
                <a:ext cx="4490974"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矩形: 圆角 50"/>
              <p:cNvSpPr/>
              <p:nvPr/>
            </p:nvSpPr>
            <p:spPr>
              <a:xfrm>
                <a:off x="1476912" y="2237858"/>
                <a:ext cx="636305" cy="53512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04</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9" name="文本框 48"/>
            <p:cNvSpPr txBox="1"/>
            <p:nvPr/>
          </p:nvSpPr>
          <p:spPr>
            <a:xfrm>
              <a:off x="2403123" y="2051235"/>
              <a:ext cx="3689802" cy="447729"/>
            </a:xfrm>
            <a:prstGeom prst="rect">
              <a:avLst/>
            </a:prstGeom>
            <a:noFill/>
          </p:spPr>
          <p:txBody>
            <a:bodyPr wrap="none" lIns="0" tIns="0" rIns="0" bIns="0" rtlCol="0">
              <a:spAutoFit/>
            </a:bodyPr>
            <a:lstStyle/>
            <a:p>
              <a:r>
                <a:rPr lang="zh-CN" altLang="en-US" sz="3200" dirty="0">
                  <a:solidFill>
                    <a:schemeClr val="bg1"/>
                  </a:solidFill>
                  <a:latin typeface="方正正大黑简体" panose="02000000000000000000" pitchFamily="2" charset="-122"/>
                  <a:ea typeface="方正正大黑简体" panose="02000000000000000000" pitchFamily="2" charset="-122"/>
                </a:rPr>
                <a:t>远程登录协议</a:t>
              </a:r>
              <a:r>
                <a:rPr lang="en-US" altLang="zh-CN" sz="3200" dirty="0">
                  <a:solidFill>
                    <a:schemeClr val="bg1"/>
                  </a:solidFill>
                  <a:latin typeface="方正正大黑简体" panose="02000000000000000000" pitchFamily="2" charset="-122"/>
                  <a:ea typeface="方正正大黑简体" panose="02000000000000000000" pitchFamily="2" charset="-122"/>
                </a:rPr>
                <a:t>——Telnet</a:t>
              </a:r>
            </a:p>
          </p:txBody>
        </p:sp>
      </p:grpSp>
      <p:grpSp>
        <p:nvGrpSpPr>
          <p:cNvPr id="53" name="组合 52">
            <a:extLst>
              <a:ext uri="{FF2B5EF4-FFF2-40B4-BE49-F238E27FC236}">
                <a16:creationId xmlns:a16="http://schemas.microsoft.com/office/drawing/2014/main" id="{711B74E8-B7F9-46E3-B686-9A5BF77FED5A}"/>
              </a:ext>
            </a:extLst>
          </p:cNvPr>
          <p:cNvGrpSpPr/>
          <p:nvPr/>
        </p:nvGrpSpPr>
        <p:grpSpPr>
          <a:xfrm>
            <a:off x="2635182" y="5375024"/>
            <a:ext cx="6555952" cy="1115227"/>
            <a:chOff x="1672156" y="1953172"/>
            <a:chExt cx="5503809" cy="1013964"/>
          </a:xfrm>
        </p:grpSpPr>
        <p:grpSp>
          <p:nvGrpSpPr>
            <p:cNvPr id="54" name="组合 53">
              <a:extLst>
                <a:ext uri="{FF2B5EF4-FFF2-40B4-BE49-F238E27FC236}">
                  <a16:creationId xmlns:a16="http://schemas.microsoft.com/office/drawing/2014/main" id="{E0B912BC-29F7-4BF7-BEF0-C2B13301BACE}"/>
                </a:ext>
              </a:extLst>
            </p:cNvPr>
            <p:cNvGrpSpPr/>
            <p:nvPr/>
          </p:nvGrpSpPr>
          <p:grpSpPr>
            <a:xfrm>
              <a:off x="1672156" y="1953172"/>
              <a:ext cx="5503809" cy="600299"/>
              <a:chOff x="1442977" y="2200774"/>
              <a:chExt cx="5503809" cy="600299"/>
            </a:xfrm>
          </p:grpSpPr>
          <p:sp>
            <p:nvSpPr>
              <p:cNvPr id="59" name="矩形: 圆角 58">
                <a:extLst>
                  <a:ext uri="{FF2B5EF4-FFF2-40B4-BE49-F238E27FC236}">
                    <a16:creationId xmlns:a16="http://schemas.microsoft.com/office/drawing/2014/main" id="{EE8DA166-8A95-435D-943F-0A3200D57769}"/>
                  </a:ext>
                </a:extLst>
              </p:cNvPr>
              <p:cNvSpPr/>
              <p:nvPr/>
            </p:nvSpPr>
            <p:spPr>
              <a:xfrm>
                <a:off x="1442977" y="2200774"/>
                <a:ext cx="5503809"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0" name="矩形: 圆角 59">
                <a:extLst>
                  <a:ext uri="{FF2B5EF4-FFF2-40B4-BE49-F238E27FC236}">
                    <a16:creationId xmlns:a16="http://schemas.microsoft.com/office/drawing/2014/main" id="{4DEF3FA8-B7A3-4154-80D0-25D9FD3FA2A7}"/>
                  </a:ext>
                </a:extLst>
              </p:cNvPr>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05</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58" name="文本框 57">
              <a:extLst>
                <a:ext uri="{FF2B5EF4-FFF2-40B4-BE49-F238E27FC236}">
                  <a16:creationId xmlns:a16="http://schemas.microsoft.com/office/drawing/2014/main" id="{C9BDEB47-3066-432A-A3F9-897EE67EE223}"/>
                </a:ext>
              </a:extLst>
            </p:cNvPr>
            <p:cNvSpPr txBox="1"/>
            <p:nvPr/>
          </p:nvSpPr>
          <p:spPr>
            <a:xfrm>
              <a:off x="2869772" y="2071679"/>
              <a:ext cx="3445101" cy="895457"/>
            </a:xfrm>
            <a:prstGeom prst="rect">
              <a:avLst/>
            </a:prstGeom>
            <a:noFill/>
          </p:spPr>
          <p:txBody>
            <a:bodyPr wrap="none" lIns="0" tIns="0" rIns="0" bIns="0" rtlCol="0">
              <a:spAutoFit/>
            </a:bodyPr>
            <a:lstStyle/>
            <a:p>
              <a:r>
                <a:rPr lang="zh-CN" altLang="en-US" sz="3200" dirty="0">
                  <a:solidFill>
                    <a:schemeClr val="bg1"/>
                  </a:solidFill>
                  <a:latin typeface="方正正大黑简体" panose="02000000000000000000" pitchFamily="2" charset="-122"/>
                  <a:ea typeface="方正正大黑简体" panose="02000000000000000000" pitchFamily="2" charset="-122"/>
                </a:rPr>
                <a:t>电子邮件系统的安全性</a:t>
              </a:r>
            </a:p>
            <a:p>
              <a:endParaRPr lang="zh-CN" altLang="en-US" sz="3200" dirty="0">
                <a:solidFill>
                  <a:schemeClr val="bg1"/>
                </a:solidFill>
                <a:latin typeface="方正正大黑简体" panose="02000000000000000000" pitchFamily="2" charset="-122"/>
                <a:ea typeface="方正正大黑简体" panose="020000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down)">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down)">
                                      <p:cBhvr>
                                        <p:cTn id="29" dur="5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down)">
                                      <p:cBhvr>
                                        <p:cTn id="3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3"/>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流行的邮件炸弹工具</a:t>
            </a:r>
          </a:p>
        </p:txBody>
      </p:sp>
      <p:grpSp>
        <p:nvGrpSpPr>
          <p:cNvPr id="18" name="组合 17"/>
          <p:cNvGrpSpPr/>
          <p:nvPr/>
        </p:nvGrpSpPr>
        <p:grpSpPr>
          <a:xfrm>
            <a:off x="1936661" y="3067340"/>
            <a:ext cx="676228" cy="676228"/>
            <a:chOff x="1823973" y="2129051"/>
            <a:chExt cx="1009934" cy="1009934"/>
          </a:xfrm>
        </p:grpSpPr>
        <p:sp>
          <p:nvSpPr>
            <p:cNvPr id="19" name="椭圆 18"/>
            <p:cNvSpPr/>
            <p:nvPr/>
          </p:nvSpPr>
          <p:spPr>
            <a:xfrm>
              <a:off x="1823973" y="2129051"/>
              <a:ext cx="1009934" cy="1009934"/>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0" name="组合 19"/>
            <p:cNvGrpSpPr/>
            <p:nvPr/>
          </p:nvGrpSpPr>
          <p:grpSpPr>
            <a:xfrm>
              <a:off x="2076586" y="2362899"/>
              <a:ext cx="544442" cy="536576"/>
              <a:chOff x="7603929" y="2084388"/>
              <a:chExt cx="544442" cy="536576"/>
            </a:xfrm>
            <a:solidFill>
              <a:schemeClr val="bg1"/>
            </a:solidFill>
          </p:grpSpPr>
          <p:sp>
            <p:nvSpPr>
              <p:cNvPr id="21" name="Freeform 11"/>
              <p:cNvSpPr>
                <a:spLocks noEditPoints="1"/>
              </p:cNvSpPr>
              <p:nvPr/>
            </p:nvSpPr>
            <p:spPr bwMode="auto">
              <a:xfrm>
                <a:off x="8021388" y="2314577"/>
                <a:ext cx="126983" cy="104775"/>
              </a:xfrm>
              <a:custGeom>
                <a:avLst/>
                <a:gdLst>
                  <a:gd name="T0" fmla="*/ 0 w 45"/>
                  <a:gd name="T1" fmla="*/ 37 h 37"/>
                  <a:gd name="T2" fmla="*/ 45 w 45"/>
                  <a:gd name="T3" fmla="*/ 37 h 37"/>
                  <a:gd name="T4" fmla="*/ 45 w 45"/>
                  <a:gd name="T5" fmla="*/ 0 h 37"/>
                  <a:gd name="T6" fmla="*/ 0 w 45"/>
                  <a:gd name="T7" fmla="*/ 0 h 37"/>
                  <a:gd name="T8" fmla="*/ 0 w 45"/>
                  <a:gd name="T9" fmla="*/ 37 h 37"/>
                  <a:gd name="T10" fmla="*/ 20 w 45"/>
                  <a:gd name="T11" fmla="*/ 12 h 37"/>
                  <a:gd name="T12" fmla="*/ 26 w 45"/>
                  <a:gd name="T13" fmla="*/ 19 h 37"/>
                  <a:gd name="T14" fmla="*/ 20 w 45"/>
                  <a:gd name="T15" fmla="*/ 26 h 37"/>
                  <a:gd name="T16" fmla="*/ 14 w 45"/>
                  <a:gd name="T17" fmla="*/ 19 h 37"/>
                  <a:gd name="T18" fmla="*/ 20 w 45"/>
                  <a:gd name="T19"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7">
                    <a:moveTo>
                      <a:pt x="0" y="37"/>
                    </a:moveTo>
                    <a:cubicBezTo>
                      <a:pt x="45" y="37"/>
                      <a:pt x="45" y="37"/>
                      <a:pt x="45" y="37"/>
                    </a:cubicBezTo>
                    <a:cubicBezTo>
                      <a:pt x="45" y="0"/>
                      <a:pt x="45" y="0"/>
                      <a:pt x="45" y="0"/>
                    </a:cubicBezTo>
                    <a:cubicBezTo>
                      <a:pt x="0" y="0"/>
                      <a:pt x="0" y="0"/>
                      <a:pt x="0" y="0"/>
                    </a:cubicBezTo>
                    <a:lnTo>
                      <a:pt x="0" y="37"/>
                    </a:lnTo>
                    <a:close/>
                    <a:moveTo>
                      <a:pt x="20" y="12"/>
                    </a:moveTo>
                    <a:cubicBezTo>
                      <a:pt x="23" y="12"/>
                      <a:pt x="26" y="15"/>
                      <a:pt x="26" y="19"/>
                    </a:cubicBezTo>
                    <a:cubicBezTo>
                      <a:pt x="26" y="23"/>
                      <a:pt x="23" y="26"/>
                      <a:pt x="20" y="26"/>
                    </a:cubicBezTo>
                    <a:cubicBezTo>
                      <a:pt x="17" y="26"/>
                      <a:pt x="14" y="23"/>
                      <a:pt x="14" y="19"/>
                    </a:cubicBezTo>
                    <a:cubicBezTo>
                      <a:pt x="14" y="15"/>
                      <a:pt x="17" y="12"/>
                      <a:pt x="20" y="12"/>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14"/>
              <p:cNvSpPr>
                <a:spLocks noEditPoints="1"/>
              </p:cNvSpPr>
              <p:nvPr/>
            </p:nvSpPr>
            <p:spPr bwMode="auto">
              <a:xfrm>
                <a:off x="7694405" y="2084388"/>
                <a:ext cx="453966" cy="463550"/>
              </a:xfrm>
              <a:custGeom>
                <a:avLst/>
                <a:gdLst>
                  <a:gd name="T0" fmla="*/ 111 w 160"/>
                  <a:gd name="T1" fmla="*/ 75 h 163"/>
                  <a:gd name="T2" fmla="*/ 160 w 160"/>
                  <a:gd name="T3" fmla="*/ 75 h 163"/>
                  <a:gd name="T4" fmla="*/ 160 w 160"/>
                  <a:gd name="T5" fmla="*/ 48 h 163"/>
                  <a:gd name="T6" fmla="*/ 150 w 160"/>
                  <a:gd name="T7" fmla="*/ 36 h 163"/>
                  <a:gd name="T8" fmla="*/ 140 w 160"/>
                  <a:gd name="T9" fmla="*/ 36 h 163"/>
                  <a:gd name="T10" fmla="*/ 135 w 160"/>
                  <a:gd name="T11" fmla="*/ 13 h 163"/>
                  <a:gd name="T12" fmla="*/ 129 w 160"/>
                  <a:gd name="T13" fmla="*/ 2 h 163"/>
                  <a:gd name="T14" fmla="*/ 120 w 160"/>
                  <a:gd name="T15" fmla="*/ 1 h 163"/>
                  <a:gd name="T16" fmla="*/ 9 w 160"/>
                  <a:gd name="T17" fmla="*/ 35 h 163"/>
                  <a:gd name="T18" fmla="*/ 1 w 160"/>
                  <a:gd name="T19" fmla="*/ 41 h 163"/>
                  <a:gd name="T20" fmla="*/ 1 w 160"/>
                  <a:gd name="T21" fmla="*/ 41 h 163"/>
                  <a:gd name="T22" fmla="*/ 0 w 160"/>
                  <a:gd name="T23" fmla="*/ 48 h 163"/>
                  <a:gd name="T24" fmla="*/ 0 w 160"/>
                  <a:gd name="T25" fmla="*/ 62 h 163"/>
                  <a:gd name="T26" fmla="*/ 6 w 160"/>
                  <a:gd name="T27" fmla="*/ 62 h 163"/>
                  <a:gd name="T28" fmla="*/ 8 w 160"/>
                  <a:gd name="T29" fmla="*/ 62 h 163"/>
                  <a:gd name="T30" fmla="*/ 41 w 160"/>
                  <a:gd name="T31" fmla="*/ 98 h 163"/>
                  <a:gd name="T32" fmla="*/ 41 w 160"/>
                  <a:gd name="T33" fmla="*/ 106 h 163"/>
                  <a:gd name="T34" fmla="*/ 26 w 160"/>
                  <a:gd name="T35" fmla="*/ 106 h 163"/>
                  <a:gd name="T36" fmla="*/ 54 w 160"/>
                  <a:gd name="T37" fmla="*/ 149 h 163"/>
                  <a:gd name="T38" fmla="*/ 52 w 160"/>
                  <a:gd name="T39" fmla="*/ 163 h 163"/>
                  <a:gd name="T40" fmla="*/ 150 w 160"/>
                  <a:gd name="T41" fmla="*/ 163 h 163"/>
                  <a:gd name="T42" fmla="*/ 160 w 160"/>
                  <a:gd name="T43" fmla="*/ 151 h 163"/>
                  <a:gd name="T44" fmla="*/ 160 w 160"/>
                  <a:gd name="T45" fmla="*/ 125 h 163"/>
                  <a:gd name="T46" fmla="*/ 111 w 160"/>
                  <a:gd name="T47" fmla="*/ 125 h 163"/>
                  <a:gd name="T48" fmla="*/ 108 w 160"/>
                  <a:gd name="T49" fmla="*/ 121 h 163"/>
                  <a:gd name="T50" fmla="*/ 108 w 160"/>
                  <a:gd name="T51" fmla="*/ 78 h 163"/>
                  <a:gd name="T52" fmla="*/ 111 w 160"/>
                  <a:gd name="T53" fmla="*/ 75 h 163"/>
                  <a:gd name="T54" fmla="*/ 30 w 160"/>
                  <a:gd name="T55" fmla="*/ 36 h 163"/>
                  <a:gd name="T56" fmla="*/ 122 w 160"/>
                  <a:gd name="T57" fmla="*/ 7 h 163"/>
                  <a:gd name="T58" fmla="*/ 125 w 160"/>
                  <a:gd name="T59" fmla="*/ 8 h 163"/>
                  <a:gd name="T60" fmla="*/ 129 w 160"/>
                  <a:gd name="T61" fmla="*/ 14 h 163"/>
                  <a:gd name="T62" fmla="*/ 133 w 160"/>
                  <a:gd name="T63" fmla="*/ 36 h 163"/>
                  <a:gd name="T64" fmla="*/ 30 w 160"/>
                  <a:gd name="T65" fmla="*/ 3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63">
                    <a:moveTo>
                      <a:pt x="111" y="75"/>
                    </a:moveTo>
                    <a:cubicBezTo>
                      <a:pt x="160" y="75"/>
                      <a:pt x="160" y="75"/>
                      <a:pt x="160" y="75"/>
                    </a:cubicBezTo>
                    <a:cubicBezTo>
                      <a:pt x="160" y="48"/>
                      <a:pt x="160" y="48"/>
                      <a:pt x="160" y="48"/>
                    </a:cubicBezTo>
                    <a:cubicBezTo>
                      <a:pt x="160" y="41"/>
                      <a:pt x="155" y="36"/>
                      <a:pt x="150" y="36"/>
                    </a:cubicBezTo>
                    <a:cubicBezTo>
                      <a:pt x="140" y="36"/>
                      <a:pt x="140" y="36"/>
                      <a:pt x="140" y="36"/>
                    </a:cubicBezTo>
                    <a:cubicBezTo>
                      <a:pt x="135" y="13"/>
                      <a:pt x="135" y="13"/>
                      <a:pt x="135" y="13"/>
                    </a:cubicBezTo>
                    <a:cubicBezTo>
                      <a:pt x="135" y="8"/>
                      <a:pt x="132" y="4"/>
                      <a:pt x="129" y="2"/>
                    </a:cubicBezTo>
                    <a:cubicBezTo>
                      <a:pt x="126" y="0"/>
                      <a:pt x="123" y="0"/>
                      <a:pt x="120" y="1"/>
                    </a:cubicBezTo>
                    <a:cubicBezTo>
                      <a:pt x="9" y="35"/>
                      <a:pt x="9" y="35"/>
                      <a:pt x="9" y="35"/>
                    </a:cubicBezTo>
                    <a:cubicBezTo>
                      <a:pt x="6" y="36"/>
                      <a:pt x="3" y="38"/>
                      <a:pt x="1" y="41"/>
                    </a:cubicBezTo>
                    <a:cubicBezTo>
                      <a:pt x="1" y="41"/>
                      <a:pt x="1" y="41"/>
                      <a:pt x="1" y="41"/>
                    </a:cubicBezTo>
                    <a:cubicBezTo>
                      <a:pt x="0" y="43"/>
                      <a:pt x="0" y="45"/>
                      <a:pt x="0" y="48"/>
                    </a:cubicBezTo>
                    <a:cubicBezTo>
                      <a:pt x="0" y="62"/>
                      <a:pt x="0" y="62"/>
                      <a:pt x="0" y="62"/>
                    </a:cubicBezTo>
                    <a:cubicBezTo>
                      <a:pt x="2" y="62"/>
                      <a:pt x="4" y="62"/>
                      <a:pt x="6" y="62"/>
                    </a:cubicBezTo>
                    <a:cubicBezTo>
                      <a:pt x="8" y="62"/>
                      <a:pt x="8" y="62"/>
                      <a:pt x="8" y="62"/>
                    </a:cubicBezTo>
                    <a:cubicBezTo>
                      <a:pt x="26" y="62"/>
                      <a:pt x="41" y="78"/>
                      <a:pt x="41" y="98"/>
                    </a:cubicBezTo>
                    <a:cubicBezTo>
                      <a:pt x="41" y="106"/>
                      <a:pt x="41" y="106"/>
                      <a:pt x="41" y="106"/>
                    </a:cubicBezTo>
                    <a:cubicBezTo>
                      <a:pt x="26" y="106"/>
                      <a:pt x="26" y="106"/>
                      <a:pt x="26" y="106"/>
                    </a:cubicBezTo>
                    <a:cubicBezTo>
                      <a:pt x="43" y="114"/>
                      <a:pt x="54" y="130"/>
                      <a:pt x="54" y="149"/>
                    </a:cubicBezTo>
                    <a:cubicBezTo>
                      <a:pt x="54" y="154"/>
                      <a:pt x="53" y="159"/>
                      <a:pt x="52" y="163"/>
                    </a:cubicBezTo>
                    <a:cubicBezTo>
                      <a:pt x="150" y="163"/>
                      <a:pt x="150" y="163"/>
                      <a:pt x="150" y="163"/>
                    </a:cubicBezTo>
                    <a:cubicBezTo>
                      <a:pt x="155" y="163"/>
                      <a:pt x="160" y="158"/>
                      <a:pt x="160" y="151"/>
                    </a:cubicBezTo>
                    <a:cubicBezTo>
                      <a:pt x="160" y="125"/>
                      <a:pt x="160" y="125"/>
                      <a:pt x="160" y="125"/>
                    </a:cubicBezTo>
                    <a:cubicBezTo>
                      <a:pt x="111" y="125"/>
                      <a:pt x="111" y="125"/>
                      <a:pt x="111" y="125"/>
                    </a:cubicBezTo>
                    <a:cubicBezTo>
                      <a:pt x="109" y="125"/>
                      <a:pt x="108" y="123"/>
                      <a:pt x="108" y="121"/>
                    </a:cubicBezTo>
                    <a:cubicBezTo>
                      <a:pt x="108" y="78"/>
                      <a:pt x="108" y="78"/>
                      <a:pt x="108" y="78"/>
                    </a:cubicBezTo>
                    <a:cubicBezTo>
                      <a:pt x="108" y="76"/>
                      <a:pt x="109" y="75"/>
                      <a:pt x="111" y="75"/>
                    </a:cubicBezTo>
                    <a:close/>
                    <a:moveTo>
                      <a:pt x="30" y="36"/>
                    </a:moveTo>
                    <a:cubicBezTo>
                      <a:pt x="122" y="7"/>
                      <a:pt x="122" y="7"/>
                      <a:pt x="122" y="7"/>
                    </a:cubicBezTo>
                    <a:cubicBezTo>
                      <a:pt x="123" y="7"/>
                      <a:pt x="124" y="7"/>
                      <a:pt x="125" y="8"/>
                    </a:cubicBezTo>
                    <a:cubicBezTo>
                      <a:pt x="127" y="9"/>
                      <a:pt x="128" y="11"/>
                      <a:pt x="129" y="14"/>
                    </a:cubicBezTo>
                    <a:cubicBezTo>
                      <a:pt x="133" y="36"/>
                      <a:pt x="133" y="36"/>
                      <a:pt x="133" y="36"/>
                    </a:cubicBezTo>
                    <a:lnTo>
                      <a:pt x="30" y="36"/>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23" name="Freeform 15"/>
              <p:cNvSpPr>
                <a:spLocks noEditPoints="1"/>
              </p:cNvSpPr>
              <p:nvPr/>
            </p:nvSpPr>
            <p:spPr bwMode="auto">
              <a:xfrm>
                <a:off x="7603929" y="2282826"/>
                <a:ext cx="220634" cy="338138"/>
              </a:xfrm>
              <a:custGeom>
                <a:avLst/>
                <a:gdLst>
                  <a:gd name="T0" fmla="*/ 39 w 78"/>
                  <a:gd name="T1" fmla="*/ 40 h 119"/>
                  <a:gd name="T2" fmla="*/ 21 w 78"/>
                  <a:gd name="T3" fmla="*/ 44 h 119"/>
                  <a:gd name="T4" fmla="*/ 21 w 78"/>
                  <a:gd name="T5" fmla="*/ 28 h 119"/>
                  <a:gd name="T6" fmla="*/ 38 w 78"/>
                  <a:gd name="T7" fmla="*/ 8 h 119"/>
                  <a:gd name="T8" fmla="*/ 40 w 78"/>
                  <a:gd name="T9" fmla="*/ 8 h 119"/>
                  <a:gd name="T10" fmla="*/ 57 w 78"/>
                  <a:gd name="T11" fmla="*/ 28 h 119"/>
                  <a:gd name="T12" fmla="*/ 65 w 78"/>
                  <a:gd name="T13" fmla="*/ 28 h 119"/>
                  <a:gd name="T14" fmla="*/ 40 w 78"/>
                  <a:gd name="T15" fmla="*/ 0 h 119"/>
                  <a:gd name="T16" fmla="*/ 38 w 78"/>
                  <a:gd name="T17" fmla="*/ 0 h 119"/>
                  <a:gd name="T18" fmla="*/ 13 w 78"/>
                  <a:gd name="T19" fmla="*/ 28 h 119"/>
                  <a:gd name="T20" fmla="*/ 13 w 78"/>
                  <a:gd name="T21" fmla="*/ 50 h 119"/>
                  <a:gd name="T22" fmla="*/ 0 w 78"/>
                  <a:gd name="T23" fmla="*/ 79 h 119"/>
                  <a:gd name="T24" fmla="*/ 39 w 78"/>
                  <a:gd name="T25" fmla="*/ 119 h 119"/>
                  <a:gd name="T26" fmla="*/ 78 w 78"/>
                  <a:gd name="T27" fmla="*/ 79 h 119"/>
                  <a:gd name="T28" fmla="*/ 39 w 78"/>
                  <a:gd name="T29" fmla="*/ 40 h 119"/>
                  <a:gd name="T30" fmla="*/ 43 w 78"/>
                  <a:gd name="T31" fmla="*/ 85 h 119"/>
                  <a:gd name="T32" fmla="*/ 43 w 78"/>
                  <a:gd name="T33" fmla="*/ 101 h 119"/>
                  <a:gd name="T34" fmla="*/ 35 w 78"/>
                  <a:gd name="T35" fmla="*/ 101 h 119"/>
                  <a:gd name="T36" fmla="*/ 35 w 78"/>
                  <a:gd name="T37" fmla="*/ 85 h 119"/>
                  <a:gd name="T38" fmla="*/ 28 w 78"/>
                  <a:gd name="T39" fmla="*/ 75 h 119"/>
                  <a:gd name="T40" fmla="*/ 39 w 78"/>
                  <a:gd name="T41" fmla="*/ 64 h 119"/>
                  <a:gd name="T42" fmla="*/ 50 w 78"/>
                  <a:gd name="T43" fmla="*/ 75 h 119"/>
                  <a:gd name="T44" fmla="*/ 43 w 78"/>
                  <a:gd name="T45"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19">
                    <a:moveTo>
                      <a:pt x="39" y="40"/>
                    </a:moveTo>
                    <a:cubicBezTo>
                      <a:pt x="33" y="40"/>
                      <a:pt x="26" y="42"/>
                      <a:pt x="21" y="44"/>
                    </a:cubicBezTo>
                    <a:cubicBezTo>
                      <a:pt x="21" y="28"/>
                      <a:pt x="21" y="28"/>
                      <a:pt x="21" y="28"/>
                    </a:cubicBezTo>
                    <a:cubicBezTo>
                      <a:pt x="21" y="17"/>
                      <a:pt x="29" y="8"/>
                      <a:pt x="38" y="8"/>
                    </a:cubicBezTo>
                    <a:cubicBezTo>
                      <a:pt x="40" y="8"/>
                      <a:pt x="40" y="8"/>
                      <a:pt x="40" y="8"/>
                    </a:cubicBezTo>
                    <a:cubicBezTo>
                      <a:pt x="50" y="8"/>
                      <a:pt x="57" y="17"/>
                      <a:pt x="57" y="28"/>
                    </a:cubicBezTo>
                    <a:cubicBezTo>
                      <a:pt x="65" y="28"/>
                      <a:pt x="65" y="28"/>
                      <a:pt x="65" y="28"/>
                    </a:cubicBezTo>
                    <a:cubicBezTo>
                      <a:pt x="65" y="12"/>
                      <a:pt x="54" y="0"/>
                      <a:pt x="40" y="0"/>
                    </a:cubicBezTo>
                    <a:cubicBezTo>
                      <a:pt x="38" y="0"/>
                      <a:pt x="38" y="0"/>
                      <a:pt x="38" y="0"/>
                    </a:cubicBezTo>
                    <a:cubicBezTo>
                      <a:pt x="24" y="0"/>
                      <a:pt x="13" y="12"/>
                      <a:pt x="13" y="28"/>
                    </a:cubicBezTo>
                    <a:cubicBezTo>
                      <a:pt x="13" y="50"/>
                      <a:pt x="13" y="50"/>
                      <a:pt x="13" y="50"/>
                    </a:cubicBezTo>
                    <a:cubicBezTo>
                      <a:pt x="5" y="57"/>
                      <a:pt x="0" y="68"/>
                      <a:pt x="0" y="79"/>
                    </a:cubicBezTo>
                    <a:cubicBezTo>
                      <a:pt x="0" y="101"/>
                      <a:pt x="18" y="119"/>
                      <a:pt x="39" y="119"/>
                    </a:cubicBezTo>
                    <a:cubicBezTo>
                      <a:pt x="61" y="119"/>
                      <a:pt x="78" y="101"/>
                      <a:pt x="78" y="79"/>
                    </a:cubicBezTo>
                    <a:cubicBezTo>
                      <a:pt x="78" y="58"/>
                      <a:pt x="61" y="40"/>
                      <a:pt x="39" y="40"/>
                    </a:cubicBezTo>
                    <a:close/>
                    <a:moveTo>
                      <a:pt x="43" y="85"/>
                    </a:moveTo>
                    <a:cubicBezTo>
                      <a:pt x="43" y="101"/>
                      <a:pt x="43" y="101"/>
                      <a:pt x="43" y="101"/>
                    </a:cubicBezTo>
                    <a:cubicBezTo>
                      <a:pt x="35" y="101"/>
                      <a:pt x="35" y="101"/>
                      <a:pt x="35" y="101"/>
                    </a:cubicBezTo>
                    <a:cubicBezTo>
                      <a:pt x="35" y="85"/>
                      <a:pt x="35" y="85"/>
                      <a:pt x="35" y="85"/>
                    </a:cubicBezTo>
                    <a:cubicBezTo>
                      <a:pt x="31" y="84"/>
                      <a:pt x="28" y="80"/>
                      <a:pt x="28" y="75"/>
                    </a:cubicBezTo>
                    <a:cubicBezTo>
                      <a:pt x="28" y="69"/>
                      <a:pt x="33" y="64"/>
                      <a:pt x="39" y="64"/>
                    </a:cubicBezTo>
                    <a:cubicBezTo>
                      <a:pt x="45" y="64"/>
                      <a:pt x="50" y="69"/>
                      <a:pt x="50" y="75"/>
                    </a:cubicBezTo>
                    <a:cubicBezTo>
                      <a:pt x="50" y="80"/>
                      <a:pt x="47" y="84"/>
                      <a:pt x="43" y="85"/>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24" name="组合 23"/>
          <p:cNvGrpSpPr/>
          <p:nvPr/>
        </p:nvGrpSpPr>
        <p:grpSpPr>
          <a:xfrm>
            <a:off x="8047505" y="3067340"/>
            <a:ext cx="676228" cy="676228"/>
            <a:chOff x="9358094" y="2129051"/>
            <a:chExt cx="1009934" cy="1009934"/>
          </a:xfrm>
        </p:grpSpPr>
        <p:sp>
          <p:nvSpPr>
            <p:cNvPr id="25" name="椭圆 24"/>
            <p:cNvSpPr/>
            <p:nvPr/>
          </p:nvSpPr>
          <p:spPr>
            <a:xfrm>
              <a:off x="9358094" y="2129051"/>
              <a:ext cx="1009934" cy="1009934"/>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6" name="组合 25"/>
            <p:cNvGrpSpPr/>
            <p:nvPr/>
          </p:nvGrpSpPr>
          <p:grpSpPr>
            <a:xfrm>
              <a:off x="9602984" y="2358137"/>
              <a:ext cx="544440" cy="546100"/>
              <a:chOff x="11145182" y="2084388"/>
              <a:chExt cx="544440" cy="546100"/>
            </a:xfrm>
            <a:solidFill>
              <a:schemeClr val="bg1"/>
            </a:solidFill>
          </p:grpSpPr>
          <p:sp>
            <p:nvSpPr>
              <p:cNvPr id="29" name="Freeform 49"/>
              <p:cNvSpPr/>
              <p:nvPr/>
            </p:nvSpPr>
            <p:spPr bwMode="auto">
              <a:xfrm>
                <a:off x="11289625" y="2368552"/>
                <a:ext cx="115872" cy="119063"/>
              </a:xfrm>
              <a:custGeom>
                <a:avLst/>
                <a:gdLst>
                  <a:gd name="T0" fmla="*/ 41 w 41"/>
                  <a:gd name="T1" fmla="*/ 42 h 42"/>
                  <a:gd name="T2" fmla="*/ 41 w 41"/>
                  <a:gd name="T3" fmla="*/ 0 h 42"/>
                  <a:gd name="T4" fmla="*/ 0 w 41"/>
                  <a:gd name="T5" fmla="*/ 0 h 42"/>
                  <a:gd name="T6" fmla="*/ 6 w 41"/>
                  <a:gd name="T7" fmla="*/ 42 h 42"/>
                  <a:gd name="T8" fmla="*/ 41 w 41"/>
                  <a:gd name="T9" fmla="*/ 42 h 42"/>
                </a:gdLst>
                <a:ahLst/>
                <a:cxnLst>
                  <a:cxn ang="0">
                    <a:pos x="T0" y="T1"/>
                  </a:cxn>
                  <a:cxn ang="0">
                    <a:pos x="T2" y="T3"/>
                  </a:cxn>
                  <a:cxn ang="0">
                    <a:pos x="T4" y="T5"/>
                  </a:cxn>
                  <a:cxn ang="0">
                    <a:pos x="T6" y="T7"/>
                  </a:cxn>
                  <a:cxn ang="0">
                    <a:pos x="T8" y="T9"/>
                  </a:cxn>
                </a:cxnLst>
                <a:rect l="0" t="0" r="r" b="b"/>
                <a:pathLst>
                  <a:path w="41" h="42">
                    <a:moveTo>
                      <a:pt x="41" y="42"/>
                    </a:moveTo>
                    <a:cubicBezTo>
                      <a:pt x="41" y="0"/>
                      <a:pt x="41" y="0"/>
                      <a:pt x="41" y="0"/>
                    </a:cubicBezTo>
                    <a:cubicBezTo>
                      <a:pt x="0" y="0"/>
                      <a:pt x="0" y="0"/>
                      <a:pt x="0" y="0"/>
                    </a:cubicBezTo>
                    <a:cubicBezTo>
                      <a:pt x="1" y="15"/>
                      <a:pt x="3" y="29"/>
                      <a:pt x="6" y="42"/>
                    </a:cubicBezTo>
                    <a:lnTo>
                      <a:pt x="41" y="42"/>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30" name="Freeform 50"/>
              <p:cNvSpPr/>
              <p:nvPr/>
            </p:nvSpPr>
            <p:spPr bwMode="auto">
              <a:xfrm>
                <a:off x="11145182" y="2228851"/>
                <a:ext cx="136507" cy="115888"/>
              </a:xfrm>
              <a:custGeom>
                <a:avLst/>
                <a:gdLst>
                  <a:gd name="T0" fmla="*/ 43 w 48"/>
                  <a:gd name="T1" fmla="*/ 41 h 41"/>
                  <a:gd name="T2" fmla="*/ 48 w 48"/>
                  <a:gd name="T3" fmla="*/ 0 h 41"/>
                  <a:gd name="T4" fmla="*/ 11 w 48"/>
                  <a:gd name="T5" fmla="*/ 0 h 41"/>
                  <a:gd name="T6" fmla="*/ 0 w 48"/>
                  <a:gd name="T7" fmla="*/ 41 h 41"/>
                  <a:gd name="T8" fmla="*/ 43 w 48"/>
                  <a:gd name="T9" fmla="*/ 41 h 41"/>
                </a:gdLst>
                <a:ahLst/>
                <a:cxnLst>
                  <a:cxn ang="0">
                    <a:pos x="T0" y="T1"/>
                  </a:cxn>
                  <a:cxn ang="0">
                    <a:pos x="T2" y="T3"/>
                  </a:cxn>
                  <a:cxn ang="0">
                    <a:pos x="T4" y="T5"/>
                  </a:cxn>
                  <a:cxn ang="0">
                    <a:pos x="T6" y="T7"/>
                  </a:cxn>
                  <a:cxn ang="0">
                    <a:pos x="T8" y="T9"/>
                  </a:cxn>
                </a:cxnLst>
                <a:rect l="0" t="0" r="r" b="b"/>
                <a:pathLst>
                  <a:path w="48" h="41">
                    <a:moveTo>
                      <a:pt x="43" y="41"/>
                    </a:moveTo>
                    <a:cubicBezTo>
                      <a:pt x="44" y="27"/>
                      <a:pt x="45" y="13"/>
                      <a:pt x="48" y="0"/>
                    </a:cubicBezTo>
                    <a:cubicBezTo>
                      <a:pt x="11" y="0"/>
                      <a:pt x="11" y="0"/>
                      <a:pt x="11" y="0"/>
                    </a:cubicBezTo>
                    <a:cubicBezTo>
                      <a:pt x="4" y="13"/>
                      <a:pt x="0" y="27"/>
                      <a:pt x="0" y="41"/>
                    </a:cubicBezTo>
                    <a:lnTo>
                      <a:pt x="43" y="41"/>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51"/>
              <p:cNvSpPr/>
              <p:nvPr/>
            </p:nvSpPr>
            <p:spPr bwMode="auto">
              <a:xfrm>
                <a:off x="11189625" y="2509838"/>
                <a:ext cx="161904" cy="114300"/>
              </a:xfrm>
              <a:custGeom>
                <a:avLst/>
                <a:gdLst>
                  <a:gd name="T0" fmla="*/ 35 w 57"/>
                  <a:gd name="T1" fmla="*/ 0 h 40"/>
                  <a:gd name="T2" fmla="*/ 0 w 57"/>
                  <a:gd name="T3" fmla="*/ 0 h 40"/>
                  <a:gd name="T4" fmla="*/ 57 w 57"/>
                  <a:gd name="T5" fmla="*/ 40 h 40"/>
                  <a:gd name="T6" fmla="*/ 35 w 57"/>
                  <a:gd name="T7" fmla="*/ 0 h 40"/>
                </a:gdLst>
                <a:ahLst/>
                <a:cxnLst>
                  <a:cxn ang="0">
                    <a:pos x="T0" y="T1"/>
                  </a:cxn>
                  <a:cxn ang="0">
                    <a:pos x="T2" y="T3"/>
                  </a:cxn>
                  <a:cxn ang="0">
                    <a:pos x="T4" y="T5"/>
                  </a:cxn>
                  <a:cxn ang="0">
                    <a:pos x="T6" y="T7"/>
                  </a:cxn>
                </a:cxnLst>
                <a:rect l="0" t="0" r="r" b="b"/>
                <a:pathLst>
                  <a:path w="57" h="40">
                    <a:moveTo>
                      <a:pt x="35" y="0"/>
                    </a:moveTo>
                    <a:cubicBezTo>
                      <a:pt x="0" y="0"/>
                      <a:pt x="0" y="0"/>
                      <a:pt x="0" y="0"/>
                    </a:cubicBezTo>
                    <a:cubicBezTo>
                      <a:pt x="13" y="20"/>
                      <a:pt x="34" y="34"/>
                      <a:pt x="57" y="40"/>
                    </a:cubicBezTo>
                    <a:cubicBezTo>
                      <a:pt x="48" y="31"/>
                      <a:pt x="40" y="17"/>
                      <a:pt x="35" y="0"/>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32" name="Freeform 52"/>
              <p:cNvSpPr/>
              <p:nvPr/>
            </p:nvSpPr>
            <p:spPr bwMode="auto">
              <a:xfrm>
                <a:off x="11189625" y="2092326"/>
                <a:ext cx="161904" cy="114300"/>
              </a:xfrm>
              <a:custGeom>
                <a:avLst/>
                <a:gdLst>
                  <a:gd name="T0" fmla="*/ 35 w 57"/>
                  <a:gd name="T1" fmla="*/ 40 h 40"/>
                  <a:gd name="T2" fmla="*/ 57 w 57"/>
                  <a:gd name="T3" fmla="*/ 0 h 40"/>
                  <a:gd name="T4" fmla="*/ 0 w 57"/>
                  <a:gd name="T5" fmla="*/ 40 h 40"/>
                  <a:gd name="T6" fmla="*/ 35 w 57"/>
                  <a:gd name="T7" fmla="*/ 40 h 40"/>
                </a:gdLst>
                <a:ahLst/>
                <a:cxnLst>
                  <a:cxn ang="0">
                    <a:pos x="T0" y="T1"/>
                  </a:cxn>
                  <a:cxn ang="0">
                    <a:pos x="T2" y="T3"/>
                  </a:cxn>
                  <a:cxn ang="0">
                    <a:pos x="T4" y="T5"/>
                  </a:cxn>
                  <a:cxn ang="0">
                    <a:pos x="T6" y="T7"/>
                  </a:cxn>
                </a:cxnLst>
                <a:rect l="0" t="0" r="r" b="b"/>
                <a:pathLst>
                  <a:path w="57" h="40">
                    <a:moveTo>
                      <a:pt x="35" y="40"/>
                    </a:moveTo>
                    <a:cubicBezTo>
                      <a:pt x="40" y="23"/>
                      <a:pt x="47" y="9"/>
                      <a:pt x="57" y="0"/>
                    </a:cubicBezTo>
                    <a:cubicBezTo>
                      <a:pt x="33" y="6"/>
                      <a:pt x="13" y="20"/>
                      <a:pt x="0" y="40"/>
                    </a:cubicBezTo>
                    <a:lnTo>
                      <a:pt x="35" y="40"/>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33" name="Freeform 53"/>
              <p:cNvSpPr/>
              <p:nvPr/>
            </p:nvSpPr>
            <p:spPr bwMode="auto">
              <a:xfrm>
                <a:off x="11315021" y="2509838"/>
                <a:ext cx="90476" cy="120650"/>
              </a:xfrm>
              <a:custGeom>
                <a:avLst/>
                <a:gdLst>
                  <a:gd name="T0" fmla="*/ 32 w 32"/>
                  <a:gd name="T1" fmla="*/ 42 h 42"/>
                  <a:gd name="T2" fmla="*/ 32 w 32"/>
                  <a:gd name="T3" fmla="*/ 0 h 42"/>
                  <a:gd name="T4" fmla="*/ 0 w 32"/>
                  <a:gd name="T5" fmla="*/ 0 h 42"/>
                  <a:gd name="T6" fmla="*/ 32 w 32"/>
                  <a:gd name="T7" fmla="*/ 42 h 42"/>
                </a:gdLst>
                <a:ahLst/>
                <a:cxnLst>
                  <a:cxn ang="0">
                    <a:pos x="T0" y="T1"/>
                  </a:cxn>
                  <a:cxn ang="0">
                    <a:pos x="T2" y="T3"/>
                  </a:cxn>
                  <a:cxn ang="0">
                    <a:pos x="T4" y="T5"/>
                  </a:cxn>
                  <a:cxn ang="0">
                    <a:pos x="T6" y="T7"/>
                  </a:cxn>
                </a:cxnLst>
                <a:rect l="0" t="0" r="r" b="b"/>
                <a:pathLst>
                  <a:path w="32" h="42">
                    <a:moveTo>
                      <a:pt x="32" y="42"/>
                    </a:moveTo>
                    <a:cubicBezTo>
                      <a:pt x="32" y="0"/>
                      <a:pt x="32" y="0"/>
                      <a:pt x="32" y="0"/>
                    </a:cubicBezTo>
                    <a:cubicBezTo>
                      <a:pt x="0" y="0"/>
                      <a:pt x="0" y="0"/>
                      <a:pt x="0" y="0"/>
                    </a:cubicBezTo>
                    <a:cubicBezTo>
                      <a:pt x="7" y="22"/>
                      <a:pt x="18" y="37"/>
                      <a:pt x="32" y="42"/>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34" name="Freeform 54"/>
              <p:cNvSpPr/>
              <p:nvPr/>
            </p:nvSpPr>
            <p:spPr bwMode="auto">
              <a:xfrm>
                <a:off x="11145182" y="2368552"/>
                <a:ext cx="138095" cy="119063"/>
              </a:xfrm>
              <a:custGeom>
                <a:avLst/>
                <a:gdLst>
                  <a:gd name="T0" fmla="*/ 43 w 49"/>
                  <a:gd name="T1" fmla="*/ 0 h 42"/>
                  <a:gd name="T2" fmla="*/ 0 w 49"/>
                  <a:gd name="T3" fmla="*/ 0 h 42"/>
                  <a:gd name="T4" fmla="*/ 11 w 49"/>
                  <a:gd name="T5" fmla="*/ 42 h 42"/>
                  <a:gd name="T6" fmla="*/ 49 w 49"/>
                  <a:gd name="T7" fmla="*/ 42 h 42"/>
                  <a:gd name="T8" fmla="*/ 43 w 49"/>
                  <a:gd name="T9" fmla="*/ 0 h 42"/>
                </a:gdLst>
                <a:ahLst/>
                <a:cxnLst>
                  <a:cxn ang="0">
                    <a:pos x="T0" y="T1"/>
                  </a:cxn>
                  <a:cxn ang="0">
                    <a:pos x="T2" y="T3"/>
                  </a:cxn>
                  <a:cxn ang="0">
                    <a:pos x="T4" y="T5"/>
                  </a:cxn>
                  <a:cxn ang="0">
                    <a:pos x="T6" y="T7"/>
                  </a:cxn>
                  <a:cxn ang="0">
                    <a:pos x="T8" y="T9"/>
                  </a:cxn>
                </a:cxnLst>
                <a:rect l="0" t="0" r="r" b="b"/>
                <a:pathLst>
                  <a:path w="49" h="42">
                    <a:moveTo>
                      <a:pt x="43" y="0"/>
                    </a:moveTo>
                    <a:cubicBezTo>
                      <a:pt x="0" y="0"/>
                      <a:pt x="0" y="0"/>
                      <a:pt x="0" y="0"/>
                    </a:cubicBezTo>
                    <a:cubicBezTo>
                      <a:pt x="0" y="15"/>
                      <a:pt x="4" y="29"/>
                      <a:pt x="11" y="42"/>
                    </a:cubicBezTo>
                    <a:cubicBezTo>
                      <a:pt x="49" y="42"/>
                      <a:pt x="49" y="42"/>
                      <a:pt x="49" y="42"/>
                    </a:cubicBezTo>
                    <a:cubicBezTo>
                      <a:pt x="45" y="29"/>
                      <a:pt x="44" y="15"/>
                      <a:pt x="43" y="0"/>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35" name="Freeform 55"/>
              <p:cNvSpPr/>
              <p:nvPr/>
            </p:nvSpPr>
            <p:spPr bwMode="auto">
              <a:xfrm>
                <a:off x="11289625" y="2228851"/>
                <a:ext cx="115872" cy="115888"/>
              </a:xfrm>
              <a:custGeom>
                <a:avLst/>
                <a:gdLst>
                  <a:gd name="T0" fmla="*/ 0 w 41"/>
                  <a:gd name="T1" fmla="*/ 41 h 41"/>
                  <a:gd name="T2" fmla="*/ 41 w 41"/>
                  <a:gd name="T3" fmla="*/ 41 h 41"/>
                  <a:gd name="T4" fmla="*/ 41 w 41"/>
                  <a:gd name="T5" fmla="*/ 0 h 41"/>
                  <a:gd name="T6" fmla="*/ 6 w 41"/>
                  <a:gd name="T7" fmla="*/ 0 h 41"/>
                  <a:gd name="T8" fmla="*/ 0 w 41"/>
                  <a:gd name="T9" fmla="*/ 41 h 41"/>
                </a:gdLst>
                <a:ahLst/>
                <a:cxnLst>
                  <a:cxn ang="0">
                    <a:pos x="T0" y="T1"/>
                  </a:cxn>
                  <a:cxn ang="0">
                    <a:pos x="T2" y="T3"/>
                  </a:cxn>
                  <a:cxn ang="0">
                    <a:pos x="T4" y="T5"/>
                  </a:cxn>
                  <a:cxn ang="0">
                    <a:pos x="T6" y="T7"/>
                  </a:cxn>
                  <a:cxn ang="0">
                    <a:pos x="T8" y="T9"/>
                  </a:cxn>
                </a:cxnLst>
                <a:rect l="0" t="0" r="r" b="b"/>
                <a:pathLst>
                  <a:path w="41" h="41">
                    <a:moveTo>
                      <a:pt x="0" y="41"/>
                    </a:moveTo>
                    <a:cubicBezTo>
                      <a:pt x="41" y="41"/>
                      <a:pt x="41" y="41"/>
                      <a:pt x="41" y="41"/>
                    </a:cubicBezTo>
                    <a:cubicBezTo>
                      <a:pt x="41" y="0"/>
                      <a:pt x="41" y="0"/>
                      <a:pt x="41" y="0"/>
                    </a:cubicBezTo>
                    <a:cubicBezTo>
                      <a:pt x="6" y="0"/>
                      <a:pt x="6" y="0"/>
                      <a:pt x="6" y="0"/>
                    </a:cubicBezTo>
                    <a:cubicBezTo>
                      <a:pt x="3" y="13"/>
                      <a:pt x="1" y="27"/>
                      <a:pt x="0" y="41"/>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36" name="Freeform 56"/>
              <p:cNvSpPr/>
              <p:nvPr/>
            </p:nvSpPr>
            <p:spPr bwMode="auto">
              <a:xfrm>
                <a:off x="11311847" y="2084388"/>
                <a:ext cx="93650" cy="122238"/>
              </a:xfrm>
              <a:custGeom>
                <a:avLst/>
                <a:gdLst>
                  <a:gd name="T0" fmla="*/ 33 w 33"/>
                  <a:gd name="T1" fmla="*/ 43 h 43"/>
                  <a:gd name="T2" fmla="*/ 33 w 33"/>
                  <a:gd name="T3" fmla="*/ 0 h 43"/>
                  <a:gd name="T4" fmla="*/ 32 w 33"/>
                  <a:gd name="T5" fmla="*/ 1 h 43"/>
                  <a:gd name="T6" fmla="*/ 0 w 33"/>
                  <a:gd name="T7" fmla="*/ 43 h 43"/>
                  <a:gd name="T8" fmla="*/ 33 w 33"/>
                  <a:gd name="T9" fmla="*/ 43 h 43"/>
                </a:gdLst>
                <a:ahLst/>
                <a:cxnLst>
                  <a:cxn ang="0">
                    <a:pos x="T0" y="T1"/>
                  </a:cxn>
                  <a:cxn ang="0">
                    <a:pos x="T2" y="T3"/>
                  </a:cxn>
                  <a:cxn ang="0">
                    <a:pos x="T4" y="T5"/>
                  </a:cxn>
                  <a:cxn ang="0">
                    <a:pos x="T6" y="T7"/>
                  </a:cxn>
                  <a:cxn ang="0">
                    <a:pos x="T8" y="T9"/>
                  </a:cxn>
                </a:cxnLst>
                <a:rect l="0" t="0" r="r" b="b"/>
                <a:pathLst>
                  <a:path w="33" h="43">
                    <a:moveTo>
                      <a:pt x="33" y="43"/>
                    </a:moveTo>
                    <a:cubicBezTo>
                      <a:pt x="33" y="0"/>
                      <a:pt x="33" y="0"/>
                      <a:pt x="33" y="0"/>
                    </a:cubicBezTo>
                    <a:cubicBezTo>
                      <a:pt x="32" y="1"/>
                      <a:pt x="32" y="0"/>
                      <a:pt x="32" y="1"/>
                    </a:cubicBezTo>
                    <a:cubicBezTo>
                      <a:pt x="19" y="5"/>
                      <a:pt x="8" y="21"/>
                      <a:pt x="0" y="43"/>
                    </a:cubicBezTo>
                    <a:lnTo>
                      <a:pt x="33" y="43"/>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37" name="Freeform 57"/>
              <p:cNvSpPr>
                <a:spLocks noEditPoints="1"/>
              </p:cNvSpPr>
              <p:nvPr/>
            </p:nvSpPr>
            <p:spPr bwMode="auto">
              <a:xfrm>
                <a:off x="11429306" y="2084388"/>
                <a:ext cx="260316" cy="546100"/>
              </a:xfrm>
              <a:custGeom>
                <a:avLst/>
                <a:gdLst>
                  <a:gd name="T0" fmla="*/ 0 w 92"/>
                  <a:gd name="T1" fmla="*/ 0 h 192"/>
                  <a:gd name="T2" fmla="*/ 0 w 92"/>
                  <a:gd name="T3" fmla="*/ 88 h 192"/>
                  <a:gd name="T4" fmla="*/ 40 w 92"/>
                  <a:gd name="T5" fmla="*/ 30 h 192"/>
                  <a:gd name="T6" fmla="*/ 46 w 92"/>
                  <a:gd name="T7" fmla="*/ 29 h 192"/>
                  <a:gd name="T8" fmla="*/ 47 w 92"/>
                  <a:gd name="T9" fmla="*/ 35 h 192"/>
                  <a:gd name="T10" fmla="*/ 6 w 92"/>
                  <a:gd name="T11" fmla="*/ 94 h 192"/>
                  <a:gd name="T12" fmla="*/ 53 w 92"/>
                  <a:gd name="T13" fmla="*/ 102 h 192"/>
                  <a:gd name="T14" fmla="*/ 56 w 92"/>
                  <a:gd name="T15" fmla="*/ 107 h 192"/>
                  <a:gd name="T16" fmla="*/ 52 w 92"/>
                  <a:gd name="T17" fmla="*/ 110 h 192"/>
                  <a:gd name="T18" fmla="*/ 52 w 92"/>
                  <a:gd name="T19" fmla="*/ 110 h 192"/>
                  <a:gd name="T20" fmla="*/ 0 w 92"/>
                  <a:gd name="T21" fmla="*/ 101 h 192"/>
                  <a:gd name="T22" fmla="*/ 0 w 92"/>
                  <a:gd name="T23" fmla="*/ 192 h 192"/>
                  <a:gd name="T24" fmla="*/ 92 w 92"/>
                  <a:gd name="T25" fmla="*/ 96 h 192"/>
                  <a:gd name="T26" fmla="*/ 0 w 92"/>
                  <a:gd name="T27" fmla="*/ 0 h 192"/>
                  <a:gd name="T28" fmla="*/ 36 w 92"/>
                  <a:gd name="T29" fmla="*/ 24 h 192"/>
                  <a:gd name="T30" fmla="*/ 30 w 92"/>
                  <a:gd name="T31" fmla="*/ 36 h 192"/>
                  <a:gd name="T32" fmla="*/ 26 w 92"/>
                  <a:gd name="T33" fmla="*/ 39 h 192"/>
                  <a:gd name="T34" fmla="*/ 24 w 92"/>
                  <a:gd name="T35" fmla="*/ 38 h 192"/>
                  <a:gd name="T36" fmla="*/ 23 w 92"/>
                  <a:gd name="T37" fmla="*/ 33 h 192"/>
                  <a:gd name="T38" fmla="*/ 29 w 92"/>
                  <a:gd name="T39" fmla="*/ 20 h 192"/>
                  <a:gd name="T40" fmla="*/ 34 w 92"/>
                  <a:gd name="T41" fmla="*/ 19 h 192"/>
                  <a:gd name="T42" fmla="*/ 36 w 92"/>
                  <a:gd name="T43" fmla="*/ 24 h 192"/>
                  <a:gd name="T44" fmla="*/ 55 w 92"/>
                  <a:gd name="T45" fmla="*/ 61 h 192"/>
                  <a:gd name="T46" fmla="*/ 52 w 92"/>
                  <a:gd name="T47" fmla="*/ 62 h 192"/>
                  <a:gd name="T48" fmla="*/ 49 w 92"/>
                  <a:gd name="T49" fmla="*/ 60 h 192"/>
                  <a:gd name="T50" fmla="*/ 50 w 92"/>
                  <a:gd name="T51" fmla="*/ 54 h 192"/>
                  <a:gd name="T52" fmla="*/ 62 w 92"/>
                  <a:gd name="T53" fmla="*/ 46 h 192"/>
                  <a:gd name="T54" fmla="*/ 67 w 92"/>
                  <a:gd name="T55" fmla="*/ 47 h 192"/>
                  <a:gd name="T56" fmla="*/ 66 w 92"/>
                  <a:gd name="T57" fmla="*/ 53 h 192"/>
                  <a:gd name="T58" fmla="*/ 55 w 92"/>
                  <a:gd name="T59" fmla="*/ 61 h 192"/>
                  <a:gd name="T60" fmla="*/ 39 w 92"/>
                  <a:gd name="T61" fmla="*/ 171 h 192"/>
                  <a:gd name="T62" fmla="*/ 37 w 92"/>
                  <a:gd name="T63" fmla="*/ 172 h 192"/>
                  <a:gd name="T64" fmla="*/ 34 w 92"/>
                  <a:gd name="T65" fmla="*/ 170 h 192"/>
                  <a:gd name="T66" fmla="*/ 27 w 92"/>
                  <a:gd name="T67" fmla="*/ 158 h 192"/>
                  <a:gd name="T68" fmla="*/ 28 w 92"/>
                  <a:gd name="T69" fmla="*/ 152 h 192"/>
                  <a:gd name="T70" fmla="*/ 34 w 92"/>
                  <a:gd name="T71" fmla="*/ 154 h 192"/>
                  <a:gd name="T72" fmla="*/ 41 w 92"/>
                  <a:gd name="T73" fmla="*/ 166 h 192"/>
                  <a:gd name="T74" fmla="*/ 39 w 92"/>
                  <a:gd name="T75" fmla="*/ 171 h 192"/>
                  <a:gd name="T76" fmla="*/ 70 w 92"/>
                  <a:gd name="T77" fmla="*/ 140 h 192"/>
                  <a:gd name="T78" fmla="*/ 67 w 92"/>
                  <a:gd name="T79" fmla="*/ 142 h 192"/>
                  <a:gd name="T80" fmla="*/ 65 w 92"/>
                  <a:gd name="T81" fmla="*/ 142 h 192"/>
                  <a:gd name="T82" fmla="*/ 53 w 92"/>
                  <a:gd name="T83" fmla="*/ 135 h 192"/>
                  <a:gd name="T84" fmla="*/ 51 w 92"/>
                  <a:gd name="T85" fmla="*/ 129 h 192"/>
                  <a:gd name="T86" fmla="*/ 57 w 92"/>
                  <a:gd name="T87" fmla="*/ 128 h 192"/>
                  <a:gd name="T88" fmla="*/ 69 w 92"/>
                  <a:gd name="T89" fmla="*/ 135 h 192"/>
                  <a:gd name="T90" fmla="*/ 70 w 92"/>
                  <a:gd name="T91" fmla="*/ 140 h 192"/>
                  <a:gd name="T92" fmla="*/ 78 w 92"/>
                  <a:gd name="T93" fmla="*/ 100 h 192"/>
                  <a:gd name="T94" fmla="*/ 65 w 92"/>
                  <a:gd name="T95" fmla="*/ 100 h 192"/>
                  <a:gd name="T96" fmla="*/ 60 w 92"/>
                  <a:gd name="T97" fmla="*/ 96 h 192"/>
                  <a:gd name="T98" fmla="*/ 65 w 92"/>
                  <a:gd name="T99" fmla="*/ 92 h 192"/>
                  <a:gd name="T100" fmla="*/ 78 w 92"/>
                  <a:gd name="T101" fmla="*/ 92 h 192"/>
                  <a:gd name="T102" fmla="*/ 82 w 92"/>
                  <a:gd name="T103" fmla="*/ 96 h 192"/>
                  <a:gd name="T104" fmla="*/ 78 w 92"/>
                  <a:gd name="T105" fmla="*/ 10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92">
                    <a:moveTo>
                      <a:pt x="0" y="0"/>
                    </a:moveTo>
                    <a:cubicBezTo>
                      <a:pt x="0" y="88"/>
                      <a:pt x="0" y="88"/>
                      <a:pt x="0" y="88"/>
                    </a:cubicBezTo>
                    <a:cubicBezTo>
                      <a:pt x="40" y="30"/>
                      <a:pt x="40" y="30"/>
                      <a:pt x="40" y="30"/>
                    </a:cubicBezTo>
                    <a:cubicBezTo>
                      <a:pt x="42" y="28"/>
                      <a:pt x="44" y="28"/>
                      <a:pt x="46" y="29"/>
                    </a:cubicBezTo>
                    <a:cubicBezTo>
                      <a:pt x="48" y="30"/>
                      <a:pt x="48" y="33"/>
                      <a:pt x="47" y="35"/>
                    </a:cubicBezTo>
                    <a:cubicBezTo>
                      <a:pt x="6" y="94"/>
                      <a:pt x="6" y="94"/>
                      <a:pt x="6" y="94"/>
                    </a:cubicBezTo>
                    <a:cubicBezTo>
                      <a:pt x="53" y="102"/>
                      <a:pt x="53" y="102"/>
                      <a:pt x="53" y="102"/>
                    </a:cubicBezTo>
                    <a:cubicBezTo>
                      <a:pt x="55" y="102"/>
                      <a:pt x="57" y="104"/>
                      <a:pt x="56" y="107"/>
                    </a:cubicBezTo>
                    <a:cubicBezTo>
                      <a:pt x="56" y="108"/>
                      <a:pt x="54" y="110"/>
                      <a:pt x="52" y="110"/>
                    </a:cubicBezTo>
                    <a:cubicBezTo>
                      <a:pt x="52" y="110"/>
                      <a:pt x="52" y="110"/>
                      <a:pt x="52" y="110"/>
                    </a:cubicBezTo>
                    <a:cubicBezTo>
                      <a:pt x="0" y="101"/>
                      <a:pt x="0" y="101"/>
                      <a:pt x="0" y="101"/>
                    </a:cubicBezTo>
                    <a:cubicBezTo>
                      <a:pt x="0" y="192"/>
                      <a:pt x="0" y="192"/>
                      <a:pt x="0" y="192"/>
                    </a:cubicBezTo>
                    <a:cubicBezTo>
                      <a:pt x="51" y="190"/>
                      <a:pt x="92" y="148"/>
                      <a:pt x="92" y="96"/>
                    </a:cubicBezTo>
                    <a:cubicBezTo>
                      <a:pt x="92" y="45"/>
                      <a:pt x="51" y="3"/>
                      <a:pt x="0" y="0"/>
                    </a:cubicBezTo>
                    <a:close/>
                    <a:moveTo>
                      <a:pt x="36" y="24"/>
                    </a:moveTo>
                    <a:cubicBezTo>
                      <a:pt x="30" y="36"/>
                      <a:pt x="30" y="36"/>
                      <a:pt x="30" y="36"/>
                    </a:cubicBezTo>
                    <a:cubicBezTo>
                      <a:pt x="29" y="38"/>
                      <a:pt x="28" y="39"/>
                      <a:pt x="26" y="39"/>
                    </a:cubicBezTo>
                    <a:cubicBezTo>
                      <a:pt x="26" y="39"/>
                      <a:pt x="25" y="38"/>
                      <a:pt x="24" y="38"/>
                    </a:cubicBezTo>
                    <a:cubicBezTo>
                      <a:pt x="22" y="37"/>
                      <a:pt x="22" y="35"/>
                      <a:pt x="23" y="33"/>
                    </a:cubicBezTo>
                    <a:cubicBezTo>
                      <a:pt x="29" y="20"/>
                      <a:pt x="29" y="20"/>
                      <a:pt x="29" y="20"/>
                    </a:cubicBezTo>
                    <a:cubicBezTo>
                      <a:pt x="30" y="18"/>
                      <a:pt x="32" y="18"/>
                      <a:pt x="34" y="19"/>
                    </a:cubicBezTo>
                    <a:cubicBezTo>
                      <a:pt x="36" y="20"/>
                      <a:pt x="37" y="22"/>
                      <a:pt x="36" y="24"/>
                    </a:cubicBezTo>
                    <a:close/>
                    <a:moveTo>
                      <a:pt x="55" y="61"/>
                    </a:moveTo>
                    <a:cubicBezTo>
                      <a:pt x="54" y="61"/>
                      <a:pt x="53" y="62"/>
                      <a:pt x="52" y="62"/>
                    </a:cubicBezTo>
                    <a:cubicBezTo>
                      <a:pt x="51" y="62"/>
                      <a:pt x="50" y="61"/>
                      <a:pt x="49" y="60"/>
                    </a:cubicBezTo>
                    <a:cubicBezTo>
                      <a:pt x="48" y="58"/>
                      <a:pt x="48" y="55"/>
                      <a:pt x="50" y="54"/>
                    </a:cubicBezTo>
                    <a:cubicBezTo>
                      <a:pt x="62" y="46"/>
                      <a:pt x="62" y="46"/>
                      <a:pt x="62" y="46"/>
                    </a:cubicBezTo>
                    <a:cubicBezTo>
                      <a:pt x="63" y="45"/>
                      <a:pt x="66" y="46"/>
                      <a:pt x="67" y="47"/>
                    </a:cubicBezTo>
                    <a:cubicBezTo>
                      <a:pt x="68" y="49"/>
                      <a:pt x="68" y="52"/>
                      <a:pt x="66" y="53"/>
                    </a:cubicBezTo>
                    <a:lnTo>
                      <a:pt x="55" y="61"/>
                    </a:lnTo>
                    <a:close/>
                    <a:moveTo>
                      <a:pt x="39" y="171"/>
                    </a:moveTo>
                    <a:cubicBezTo>
                      <a:pt x="39" y="172"/>
                      <a:pt x="38" y="172"/>
                      <a:pt x="37" y="172"/>
                    </a:cubicBezTo>
                    <a:cubicBezTo>
                      <a:pt x="36" y="172"/>
                      <a:pt x="35" y="171"/>
                      <a:pt x="34" y="170"/>
                    </a:cubicBezTo>
                    <a:cubicBezTo>
                      <a:pt x="27" y="158"/>
                      <a:pt x="27" y="158"/>
                      <a:pt x="27" y="158"/>
                    </a:cubicBezTo>
                    <a:cubicBezTo>
                      <a:pt x="26" y="156"/>
                      <a:pt x="26" y="153"/>
                      <a:pt x="28" y="152"/>
                    </a:cubicBezTo>
                    <a:cubicBezTo>
                      <a:pt x="30" y="151"/>
                      <a:pt x="33" y="152"/>
                      <a:pt x="34" y="154"/>
                    </a:cubicBezTo>
                    <a:cubicBezTo>
                      <a:pt x="41" y="166"/>
                      <a:pt x="41" y="166"/>
                      <a:pt x="41" y="166"/>
                    </a:cubicBezTo>
                    <a:cubicBezTo>
                      <a:pt x="42" y="168"/>
                      <a:pt x="41" y="170"/>
                      <a:pt x="39" y="171"/>
                    </a:cubicBezTo>
                    <a:close/>
                    <a:moveTo>
                      <a:pt x="70" y="140"/>
                    </a:moveTo>
                    <a:cubicBezTo>
                      <a:pt x="70" y="142"/>
                      <a:pt x="68" y="142"/>
                      <a:pt x="67" y="142"/>
                    </a:cubicBezTo>
                    <a:cubicBezTo>
                      <a:pt x="66" y="142"/>
                      <a:pt x="65" y="142"/>
                      <a:pt x="65" y="142"/>
                    </a:cubicBezTo>
                    <a:cubicBezTo>
                      <a:pt x="53" y="135"/>
                      <a:pt x="53" y="135"/>
                      <a:pt x="53" y="135"/>
                    </a:cubicBezTo>
                    <a:cubicBezTo>
                      <a:pt x="51" y="134"/>
                      <a:pt x="50" y="131"/>
                      <a:pt x="51" y="129"/>
                    </a:cubicBezTo>
                    <a:cubicBezTo>
                      <a:pt x="53" y="127"/>
                      <a:pt x="55" y="127"/>
                      <a:pt x="57" y="128"/>
                    </a:cubicBezTo>
                    <a:cubicBezTo>
                      <a:pt x="69" y="135"/>
                      <a:pt x="69" y="135"/>
                      <a:pt x="69" y="135"/>
                    </a:cubicBezTo>
                    <a:cubicBezTo>
                      <a:pt x="71" y="136"/>
                      <a:pt x="71" y="138"/>
                      <a:pt x="70" y="140"/>
                    </a:cubicBezTo>
                    <a:close/>
                    <a:moveTo>
                      <a:pt x="78" y="100"/>
                    </a:moveTo>
                    <a:cubicBezTo>
                      <a:pt x="65" y="100"/>
                      <a:pt x="65" y="100"/>
                      <a:pt x="65" y="100"/>
                    </a:cubicBezTo>
                    <a:cubicBezTo>
                      <a:pt x="62" y="100"/>
                      <a:pt x="60" y="99"/>
                      <a:pt x="60" y="96"/>
                    </a:cubicBezTo>
                    <a:cubicBezTo>
                      <a:pt x="60" y="94"/>
                      <a:pt x="62" y="92"/>
                      <a:pt x="65" y="92"/>
                    </a:cubicBezTo>
                    <a:cubicBezTo>
                      <a:pt x="78" y="92"/>
                      <a:pt x="78" y="92"/>
                      <a:pt x="78" y="92"/>
                    </a:cubicBezTo>
                    <a:cubicBezTo>
                      <a:pt x="81" y="92"/>
                      <a:pt x="82" y="94"/>
                      <a:pt x="82" y="96"/>
                    </a:cubicBezTo>
                    <a:cubicBezTo>
                      <a:pt x="82" y="99"/>
                      <a:pt x="81" y="100"/>
                      <a:pt x="78" y="100"/>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38" name="组合 37"/>
          <p:cNvGrpSpPr/>
          <p:nvPr/>
        </p:nvGrpSpPr>
        <p:grpSpPr>
          <a:xfrm>
            <a:off x="3990835" y="3067340"/>
            <a:ext cx="676228" cy="676228"/>
            <a:chOff x="4335347" y="2129051"/>
            <a:chExt cx="1009934" cy="1009934"/>
          </a:xfrm>
        </p:grpSpPr>
        <p:sp>
          <p:nvSpPr>
            <p:cNvPr id="39" name="椭圆 38"/>
            <p:cNvSpPr/>
            <p:nvPr/>
          </p:nvSpPr>
          <p:spPr>
            <a:xfrm>
              <a:off x="4335347" y="2129051"/>
              <a:ext cx="1009934" cy="1009934"/>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 name="Freeform 68"/>
            <p:cNvSpPr>
              <a:spLocks noEditPoints="1"/>
            </p:cNvSpPr>
            <p:nvPr/>
          </p:nvSpPr>
          <p:spPr bwMode="auto">
            <a:xfrm>
              <a:off x="4591839" y="2358137"/>
              <a:ext cx="546029" cy="546100"/>
            </a:xfrm>
            <a:custGeom>
              <a:avLst/>
              <a:gdLst>
                <a:gd name="T0" fmla="*/ 12 w 192"/>
                <a:gd name="T1" fmla="*/ 0 h 192"/>
                <a:gd name="T2" fmla="*/ 0 w 192"/>
                <a:gd name="T3" fmla="*/ 180 h 192"/>
                <a:gd name="T4" fmla="*/ 179 w 192"/>
                <a:gd name="T5" fmla="*/ 192 h 192"/>
                <a:gd name="T6" fmla="*/ 192 w 192"/>
                <a:gd name="T7" fmla="*/ 13 h 192"/>
                <a:gd name="T8" fmla="*/ 105 w 192"/>
                <a:gd name="T9" fmla="*/ 19 h 192"/>
                <a:gd name="T10" fmla="*/ 134 w 192"/>
                <a:gd name="T11" fmla="*/ 23 h 192"/>
                <a:gd name="T12" fmla="*/ 105 w 192"/>
                <a:gd name="T13" fmla="*/ 27 h 192"/>
                <a:gd name="T14" fmla="*/ 105 w 192"/>
                <a:gd name="T15" fmla="*/ 19 h 192"/>
                <a:gd name="T16" fmla="*/ 87 w 192"/>
                <a:gd name="T17" fmla="*/ 19 h 192"/>
                <a:gd name="T18" fmla="*/ 87 w 192"/>
                <a:gd name="T19" fmla="*/ 27 h 192"/>
                <a:gd name="T20" fmla="*/ 58 w 192"/>
                <a:gd name="T21" fmla="*/ 23 h 192"/>
                <a:gd name="T22" fmla="*/ 19 w 192"/>
                <a:gd name="T23" fmla="*/ 19 h 192"/>
                <a:gd name="T24" fmla="*/ 48 w 192"/>
                <a:gd name="T25" fmla="*/ 23 h 192"/>
                <a:gd name="T26" fmla="*/ 19 w 192"/>
                <a:gd name="T27" fmla="*/ 27 h 192"/>
                <a:gd name="T28" fmla="*/ 19 w 192"/>
                <a:gd name="T29" fmla="*/ 19 h 192"/>
                <a:gd name="T30" fmla="*/ 168 w 192"/>
                <a:gd name="T31" fmla="*/ 64 h 192"/>
                <a:gd name="T32" fmla="*/ 134 w 192"/>
                <a:gd name="T33" fmla="*/ 150 h 192"/>
                <a:gd name="T34" fmla="*/ 127 w 192"/>
                <a:gd name="T35" fmla="*/ 151 h 192"/>
                <a:gd name="T36" fmla="*/ 94 w 192"/>
                <a:gd name="T37" fmla="*/ 128 h 192"/>
                <a:gd name="T38" fmla="*/ 87 w 192"/>
                <a:gd name="T39" fmla="*/ 126 h 192"/>
                <a:gd name="T40" fmla="*/ 55 w 192"/>
                <a:gd name="T41" fmla="*/ 154 h 192"/>
                <a:gd name="T42" fmla="*/ 47 w 192"/>
                <a:gd name="T43" fmla="*/ 154 h 192"/>
                <a:gd name="T44" fmla="*/ 23 w 192"/>
                <a:gd name="T45" fmla="*/ 155 h 192"/>
                <a:gd name="T46" fmla="*/ 17 w 192"/>
                <a:gd name="T47" fmla="*/ 156 h 192"/>
                <a:gd name="T48" fmla="*/ 34 w 192"/>
                <a:gd name="T49" fmla="*/ 115 h 192"/>
                <a:gd name="T50" fmla="*/ 41 w 192"/>
                <a:gd name="T51" fmla="*/ 115 h 192"/>
                <a:gd name="T52" fmla="*/ 77 w 192"/>
                <a:gd name="T53" fmla="*/ 82 h 192"/>
                <a:gd name="T54" fmla="*/ 84 w 192"/>
                <a:gd name="T55" fmla="*/ 83 h 192"/>
                <a:gd name="T56" fmla="*/ 106 w 192"/>
                <a:gd name="T57" fmla="*/ 107 h 192"/>
                <a:gd name="T58" fmla="*/ 112 w 192"/>
                <a:gd name="T59" fmla="*/ 108 h 192"/>
                <a:gd name="T60" fmla="*/ 161 w 192"/>
                <a:gd name="T61" fmla="*/ 39 h 192"/>
                <a:gd name="T62" fmla="*/ 165 w 192"/>
                <a:gd name="T63" fmla="*/ 36 h 192"/>
                <a:gd name="T64" fmla="*/ 176 w 192"/>
                <a:gd name="T65" fmla="*/ 6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2" h="192">
                  <a:moveTo>
                    <a:pt x="179" y="0"/>
                  </a:moveTo>
                  <a:cubicBezTo>
                    <a:pt x="12" y="0"/>
                    <a:pt x="12" y="0"/>
                    <a:pt x="12" y="0"/>
                  </a:cubicBezTo>
                  <a:cubicBezTo>
                    <a:pt x="5" y="0"/>
                    <a:pt x="0" y="6"/>
                    <a:pt x="0" y="13"/>
                  </a:cubicBezTo>
                  <a:cubicBezTo>
                    <a:pt x="0" y="180"/>
                    <a:pt x="0" y="180"/>
                    <a:pt x="0" y="180"/>
                  </a:cubicBezTo>
                  <a:cubicBezTo>
                    <a:pt x="0" y="187"/>
                    <a:pt x="5" y="192"/>
                    <a:pt x="12" y="192"/>
                  </a:cubicBezTo>
                  <a:cubicBezTo>
                    <a:pt x="179" y="192"/>
                    <a:pt x="179" y="192"/>
                    <a:pt x="179" y="192"/>
                  </a:cubicBezTo>
                  <a:cubicBezTo>
                    <a:pt x="186" y="192"/>
                    <a:pt x="192" y="187"/>
                    <a:pt x="192" y="180"/>
                  </a:cubicBezTo>
                  <a:cubicBezTo>
                    <a:pt x="192" y="13"/>
                    <a:pt x="192" y="13"/>
                    <a:pt x="192" y="13"/>
                  </a:cubicBezTo>
                  <a:cubicBezTo>
                    <a:pt x="192" y="6"/>
                    <a:pt x="186" y="0"/>
                    <a:pt x="179" y="0"/>
                  </a:cubicBezTo>
                  <a:close/>
                  <a:moveTo>
                    <a:pt x="105" y="19"/>
                  </a:moveTo>
                  <a:cubicBezTo>
                    <a:pt x="130" y="19"/>
                    <a:pt x="130" y="19"/>
                    <a:pt x="130" y="19"/>
                  </a:cubicBezTo>
                  <a:cubicBezTo>
                    <a:pt x="133" y="19"/>
                    <a:pt x="134" y="21"/>
                    <a:pt x="134" y="23"/>
                  </a:cubicBezTo>
                  <a:cubicBezTo>
                    <a:pt x="134" y="25"/>
                    <a:pt x="133" y="27"/>
                    <a:pt x="130" y="27"/>
                  </a:cubicBezTo>
                  <a:cubicBezTo>
                    <a:pt x="105" y="27"/>
                    <a:pt x="105" y="27"/>
                    <a:pt x="105" y="27"/>
                  </a:cubicBezTo>
                  <a:cubicBezTo>
                    <a:pt x="103" y="27"/>
                    <a:pt x="101" y="25"/>
                    <a:pt x="101" y="23"/>
                  </a:cubicBezTo>
                  <a:cubicBezTo>
                    <a:pt x="101" y="21"/>
                    <a:pt x="103" y="19"/>
                    <a:pt x="105" y="19"/>
                  </a:cubicBezTo>
                  <a:close/>
                  <a:moveTo>
                    <a:pt x="62" y="19"/>
                  </a:moveTo>
                  <a:cubicBezTo>
                    <a:pt x="87" y="19"/>
                    <a:pt x="87" y="19"/>
                    <a:pt x="87" y="19"/>
                  </a:cubicBezTo>
                  <a:cubicBezTo>
                    <a:pt x="90" y="19"/>
                    <a:pt x="91" y="21"/>
                    <a:pt x="91" y="23"/>
                  </a:cubicBezTo>
                  <a:cubicBezTo>
                    <a:pt x="91" y="25"/>
                    <a:pt x="90" y="27"/>
                    <a:pt x="87" y="27"/>
                  </a:cubicBezTo>
                  <a:cubicBezTo>
                    <a:pt x="62" y="27"/>
                    <a:pt x="62" y="27"/>
                    <a:pt x="62" y="27"/>
                  </a:cubicBezTo>
                  <a:cubicBezTo>
                    <a:pt x="60" y="27"/>
                    <a:pt x="58" y="25"/>
                    <a:pt x="58" y="23"/>
                  </a:cubicBezTo>
                  <a:cubicBezTo>
                    <a:pt x="58" y="21"/>
                    <a:pt x="60" y="19"/>
                    <a:pt x="62" y="19"/>
                  </a:cubicBezTo>
                  <a:close/>
                  <a:moveTo>
                    <a:pt x="19" y="19"/>
                  </a:moveTo>
                  <a:cubicBezTo>
                    <a:pt x="44" y="19"/>
                    <a:pt x="44" y="19"/>
                    <a:pt x="44" y="19"/>
                  </a:cubicBezTo>
                  <a:cubicBezTo>
                    <a:pt x="47" y="19"/>
                    <a:pt x="48" y="21"/>
                    <a:pt x="48" y="23"/>
                  </a:cubicBezTo>
                  <a:cubicBezTo>
                    <a:pt x="48" y="25"/>
                    <a:pt x="47" y="27"/>
                    <a:pt x="44" y="27"/>
                  </a:cubicBezTo>
                  <a:cubicBezTo>
                    <a:pt x="19" y="27"/>
                    <a:pt x="19" y="27"/>
                    <a:pt x="19" y="27"/>
                  </a:cubicBezTo>
                  <a:cubicBezTo>
                    <a:pt x="17" y="27"/>
                    <a:pt x="15" y="25"/>
                    <a:pt x="15" y="23"/>
                  </a:cubicBezTo>
                  <a:cubicBezTo>
                    <a:pt x="15" y="21"/>
                    <a:pt x="17" y="19"/>
                    <a:pt x="19" y="19"/>
                  </a:cubicBezTo>
                  <a:close/>
                  <a:moveTo>
                    <a:pt x="173" y="66"/>
                  </a:moveTo>
                  <a:cubicBezTo>
                    <a:pt x="171" y="67"/>
                    <a:pt x="169" y="66"/>
                    <a:pt x="168" y="64"/>
                  </a:cubicBezTo>
                  <a:cubicBezTo>
                    <a:pt x="165" y="54"/>
                    <a:pt x="165" y="54"/>
                    <a:pt x="165" y="54"/>
                  </a:cubicBezTo>
                  <a:cubicBezTo>
                    <a:pt x="134" y="150"/>
                    <a:pt x="134" y="150"/>
                    <a:pt x="134" y="150"/>
                  </a:cubicBezTo>
                  <a:cubicBezTo>
                    <a:pt x="134" y="152"/>
                    <a:pt x="132" y="153"/>
                    <a:pt x="131" y="153"/>
                  </a:cubicBezTo>
                  <a:cubicBezTo>
                    <a:pt x="129" y="153"/>
                    <a:pt x="128" y="152"/>
                    <a:pt x="127" y="151"/>
                  </a:cubicBezTo>
                  <a:cubicBezTo>
                    <a:pt x="107" y="117"/>
                    <a:pt x="107" y="117"/>
                    <a:pt x="107" y="117"/>
                  </a:cubicBezTo>
                  <a:cubicBezTo>
                    <a:pt x="94" y="128"/>
                    <a:pt x="94" y="128"/>
                    <a:pt x="94" y="128"/>
                  </a:cubicBezTo>
                  <a:cubicBezTo>
                    <a:pt x="93" y="129"/>
                    <a:pt x="91" y="129"/>
                    <a:pt x="90" y="129"/>
                  </a:cubicBezTo>
                  <a:cubicBezTo>
                    <a:pt x="89" y="128"/>
                    <a:pt x="88" y="127"/>
                    <a:pt x="87" y="126"/>
                  </a:cubicBezTo>
                  <a:cubicBezTo>
                    <a:pt x="80" y="96"/>
                    <a:pt x="80" y="96"/>
                    <a:pt x="80" y="96"/>
                  </a:cubicBezTo>
                  <a:cubicBezTo>
                    <a:pt x="55" y="154"/>
                    <a:pt x="55" y="154"/>
                    <a:pt x="55" y="154"/>
                  </a:cubicBezTo>
                  <a:cubicBezTo>
                    <a:pt x="54" y="156"/>
                    <a:pt x="53" y="157"/>
                    <a:pt x="51" y="157"/>
                  </a:cubicBezTo>
                  <a:cubicBezTo>
                    <a:pt x="49" y="157"/>
                    <a:pt x="48" y="156"/>
                    <a:pt x="47" y="154"/>
                  </a:cubicBezTo>
                  <a:cubicBezTo>
                    <a:pt x="37" y="127"/>
                    <a:pt x="37" y="127"/>
                    <a:pt x="37" y="127"/>
                  </a:cubicBezTo>
                  <a:cubicBezTo>
                    <a:pt x="23" y="155"/>
                    <a:pt x="23" y="155"/>
                    <a:pt x="23" y="155"/>
                  </a:cubicBezTo>
                  <a:cubicBezTo>
                    <a:pt x="22" y="156"/>
                    <a:pt x="20" y="157"/>
                    <a:pt x="19" y="157"/>
                  </a:cubicBezTo>
                  <a:cubicBezTo>
                    <a:pt x="18" y="157"/>
                    <a:pt x="18" y="157"/>
                    <a:pt x="17" y="156"/>
                  </a:cubicBezTo>
                  <a:cubicBezTo>
                    <a:pt x="15" y="155"/>
                    <a:pt x="14" y="153"/>
                    <a:pt x="15" y="151"/>
                  </a:cubicBezTo>
                  <a:cubicBezTo>
                    <a:pt x="34" y="115"/>
                    <a:pt x="34" y="115"/>
                    <a:pt x="34" y="115"/>
                  </a:cubicBezTo>
                  <a:cubicBezTo>
                    <a:pt x="35" y="113"/>
                    <a:pt x="36" y="113"/>
                    <a:pt x="38" y="113"/>
                  </a:cubicBezTo>
                  <a:cubicBezTo>
                    <a:pt x="39" y="113"/>
                    <a:pt x="41" y="114"/>
                    <a:pt x="41" y="115"/>
                  </a:cubicBezTo>
                  <a:cubicBezTo>
                    <a:pt x="51" y="142"/>
                    <a:pt x="51" y="142"/>
                    <a:pt x="51" y="142"/>
                  </a:cubicBezTo>
                  <a:cubicBezTo>
                    <a:pt x="77" y="82"/>
                    <a:pt x="77" y="82"/>
                    <a:pt x="77" y="82"/>
                  </a:cubicBezTo>
                  <a:cubicBezTo>
                    <a:pt x="77" y="81"/>
                    <a:pt x="79" y="80"/>
                    <a:pt x="81" y="80"/>
                  </a:cubicBezTo>
                  <a:cubicBezTo>
                    <a:pt x="83" y="80"/>
                    <a:pt x="84" y="81"/>
                    <a:pt x="84" y="83"/>
                  </a:cubicBezTo>
                  <a:cubicBezTo>
                    <a:pt x="94" y="118"/>
                    <a:pt x="94" y="118"/>
                    <a:pt x="94" y="118"/>
                  </a:cubicBezTo>
                  <a:cubicBezTo>
                    <a:pt x="106" y="107"/>
                    <a:pt x="106" y="107"/>
                    <a:pt x="106" y="107"/>
                  </a:cubicBezTo>
                  <a:cubicBezTo>
                    <a:pt x="107" y="107"/>
                    <a:pt x="108" y="106"/>
                    <a:pt x="109" y="106"/>
                  </a:cubicBezTo>
                  <a:cubicBezTo>
                    <a:pt x="110" y="107"/>
                    <a:pt x="111" y="107"/>
                    <a:pt x="112" y="108"/>
                  </a:cubicBezTo>
                  <a:cubicBezTo>
                    <a:pt x="129" y="139"/>
                    <a:pt x="129" y="139"/>
                    <a:pt x="129" y="139"/>
                  </a:cubicBezTo>
                  <a:cubicBezTo>
                    <a:pt x="161" y="39"/>
                    <a:pt x="161" y="39"/>
                    <a:pt x="161" y="39"/>
                  </a:cubicBezTo>
                  <a:cubicBezTo>
                    <a:pt x="162" y="37"/>
                    <a:pt x="164" y="36"/>
                    <a:pt x="165" y="36"/>
                  </a:cubicBezTo>
                  <a:cubicBezTo>
                    <a:pt x="165" y="36"/>
                    <a:pt x="165" y="36"/>
                    <a:pt x="165" y="36"/>
                  </a:cubicBezTo>
                  <a:cubicBezTo>
                    <a:pt x="167" y="36"/>
                    <a:pt x="169" y="37"/>
                    <a:pt x="169" y="39"/>
                  </a:cubicBezTo>
                  <a:cubicBezTo>
                    <a:pt x="176" y="61"/>
                    <a:pt x="176" y="61"/>
                    <a:pt x="176" y="61"/>
                  </a:cubicBezTo>
                  <a:cubicBezTo>
                    <a:pt x="177" y="64"/>
                    <a:pt x="175" y="66"/>
                    <a:pt x="173" y="66"/>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41" name="组合 40"/>
          <p:cNvGrpSpPr/>
          <p:nvPr/>
        </p:nvGrpSpPr>
        <p:grpSpPr>
          <a:xfrm>
            <a:off x="6059496" y="3067340"/>
            <a:ext cx="676228" cy="676228"/>
            <a:chOff x="6846721" y="2129051"/>
            <a:chExt cx="1009934" cy="1009934"/>
          </a:xfrm>
        </p:grpSpPr>
        <p:sp>
          <p:nvSpPr>
            <p:cNvPr id="42" name="椭圆 41"/>
            <p:cNvSpPr/>
            <p:nvPr/>
          </p:nvSpPr>
          <p:spPr>
            <a:xfrm>
              <a:off x="6846721" y="2129051"/>
              <a:ext cx="1009934" cy="1009934"/>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3" name="Freeform 145"/>
            <p:cNvSpPr>
              <a:spLocks noEditPoints="1"/>
            </p:cNvSpPr>
            <p:nvPr/>
          </p:nvSpPr>
          <p:spPr bwMode="auto">
            <a:xfrm>
              <a:off x="7170582" y="2358137"/>
              <a:ext cx="423807" cy="546100"/>
            </a:xfrm>
            <a:custGeom>
              <a:avLst/>
              <a:gdLst>
                <a:gd name="T0" fmla="*/ 147 w 149"/>
                <a:gd name="T1" fmla="*/ 48 h 192"/>
                <a:gd name="T2" fmla="*/ 94 w 149"/>
                <a:gd name="T3" fmla="*/ 0 h 192"/>
                <a:gd name="T4" fmla="*/ 3 w 149"/>
                <a:gd name="T5" fmla="*/ 0 h 192"/>
                <a:gd name="T6" fmla="*/ 0 w 149"/>
                <a:gd name="T7" fmla="*/ 188 h 192"/>
                <a:gd name="T8" fmla="*/ 145 w 149"/>
                <a:gd name="T9" fmla="*/ 192 h 192"/>
                <a:gd name="T10" fmla="*/ 149 w 149"/>
                <a:gd name="T11" fmla="*/ 52 h 192"/>
                <a:gd name="T12" fmla="*/ 137 w 149"/>
                <a:gd name="T13" fmla="*/ 49 h 192"/>
                <a:gd name="T14" fmla="*/ 96 w 149"/>
                <a:gd name="T15" fmla="*/ 11 h 192"/>
                <a:gd name="T16" fmla="*/ 27 w 149"/>
                <a:gd name="T17" fmla="*/ 26 h 192"/>
                <a:gd name="T18" fmla="*/ 71 w 149"/>
                <a:gd name="T19" fmla="*/ 30 h 192"/>
                <a:gd name="T20" fmla="*/ 27 w 149"/>
                <a:gd name="T21" fmla="*/ 34 h 192"/>
                <a:gd name="T22" fmla="*/ 27 w 149"/>
                <a:gd name="T23" fmla="*/ 26 h 192"/>
                <a:gd name="T24" fmla="*/ 67 w 149"/>
                <a:gd name="T25" fmla="*/ 43 h 192"/>
                <a:gd name="T26" fmla="*/ 67 w 149"/>
                <a:gd name="T27" fmla="*/ 51 h 192"/>
                <a:gd name="T28" fmla="*/ 23 w 149"/>
                <a:gd name="T29" fmla="*/ 47 h 192"/>
                <a:gd name="T30" fmla="*/ 27 w 149"/>
                <a:gd name="T31" fmla="*/ 61 h 192"/>
                <a:gd name="T32" fmla="*/ 71 w 149"/>
                <a:gd name="T33" fmla="*/ 65 h 192"/>
                <a:gd name="T34" fmla="*/ 27 w 149"/>
                <a:gd name="T35" fmla="*/ 68 h 192"/>
                <a:gd name="T36" fmla="*/ 27 w 149"/>
                <a:gd name="T37" fmla="*/ 61 h 192"/>
                <a:gd name="T38" fmla="*/ 81 w 149"/>
                <a:gd name="T39" fmla="*/ 169 h 192"/>
                <a:gd name="T40" fmla="*/ 81 w 149"/>
                <a:gd name="T41" fmla="*/ 161 h 192"/>
                <a:gd name="T42" fmla="*/ 125 w 149"/>
                <a:gd name="T43" fmla="*/ 165 h 192"/>
                <a:gd name="T44" fmla="*/ 121 w 149"/>
                <a:gd name="T45" fmla="*/ 153 h 192"/>
                <a:gd name="T46" fmla="*/ 77 w 149"/>
                <a:gd name="T47" fmla="*/ 149 h 192"/>
                <a:gd name="T48" fmla="*/ 121 w 149"/>
                <a:gd name="T49" fmla="*/ 145 h 192"/>
                <a:gd name="T50" fmla="*/ 121 w 149"/>
                <a:gd name="T51" fmla="*/ 153 h 192"/>
                <a:gd name="T52" fmla="*/ 96 w 149"/>
                <a:gd name="T53" fmla="*/ 121 h 192"/>
                <a:gd name="T54" fmla="*/ 90 w 149"/>
                <a:gd name="T55" fmla="*/ 121 h 192"/>
                <a:gd name="T56" fmla="*/ 58 w 149"/>
                <a:gd name="T57" fmla="*/ 155 h 192"/>
                <a:gd name="T58" fmla="*/ 55 w 149"/>
                <a:gd name="T59" fmla="*/ 157 h 192"/>
                <a:gd name="T60" fmla="*/ 40 w 149"/>
                <a:gd name="T61" fmla="*/ 132 h 192"/>
                <a:gd name="T62" fmla="*/ 22 w 149"/>
                <a:gd name="T63" fmla="*/ 164 h 192"/>
                <a:gd name="T64" fmla="*/ 18 w 149"/>
                <a:gd name="T65" fmla="*/ 158 h 192"/>
                <a:gd name="T66" fmla="*/ 41 w 149"/>
                <a:gd name="T67" fmla="*/ 119 h 192"/>
                <a:gd name="T68" fmla="*/ 55 w 149"/>
                <a:gd name="T69" fmla="*/ 143 h 192"/>
                <a:gd name="T70" fmla="*/ 78 w 149"/>
                <a:gd name="T71" fmla="*/ 95 h 192"/>
                <a:gd name="T72" fmla="*/ 93 w 149"/>
                <a:gd name="T73" fmla="*/ 112 h 192"/>
                <a:gd name="T74" fmla="*/ 130 w 149"/>
                <a:gd name="T75" fmla="*/ 7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9" h="192">
                  <a:moveTo>
                    <a:pt x="149" y="51"/>
                  </a:moveTo>
                  <a:cubicBezTo>
                    <a:pt x="149" y="50"/>
                    <a:pt x="148" y="49"/>
                    <a:pt x="147" y="48"/>
                  </a:cubicBezTo>
                  <a:cubicBezTo>
                    <a:pt x="96" y="1"/>
                    <a:pt x="96" y="1"/>
                    <a:pt x="96" y="1"/>
                  </a:cubicBezTo>
                  <a:cubicBezTo>
                    <a:pt x="95" y="0"/>
                    <a:pt x="94" y="0"/>
                    <a:pt x="94" y="0"/>
                  </a:cubicBezTo>
                  <a:cubicBezTo>
                    <a:pt x="93" y="0"/>
                    <a:pt x="92" y="0"/>
                    <a:pt x="92" y="0"/>
                  </a:cubicBezTo>
                  <a:cubicBezTo>
                    <a:pt x="3" y="0"/>
                    <a:pt x="3" y="0"/>
                    <a:pt x="3" y="0"/>
                  </a:cubicBezTo>
                  <a:cubicBezTo>
                    <a:pt x="1" y="0"/>
                    <a:pt x="0" y="1"/>
                    <a:pt x="0" y="4"/>
                  </a:cubicBezTo>
                  <a:cubicBezTo>
                    <a:pt x="0" y="188"/>
                    <a:pt x="0" y="188"/>
                    <a:pt x="0" y="188"/>
                  </a:cubicBezTo>
                  <a:cubicBezTo>
                    <a:pt x="0" y="190"/>
                    <a:pt x="1" y="192"/>
                    <a:pt x="3" y="192"/>
                  </a:cubicBezTo>
                  <a:cubicBezTo>
                    <a:pt x="145" y="192"/>
                    <a:pt x="145" y="192"/>
                    <a:pt x="145" y="192"/>
                  </a:cubicBezTo>
                  <a:cubicBezTo>
                    <a:pt x="147" y="192"/>
                    <a:pt x="149" y="190"/>
                    <a:pt x="149" y="188"/>
                  </a:cubicBezTo>
                  <a:cubicBezTo>
                    <a:pt x="149" y="52"/>
                    <a:pt x="149" y="52"/>
                    <a:pt x="149" y="52"/>
                  </a:cubicBezTo>
                  <a:cubicBezTo>
                    <a:pt x="149" y="52"/>
                    <a:pt x="149" y="52"/>
                    <a:pt x="149" y="51"/>
                  </a:cubicBezTo>
                  <a:close/>
                  <a:moveTo>
                    <a:pt x="137" y="49"/>
                  </a:moveTo>
                  <a:cubicBezTo>
                    <a:pt x="96" y="49"/>
                    <a:pt x="96" y="49"/>
                    <a:pt x="96" y="49"/>
                  </a:cubicBezTo>
                  <a:cubicBezTo>
                    <a:pt x="96" y="11"/>
                    <a:pt x="96" y="11"/>
                    <a:pt x="96" y="11"/>
                  </a:cubicBezTo>
                  <a:lnTo>
                    <a:pt x="137" y="49"/>
                  </a:lnTo>
                  <a:close/>
                  <a:moveTo>
                    <a:pt x="27" y="26"/>
                  </a:moveTo>
                  <a:cubicBezTo>
                    <a:pt x="67" y="26"/>
                    <a:pt x="67" y="26"/>
                    <a:pt x="67" y="26"/>
                  </a:cubicBezTo>
                  <a:cubicBezTo>
                    <a:pt x="69" y="26"/>
                    <a:pt x="71" y="28"/>
                    <a:pt x="71" y="30"/>
                  </a:cubicBezTo>
                  <a:cubicBezTo>
                    <a:pt x="71" y="32"/>
                    <a:pt x="69" y="34"/>
                    <a:pt x="67" y="34"/>
                  </a:cubicBezTo>
                  <a:cubicBezTo>
                    <a:pt x="27" y="34"/>
                    <a:pt x="27" y="34"/>
                    <a:pt x="27" y="34"/>
                  </a:cubicBezTo>
                  <a:cubicBezTo>
                    <a:pt x="25" y="34"/>
                    <a:pt x="23" y="32"/>
                    <a:pt x="23" y="30"/>
                  </a:cubicBezTo>
                  <a:cubicBezTo>
                    <a:pt x="23" y="28"/>
                    <a:pt x="25" y="26"/>
                    <a:pt x="27" y="26"/>
                  </a:cubicBezTo>
                  <a:close/>
                  <a:moveTo>
                    <a:pt x="27" y="43"/>
                  </a:moveTo>
                  <a:cubicBezTo>
                    <a:pt x="67" y="43"/>
                    <a:pt x="67" y="43"/>
                    <a:pt x="67" y="43"/>
                  </a:cubicBezTo>
                  <a:cubicBezTo>
                    <a:pt x="69" y="43"/>
                    <a:pt x="71" y="45"/>
                    <a:pt x="71" y="47"/>
                  </a:cubicBezTo>
                  <a:cubicBezTo>
                    <a:pt x="71" y="50"/>
                    <a:pt x="69" y="51"/>
                    <a:pt x="67" y="51"/>
                  </a:cubicBezTo>
                  <a:cubicBezTo>
                    <a:pt x="27" y="51"/>
                    <a:pt x="27" y="51"/>
                    <a:pt x="27" y="51"/>
                  </a:cubicBezTo>
                  <a:cubicBezTo>
                    <a:pt x="25" y="51"/>
                    <a:pt x="23" y="50"/>
                    <a:pt x="23" y="47"/>
                  </a:cubicBezTo>
                  <a:cubicBezTo>
                    <a:pt x="23" y="45"/>
                    <a:pt x="25" y="43"/>
                    <a:pt x="27" y="43"/>
                  </a:cubicBezTo>
                  <a:close/>
                  <a:moveTo>
                    <a:pt x="27" y="61"/>
                  </a:moveTo>
                  <a:cubicBezTo>
                    <a:pt x="67" y="61"/>
                    <a:pt x="67" y="61"/>
                    <a:pt x="67" y="61"/>
                  </a:cubicBezTo>
                  <a:cubicBezTo>
                    <a:pt x="69" y="61"/>
                    <a:pt x="71" y="62"/>
                    <a:pt x="71" y="65"/>
                  </a:cubicBezTo>
                  <a:cubicBezTo>
                    <a:pt x="71" y="67"/>
                    <a:pt x="69" y="68"/>
                    <a:pt x="67" y="68"/>
                  </a:cubicBezTo>
                  <a:cubicBezTo>
                    <a:pt x="27" y="68"/>
                    <a:pt x="27" y="68"/>
                    <a:pt x="27" y="68"/>
                  </a:cubicBezTo>
                  <a:cubicBezTo>
                    <a:pt x="25" y="68"/>
                    <a:pt x="23" y="67"/>
                    <a:pt x="23" y="65"/>
                  </a:cubicBezTo>
                  <a:cubicBezTo>
                    <a:pt x="23" y="62"/>
                    <a:pt x="25" y="61"/>
                    <a:pt x="27" y="61"/>
                  </a:cubicBezTo>
                  <a:close/>
                  <a:moveTo>
                    <a:pt x="121" y="169"/>
                  </a:moveTo>
                  <a:cubicBezTo>
                    <a:pt x="81" y="169"/>
                    <a:pt x="81" y="169"/>
                    <a:pt x="81" y="169"/>
                  </a:cubicBezTo>
                  <a:cubicBezTo>
                    <a:pt x="79" y="169"/>
                    <a:pt x="77" y="168"/>
                    <a:pt x="77" y="165"/>
                  </a:cubicBezTo>
                  <a:cubicBezTo>
                    <a:pt x="77" y="163"/>
                    <a:pt x="79" y="161"/>
                    <a:pt x="81" y="161"/>
                  </a:cubicBezTo>
                  <a:cubicBezTo>
                    <a:pt x="121" y="161"/>
                    <a:pt x="121" y="161"/>
                    <a:pt x="121" y="161"/>
                  </a:cubicBezTo>
                  <a:cubicBezTo>
                    <a:pt x="123" y="161"/>
                    <a:pt x="125" y="163"/>
                    <a:pt x="125" y="165"/>
                  </a:cubicBezTo>
                  <a:cubicBezTo>
                    <a:pt x="125" y="168"/>
                    <a:pt x="123" y="169"/>
                    <a:pt x="121" y="169"/>
                  </a:cubicBezTo>
                  <a:close/>
                  <a:moveTo>
                    <a:pt x="121" y="153"/>
                  </a:moveTo>
                  <a:cubicBezTo>
                    <a:pt x="81" y="153"/>
                    <a:pt x="81" y="153"/>
                    <a:pt x="81" y="153"/>
                  </a:cubicBezTo>
                  <a:cubicBezTo>
                    <a:pt x="79" y="153"/>
                    <a:pt x="77" y="151"/>
                    <a:pt x="77" y="149"/>
                  </a:cubicBezTo>
                  <a:cubicBezTo>
                    <a:pt x="77" y="147"/>
                    <a:pt x="79" y="145"/>
                    <a:pt x="81" y="145"/>
                  </a:cubicBezTo>
                  <a:cubicBezTo>
                    <a:pt x="121" y="145"/>
                    <a:pt x="121" y="145"/>
                    <a:pt x="121" y="145"/>
                  </a:cubicBezTo>
                  <a:cubicBezTo>
                    <a:pt x="123" y="145"/>
                    <a:pt x="125" y="147"/>
                    <a:pt x="125" y="149"/>
                  </a:cubicBezTo>
                  <a:cubicBezTo>
                    <a:pt x="125" y="151"/>
                    <a:pt x="123" y="153"/>
                    <a:pt x="121" y="153"/>
                  </a:cubicBezTo>
                  <a:close/>
                  <a:moveTo>
                    <a:pt x="130" y="77"/>
                  </a:moveTo>
                  <a:cubicBezTo>
                    <a:pt x="96" y="121"/>
                    <a:pt x="96" y="121"/>
                    <a:pt x="96" y="121"/>
                  </a:cubicBezTo>
                  <a:cubicBezTo>
                    <a:pt x="96" y="122"/>
                    <a:pt x="94" y="123"/>
                    <a:pt x="93" y="123"/>
                  </a:cubicBezTo>
                  <a:cubicBezTo>
                    <a:pt x="92" y="123"/>
                    <a:pt x="91" y="122"/>
                    <a:pt x="90" y="121"/>
                  </a:cubicBezTo>
                  <a:cubicBezTo>
                    <a:pt x="79" y="107"/>
                    <a:pt x="79" y="107"/>
                    <a:pt x="79" y="107"/>
                  </a:cubicBezTo>
                  <a:cubicBezTo>
                    <a:pt x="58" y="155"/>
                    <a:pt x="58" y="155"/>
                    <a:pt x="58" y="155"/>
                  </a:cubicBezTo>
                  <a:cubicBezTo>
                    <a:pt x="58" y="156"/>
                    <a:pt x="56" y="157"/>
                    <a:pt x="55" y="157"/>
                  </a:cubicBezTo>
                  <a:cubicBezTo>
                    <a:pt x="55" y="157"/>
                    <a:pt x="55" y="157"/>
                    <a:pt x="55" y="157"/>
                  </a:cubicBezTo>
                  <a:cubicBezTo>
                    <a:pt x="53" y="157"/>
                    <a:pt x="52" y="156"/>
                    <a:pt x="51" y="155"/>
                  </a:cubicBezTo>
                  <a:cubicBezTo>
                    <a:pt x="40" y="132"/>
                    <a:pt x="40" y="132"/>
                    <a:pt x="40" y="132"/>
                  </a:cubicBezTo>
                  <a:cubicBezTo>
                    <a:pt x="25" y="162"/>
                    <a:pt x="25" y="162"/>
                    <a:pt x="25" y="162"/>
                  </a:cubicBezTo>
                  <a:cubicBezTo>
                    <a:pt x="24" y="163"/>
                    <a:pt x="23" y="164"/>
                    <a:pt x="22" y="164"/>
                  </a:cubicBezTo>
                  <a:cubicBezTo>
                    <a:pt x="21" y="164"/>
                    <a:pt x="20" y="164"/>
                    <a:pt x="20" y="163"/>
                  </a:cubicBezTo>
                  <a:cubicBezTo>
                    <a:pt x="18" y="162"/>
                    <a:pt x="17" y="160"/>
                    <a:pt x="18" y="158"/>
                  </a:cubicBezTo>
                  <a:cubicBezTo>
                    <a:pt x="37" y="121"/>
                    <a:pt x="37" y="121"/>
                    <a:pt x="37" y="121"/>
                  </a:cubicBezTo>
                  <a:cubicBezTo>
                    <a:pt x="38" y="120"/>
                    <a:pt x="39" y="119"/>
                    <a:pt x="41" y="119"/>
                  </a:cubicBezTo>
                  <a:cubicBezTo>
                    <a:pt x="42" y="119"/>
                    <a:pt x="44" y="120"/>
                    <a:pt x="44" y="121"/>
                  </a:cubicBezTo>
                  <a:cubicBezTo>
                    <a:pt x="55" y="143"/>
                    <a:pt x="55" y="143"/>
                    <a:pt x="55" y="143"/>
                  </a:cubicBezTo>
                  <a:cubicBezTo>
                    <a:pt x="75" y="98"/>
                    <a:pt x="75" y="98"/>
                    <a:pt x="75" y="98"/>
                  </a:cubicBezTo>
                  <a:cubicBezTo>
                    <a:pt x="75" y="96"/>
                    <a:pt x="76" y="95"/>
                    <a:pt x="78" y="95"/>
                  </a:cubicBezTo>
                  <a:cubicBezTo>
                    <a:pt x="79" y="95"/>
                    <a:pt x="81" y="96"/>
                    <a:pt x="81" y="97"/>
                  </a:cubicBezTo>
                  <a:cubicBezTo>
                    <a:pt x="93" y="112"/>
                    <a:pt x="93" y="112"/>
                    <a:pt x="93" y="112"/>
                  </a:cubicBezTo>
                  <a:cubicBezTo>
                    <a:pt x="124" y="72"/>
                    <a:pt x="124" y="72"/>
                    <a:pt x="124" y="72"/>
                  </a:cubicBezTo>
                  <a:cubicBezTo>
                    <a:pt x="125" y="70"/>
                    <a:pt x="128" y="70"/>
                    <a:pt x="130" y="71"/>
                  </a:cubicBezTo>
                  <a:cubicBezTo>
                    <a:pt x="131" y="72"/>
                    <a:pt x="132" y="75"/>
                    <a:pt x="130" y="7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46" name="文本框 45"/>
          <p:cNvSpPr txBox="1"/>
          <p:nvPr/>
        </p:nvSpPr>
        <p:spPr>
          <a:xfrm>
            <a:off x="1624010" y="4213430"/>
            <a:ext cx="1343026" cy="830997"/>
          </a:xfrm>
          <a:prstGeom prst="rect">
            <a:avLst/>
          </a:prstGeom>
          <a:noFill/>
        </p:spPr>
        <p:txBody>
          <a:bodyPr wrap="square">
            <a:spAutoFit/>
          </a:bodyPr>
          <a:lstStyle/>
          <a:p>
            <a:pPr algn="ctr"/>
            <a:r>
              <a:rPr lang="en-US" altLang="zh-CN" sz="24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MailBomb</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49" name="文本框 48"/>
          <p:cNvSpPr txBox="1"/>
          <p:nvPr/>
        </p:nvSpPr>
        <p:spPr>
          <a:xfrm>
            <a:off x="3659004" y="4213429"/>
            <a:ext cx="1343026" cy="830997"/>
          </a:xfrm>
          <a:prstGeom prst="rect">
            <a:avLst/>
          </a:prstGeom>
          <a:noFill/>
        </p:spPr>
        <p:txBody>
          <a:bodyPr wrap="square">
            <a:spAutoFit/>
          </a:bodyPr>
          <a:lstStyle/>
          <a:p>
            <a:pPr algn="ctr"/>
            <a:r>
              <a:rPr lang="en-US" altLang="zh-CN" sz="24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EmailKiller</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2" name="文本框 51"/>
          <p:cNvSpPr txBox="1"/>
          <p:nvPr/>
        </p:nvSpPr>
        <p:spPr>
          <a:xfrm>
            <a:off x="5869741" y="4213429"/>
            <a:ext cx="1047929" cy="830997"/>
          </a:xfrm>
          <a:prstGeom prst="rect">
            <a:avLst/>
          </a:prstGeom>
          <a:noFill/>
        </p:spPr>
        <p:txBody>
          <a:bodyPr wrap="square">
            <a:spAutoFit/>
          </a:bodyPr>
          <a:lstStyle/>
          <a:p>
            <a:pPr algn="ct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红客信使</a:t>
            </a:r>
          </a:p>
        </p:txBody>
      </p:sp>
      <p:sp>
        <p:nvSpPr>
          <p:cNvPr id="55" name="文本框 54"/>
          <p:cNvSpPr txBox="1"/>
          <p:nvPr/>
        </p:nvSpPr>
        <p:spPr>
          <a:xfrm>
            <a:off x="7664783" y="4213430"/>
            <a:ext cx="1343026" cy="830997"/>
          </a:xfrm>
          <a:prstGeom prst="rect">
            <a:avLst/>
          </a:prstGeom>
          <a:noFill/>
        </p:spPr>
        <p:txBody>
          <a:bodyPr wrap="square">
            <a:spAutoFit/>
          </a:bodyPr>
          <a:lstStyle/>
          <a:p>
            <a:pPr algn="ctr"/>
            <a:r>
              <a:rPr lang="en-US" altLang="zh-CN" sz="24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KaBoom</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44" name="文本框 43">
            <a:extLst>
              <a:ext uri="{FF2B5EF4-FFF2-40B4-BE49-F238E27FC236}">
                <a16:creationId xmlns:a16="http://schemas.microsoft.com/office/drawing/2014/main" id="{CE286D76-939F-41FE-9D4D-7FCCB325D689}"/>
              </a:ext>
            </a:extLst>
          </p:cNvPr>
          <p:cNvSpPr txBox="1"/>
          <p:nvPr/>
        </p:nvSpPr>
        <p:spPr>
          <a:xfrm>
            <a:off x="3289941" y="653569"/>
            <a:ext cx="5612114"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SMTP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p>
        </p:txBody>
      </p:sp>
      <p:grpSp>
        <p:nvGrpSpPr>
          <p:cNvPr id="10" name="组合 9">
            <a:extLst>
              <a:ext uri="{FF2B5EF4-FFF2-40B4-BE49-F238E27FC236}">
                <a16:creationId xmlns:a16="http://schemas.microsoft.com/office/drawing/2014/main" id="{61970E93-D0E9-41BC-A20B-F6D3791BE50D}"/>
              </a:ext>
            </a:extLst>
          </p:cNvPr>
          <p:cNvGrpSpPr/>
          <p:nvPr/>
        </p:nvGrpSpPr>
        <p:grpSpPr>
          <a:xfrm>
            <a:off x="9984804" y="3072887"/>
            <a:ext cx="676228" cy="676228"/>
            <a:chOff x="10275937" y="3694663"/>
            <a:chExt cx="676228" cy="676228"/>
          </a:xfrm>
        </p:grpSpPr>
        <p:sp>
          <p:nvSpPr>
            <p:cNvPr id="62" name="椭圆 61">
              <a:extLst>
                <a:ext uri="{FF2B5EF4-FFF2-40B4-BE49-F238E27FC236}">
                  <a16:creationId xmlns:a16="http://schemas.microsoft.com/office/drawing/2014/main" id="{14860236-DEAB-4F65-98EC-FF71C434F045}"/>
                </a:ext>
              </a:extLst>
            </p:cNvPr>
            <p:cNvSpPr/>
            <p:nvPr/>
          </p:nvSpPr>
          <p:spPr>
            <a:xfrm>
              <a:off x="10275937" y="3694663"/>
              <a:ext cx="676228" cy="676228"/>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nvGrpSpPr>
            <p:cNvPr id="48" name="组合 47">
              <a:extLst>
                <a:ext uri="{FF2B5EF4-FFF2-40B4-BE49-F238E27FC236}">
                  <a16:creationId xmlns:a16="http://schemas.microsoft.com/office/drawing/2014/main" id="{C197DB90-943F-40D5-9565-0BB0FE7D4AD5}"/>
                </a:ext>
              </a:extLst>
            </p:cNvPr>
            <p:cNvGrpSpPr/>
            <p:nvPr/>
          </p:nvGrpSpPr>
          <p:grpSpPr>
            <a:xfrm>
              <a:off x="10441419" y="3821534"/>
              <a:ext cx="345264" cy="391895"/>
              <a:chOff x="7938" y="0"/>
              <a:chExt cx="7385050" cy="7373935"/>
            </a:xfrm>
            <a:solidFill>
              <a:schemeClr val="bg1"/>
            </a:solidFill>
          </p:grpSpPr>
          <p:sp>
            <p:nvSpPr>
              <p:cNvPr id="53" name="Freeform 13">
                <a:extLst>
                  <a:ext uri="{FF2B5EF4-FFF2-40B4-BE49-F238E27FC236}">
                    <a16:creationId xmlns:a16="http://schemas.microsoft.com/office/drawing/2014/main" id="{7E96468E-3BB4-4759-A9DB-F1D3E74FA4B9}"/>
                  </a:ext>
                </a:extLst>
              </p:cNvPr>
              <p:cNvSpPr>
                <a:spLocks noEditPoints="1"/>
              </p:cNvSpPr>
              <p:nvPr/>
            </p:nvSpPr>
            <p:spPr bwMode="auto">
              <a:xfrm>
                <a:off x="7938" y="1749425"/>
                <a:ext cx="7385050" cy="1171575"/>
              </a:xfrm>
              <a:custGeom>
                <a:avLst/>
                <a:gdLst>
                  <a:gd name="T0" fmla="*/ 477 w 2239"/>
                  <a:gd name="T1" fmla="*/ 298 h 356"/>
                  <a:gd name="T2" fmla="*/ 477 w 2239"/>
                  <a:gd name="T3" fmla="*/ 285 h 356"/>
                  <a:gd name="T4" fmla="*/ 570 w 2239"/>
                  <a:gd name="T5" fmla="*/ 190 h 356"/>
                  <a:gd name="T6" fmla="*/ 644 w 2239"/>
                  <a:gd name="T7" fmla="*/ 190 h 356"/>
                  <a:gd name="T8" fmla="*/ 737 w 2239"/>
                  <a:gd name="T9" fmla="*/ 285 h 356"/>
                  <a:gd name="T10" fmla="*/ 737 w 2239"/>
                  <a:gd name="T11" fmla="*/ 299 h 356"/>
                  <a:gd name="T12" fmla="*/ 801 w 2239"/>
                  <a:gd name="T13" fmla="*/ 356 h 356"/>
                  <a:gd name="T14" fmla="*/ 1448 w 2239"/>
                  <a:gd name="T15" fmla="*/ 356 h 356"/>
                  <a:gd name="T16" fmla="*/ 1500 w 2239"/>
                  <a:gd name="T17" fmla="*/ 306 h 356"/>
                  <a:gd name="T18" fmla="*/ 1500 w 2239"/>
                  <a:gd name="T19" fmla="*/ 285 h 356"/>
                  <a:gd name="T20" fmla="*/ 1593 w 2239"/>
                  <a:gd name="T21" fmla="*/ 190 h 356"/>
                  <a:gd name="T22" fmla="*/ 1665 w 2239"/>
                  <a:gd name="T23" fmla="*/ 190 h 356"/>
                  <a:gd name="T24" fmla="*/ 1758 w 2239"/>
                  <a:gd name="T25" fmla="*/ 285 h 356"/>
                  <a:gd name="T26" fmla="*/ 1758 w 2239"/>
                  <a:gd name="T27" fmla="*/ 302 h 356"/>
                  <a:gd name="T28" fmla="*/ 1819 w 2239"/>
                  <a:gd name="T29" fmla="*/ 356 h 356"/>
                  <a:gd name="T30" fmla="*/ 2176 w 2239"/>
                  <a:gd name="T31" fmla="*/ 356 h 356"/>
                  <a:gd name="T32" fmla="*/ 2239 w 2239"/>
                  <a:gd name="T33" fmla="*/ 296 h 356"/>
                  <a:gd name="T34" fmla="*/ 2239 w 2239"/>
                  <a:gd name="T35" fmla="*/ 190 h 356"/>
                  <a:gd name="T36" fmla="*/ 2053 w 2239"/>
                  <a:gd name="T37" fmla="*/ 0 h 356"/>
                  <a:gd name="T38" fmla="*/ 186 w 2239"/>
                  <a:gd name="T39" fmla="*/ 0 h 356"/>
                  <a:gd name="T40" fmla="*/ 0 w 2239"/>
                  <a:gd name="T41" fmla="*/ 190 h 356"/>
                  <a:gd name="T42" fmla="*/ 0 w 2239"/>
                  <a:gd name="T43" fmla="*/ 289 h 356"/>
                  <a:gd name="T44" fmla="*/ 73 w 2239"/>
                  <a:gd name="T45" fmla="*/ 356 h 356"/>
                  <a:gd name="T46" fmla="*/ 410 w 2239"/>
                  <a:gd name="T47" fmla="*/ 356 h 356"/>
                  <a:gd name="T48" fmla="*/ 477 w 2239"/>
                  <a:gd name="T49" fmla="*/ 298 h 356"/>
                  <a:gd name="T50" fmla="*/ 477 w 2239"/>
                  <a:gd name="T51" fmla="*/ 298 h 356"/>
                  <a:gd name="T52" fmla="*/ 477 w 2239"/>
                  <a:gd name="T53" fmla="*/ 298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9" h="356">
                    <a:moveTo>
                      <a:pt x="477" y="298"/>
                    </a:moveTo>
                    <a:cubicBezTo>
                      <a:pt x="477" y="285"/>
                      <a:pt x="477" y="285"/>
                      <a:pt x="477" y="285"/>
                    </a:cubicBezTo>
                    <a:cubicBezTo>
                      <a:pt x="477" y="233"/>
                      <a:pt x="519" y="190"/>
                      <a:pt x="570" y="190"/>
                    </a:cubicBezTo>
                    <a:cubicBezTo>
                      <a:pt x="644" y="190"/>
                      <a:pt x="644" y="190"/>
                      <a:pt x="644" y="190"/>
                    </a:cubicBezTo>
                    <a:cubicBezTo>
                      <a:pt x="695" y="190"/>
                      <a:pt x="737" y="233"/>
                      <a:pt x="737" y="285"/>
                    </a:cubicBezTo>
                    <a:cubicBezTo>
                      <a:pt x="737" y="299"/>
                      <a:pt x="737" y="299"/>
                      <a:pt x="737" y="299"/>
                    </a:cubicBezTo>
                    <a:cubicBezTo>
                      <a:pt x="737" y="351"/>
                      <a:pt x="750" y="356"/>
                      <a:pt x="801" y="356"/>
                    </a:cubicBezTo>
                    <a:cubicBezTo>
                      <a:pt x="1448" y="356"/>
                      <a:pt x="1448" y="356"/>
                      <a:pt x="1448" y="356"/>
                    </a:cubicBezTo>
                    <a:cubicBezTo>
                      <a:pt x="1496" y="356"/>
                      <a:pt x="1500" y="350"/>
                      <a:pt x="1500" y="306"/>
                    </a:cubicBezTo>
                    <a:cubicBezTo>
                      <a:pt x="1500" y="285"/>
                      <a:pt x="1500" y="285"/>
                      <a:pt x="1500" y="285"/>
                    </a:cubicBezTo>
                    <a:cubicBezTo>
                      <a:pt x="1500" y="233"/>
                      <a:pt x="1542" y="190"/>
                      <a:pt x="1593" y="190"/>
                    </a:cubicBezTo>
                    <a:cubicBezTo>
                      <a:pt x="1665" y="190"/>
                      <a:pt x="1665" y="190"/>
                      <a:pt x="1665" y="190"/>
                    </a:cubicBezTo>
                    <a:cubicBezTo>
                      <a:pt x="1716" y="190"/>
                      <a:pt x="1758" y="233"/>
                      <a:pt x="1758" y="285"/>
                    </a:cubicBezTo>
                    <a:cubicBezTo>
                      <a:pt x="1758" y="302"/>
                      <a:pt x="1758" y="302"/>
                      <a:pt x="1758" y="302"/>
                    </a:cubicBezTo>
                    <a:cubicBezTo>
                      <a:pt x="1758" y="349"/>
                      <a:pt x="1774" y="356"/>
                      <a:pt x="1819" y="356"/>
                    </a:cubicBezTo>
                    <a:cubicBezTo>
                      <a:pt x="2176" y="356"/>
                      <a:pt x="2176" y="356"/>
                      <a:pt x="2176" y="356"/>
                    </a:cubicBezTo>
                    <a:cubicBezTo>
                      <a:pt x="2225" y="356"/>
                      <a:pt x="2239" y="343"/>
                      <a:pt x="2239" y="296"/>
                    </a:cubicBezTo>
                    <a:cubicBezTo>
                      <a:pt x="2239" y="190"/>
                      <a:pt x="2239" y="190"/>
                      <a:pt x="2239" y="190"/>
                    </a:cubicBezTo>
                    <a:cubicBezTo>
                      <a:pt x="2239" y="85"/>
                      <a:pt x="2155" y="0"/>
                      <a:pt x="2053" y="0"/>
                    </a:cubicBezTo>
                    <a:cubicBezTo>
                      <a:pt x="186" y="0"/>
                      <a:pt x="186" y="0"/>
                      <a:pt x="186" y="0"/>
                    </a:cubicBezTo>
                    <a:cubicBezTo>
                      <a:pt x="84" y="0"/>
                      <a:pt x="0" y="85"/>
                      <a:pt x="0" y="190"/>
                    </a:cubicBezTo>
                    <a:cubicBezTo>
                      <a:pt x="0" y="289"/>
                      <a:pt x="0" y="289"/>
                      <a:pt x="0" y="289"/>
                    </a:cubicBezTo>
                    <a:cubicBezTo>
                      <a:pt x="0" y="343"/>
                      <a:pt x="15" y="356"/>
                      <a:pt x="73" y="356"/>
                    </a:cubicBezTo>
                    <a:cubicBezTo>
                      <a:pt x="410" y="356"/>
                      <a:pt x="410" y="356"/>
                      <a:pt x="410" y="356"/>
                    </a:cubicBezTo>
                    <a:cubicBezTo>
                      <a:pt x="464" y="356"/>
                      <a:pt x="477" y="350"/>
                      <a:pt x="477" y="298"/>
                    </a:cubicBezTo>
                    <a:close/>
                    <a:moveTo>
                      <a:pt x="477" y="298"/>
                    </a:moveTo>
                    <a:cubicBezTo>
                      <a:pt x="477" y="298"/>
                      <a:pt x="477" y="298"/>
                      <a:pt x="477" y="298"/>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4" name="Freeform 14">
                <a:extLst>
                  <a:ext uri="{FF2B5EF4-FFF2-40B4-BE49-F238E27FC236}">
                    <a16:creationId xmlns:a16="http://schemas.microsoft.com/office/drawing/2014/main" id="{8BD627CB-14EF-4E4A-906F-4BAC5744DDDA}"/>
                  </a:ext>
                </a:extLst>
              </p:cNvPr>
              <p:cNvSpPr>
                <a:spLocks noEditPoints="1"/>
              </p:cNvSpPr>
              <p:nvPr/>
            </p:nvSpPr>
            <p:spPr bwMode="auto">
              <a:xfrm>
                <a:off x="7938" y="3392486"/>
                <a:ext cx="7385050" cy="3981449"/>
              </a:xfrm>
              <a:custGeom>
                <a:avLst/>
                <a:gdLst>
                  <a:gd name="T0" fmla="*/ 1758 w 2239"/>
                  <a:gd name="T1" fmla="*/ 51 h 1209"/>
                  <a:gd name="T2" fmla="*/ 1758 w 2239"/>
                  <a:gd name="T3" fmla="*/ 71 h 1209"/>
                  <a:gd name="T4" fmla="*/ 1665 w 2239"/>
                  <a:gd name="T5" fmla="*/ 166 h 1209"/>
                  <a:gd name="T6" fmla="*/ 1593 w 2239"/>
                  <a:gd name="T7" fmla="*/ 166 h 1209"/>
                  <a:gd name="T8" fmla="*/ 1500 w 2239"/>
                  <a:gd name="T9" fmla="*/ 71 h 1209"/>
                  <a:gd name="T10" fmla="*/ 1500 w 2239"/>
                  <a:gd name="T11" fmla="*/ 52 h 1209"/>
                  <a:gd name="T12" fmla="*/ 1447 w 2239"/>
                  <a:gd name="T13" fmla="*/ 0 h 1209"/>
                  <a:gd name="T14" fmla="*/ 803 w 2239"/>
                  <a:gd name="T15" fmla="*/ 0 h 1209"/>
                  <a:gd name="T16" fmla="*/ 737 w 2239"/>
                  <a:gd name="T17" fmla="*/ 59 h 1209"/>
                  <a:gd name="T18" fmla="*/ 737 w 2239"/>
                  <a:gd name="T19" fmla="*/ 71 h 1209"/>
                  <a:gd name="T20" fmla="*/ 644 w 2239"/>
                  <a:gd name="T21" fmla="*/ 166 h 1209"/>
                  <a:gd name="T22" fmla="*/ 570 w 2239"/>
                  <a:gd name="T23" fmla="*/ 166 h 1209"/>
                  <a:gd name="T24" fmla="*/ 477 w 2239"/>
                  <a:gd name="T25" fmla="*/ 71 h 1209"/>
                  <a:gd name="T26" fmla="*/ 477 w 2239"/>
                  <a:gd name="T27" fmla="*/ 63 h 1209"/>
                  <a:gd name="T28" fmla="*/ 413 w 2239"/>
                  <a:gd name="T29" fmla="*/ 0 h 1209"/>
                  <a:gd name="T30" fmla="*/ 71 w 2239"/>
                  <a:gd name="T31" fmla="*/ 0 h 1209"/>
                  <a:gd name="T32" fmla="*/ 0 w 2239"/>
                  <a:gd name="T33" fmla="*/ 71 h 1209"/>
                  <a:gd name="T34" fmla="*/ 0 w 2239"/>
                  <a:gd name="T35" fmla="*/ 1019 h 1209"/>
                  <a:gd name="T36" fmla="*/ 186 w 2239"/>
                  <a:gd name="T37" fmla="*/ 1209 h 1209"/>
                  <a:gd name="T38" fmla="*/ 2053 w 2239"/>
                  <a:gd name="T39" fmla="*/ 1209 h 1209"/>
                  <a:gd name="T40" fmla="*/ 2239 w 2239"/>
                  <a:gd name="T41" fmla="*/ 1019 h 1209"/>
                  <a:gd name="T42" fmla="*/ 2239 w 2239"/>
                  <a:gd name="T43" fmla="*/ 56 h 1209"/>
                  <a:gd name="T44" fmla="*/ 2181 w 2239"/>
                  <a:gd name="T45" fmla="*/ 0 h 1209"/>
                  <a:gd name="T46" fmla="*/ 1822 w 2239"/>
                  <a:gd name="T47" fmla="*/ 0 h 1209"/>
                  <a:gd name="T48" fmla="*/ 1758 w 2239"/>
                  <a:gd name="T49" fmla="*/ 51 h 1209"/>
                  <a:gd name="T50" fmla="*/ 1758 w 2239"/>
                  <a:gd name="T51" fmla="*/ 51 h 1209"/>
                  <a:gd name="T52" fmla="*/ 1758 w 2239"/>
                  <a:gd name="T53" fmla="*/ 51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9" h="1209">
                    <a:moveTo>
                      <a:pt x="1758" y="51"/>
                    </a:moveTo>
                    <a:cubicBezTo>
                      <a:pt x="1758" y="71"/>
                      <a:pt x="1758" y="71"/>
                      <a:pt x="1758" y="71"/>
                    </a:cubicBezTo>
                    <a:cubicBezTo>
                      <a:pt x="1758" y="123"/>
                      <a:pt x="1716" y="166"/>
                      <a:pt x="1665" y="166"/>
                    </a:cubicBezTo>
                    <a:cubicBezTo>
                      <a:pt x="1593" y="166"/>
                      <a:pt x="1593" y="166"/>
                      <a:pt x="1593" y="166"/>
                    </a:cubicBezTo>
                    <a:cubicBezTo>
                      <a:pt x="1542" y="166"/>
                      <a:pt x="1500" y="123"/>
                      <a:pt x="1500" y="71"/>
                    </a:cubicBezTo>
                    <a:cubicBezTo>
                      <a:pt x="1500" y="52"/>
                      <a:pt x="1500" y="52"/>
                      <a:pt x="1500" y="52"/>
                    </a:cubicBezTo>
                    <a:cubicBezTo>
                      <a:pt x="1500" y="11"/>
                      <a:pt x="1489" y="0"/>
                      <a:pt x="1447" y="0"/>
                    </a:cubicBezTo>
                    <a:cubicBezTo>
                      <a:pt x="803" y="0"/>
                      <a:pt x="803" y="0"/>
                      <a:pt x="803" y="0"/>
                    </a:cubicBezTo>
                    <a:cubicBezTo>
                      <a:pt x="751" y="0"/>
                      <a:pt x="737" y="11"/>
                      <a:pt x="737" y="59"/>
                    </a:cubicBezTo>
                    <a:cubicBezTo>
                      <a:pt x="737" y="71"/>
                      <a:pt x="737" y="71"/>
                      <a:pt x="737" y="71"/>
                    </a:cubicBezTo>
                    <a:cubicBezTo>
                      <a:pt x="737" y="123"/>
                      <a:pt x="695" y="166"/>
                      <a:pt x="644" y="166"/>
                    </a:cubicBezTo>
                    <a:cubicBezTo>
                      <a:pt x="570" y="166"/>
                      <a:pt x="570" y="166"/>
                      <a:pt x="570" y="166"/>
                    </a:cubicBezTo>
                    <a:cubicBezTo>
                      <a:pt x="519" y="166"/>
                      <a:pt x="477" y="123"/>
                      <a:pt x="477" y="71"/>
                    </a:cubicBezTo>
                    <a:cubicBezTo>
                      <a:pt x="477" y="63"/>
                      <a:pt x="477" y="63"/>
                      <a:pt x="477" y="63"/>
                    </a:cubicBezTo>
                    <a:cubicBezTo>
                      <a:pt x="477" y="8"/>
                      <a:pt x="463" y="0"/>
                      <a:pt x="413" y="0"/>
                    </a:cubicBezTo>
                    <a:cubicBezTo>
                      <a:pt x="71" y="0"/>
                      <a:pt x="71" y="0"/>
                      <a:pt x="71" y="0"/>
                    </a:cubicBezTo>
                    <a:cubicBezTo>
                      <a:pt x="15" y="0"/>
                      <a:pt x="0" y="14"/>
                      <a:pt x="0" y="71"/>
                    </a:cubicBezTo>
                    <a:cubicBezTo>
                      <a:pt x="0" y="1019"/>
                      <a:pt x="0" y="1019"/>
                      <a:pt x="0" y="1019"/>
                    </a:cubicBezTo>
                    <a:cubicBezTo>
                      <a:pt x="0" y="1123"/>
                      <a:pt x="84" y="1209"/>
                      <a:pt x="186" y="1209"/>
                    </a:cubicBezTo>
                    <a:cubicBezTo>
                      <a:pt x="2053" y="1209"/>
                      <a:pt x="2053" y="1209"/>
                      <a:pt x="2053" y="1209"/>
                    </a:cubicBezTo>
                    <a:cubicBezTo>
                      <a:pt x="2155" y="1209"/>
                      <a:pt x="2239" y="1123"/>
                      <a:pt x="2239" y="1019"/>
                    </a:cubicBezTo>
                    <a:cubicBezTo>
                      <a:pt x="2239" y="56"/>
                      <a:pt x="2239" y="56"/>
                      <a:pt x="2239" y="56"/>
                    </a:cubicBezTo>
                    <a:cubicBezTo>
                      <a:pt x="2239" y="14"/>
                      <a:pt x="2221" y="0"/>
                      <a:pt x="2181" y="0"/>
                    </a:cubicBezTo>
                    <a:cubicBezTo>
                      <a:pt x="1822" y="0"/>
                      <a:pt x="1822" y="0"/>
                      <a:pt x="1822" y="0"/>
                    </a:cubicBezTo>
                    <a:cubicBezTo>
                      <a:pt x="1772" y="0"/>
                      <a:pt x="1758" y="8"/>
                      <a:pt x="1758" y="51"/>
                    </a:cubicBezTo>
                    <a:close/>
                    <a:moveTo>
                      <a:pt x="1758" y="51"/>
                    </a:moveTo>
                    <a:cubicBezTo>
                      <a:pt x="1758" y="51"/>
                      <a:pt x="1758" y="51"/>
                      <a:pt x="1758" y="51"/>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56" name="Freeform 15">
                <a:extLst>
                  <a:ext uri="{FF2B5EF4-FFF2-40B4-BE49-F238E27FC236}">
                    <a16:creationId xmlns:a16="http://schemas.microsoft.com/office/drawing/2014/main" id="{DA8A7FD5-4DD4-4E5D-B994-777ED61F7229}"/>
                  </a:ext>
                </a:extLst>
              </p:cNvPr>
              <p:cNvSpPr>
                <a:spLocks noEditPoints="1"/>
              </p:cNvSpPr>
              <p:nvPr/>
            </p:nvSpPr>
            <p:spPr bwMode="auto">
              <a:xfrm>
                <a:off x="1785938" y="2681288"/>
                <a:ext cx="455613" cy="987425"/>
              </a:xfrm>
              <a:custGeom>
                <a:avLst/>
                <a:gdLst>
                  <a:gd name="T0" fmla="*/ 138 w 138"/>
                  <a:gd name="T1" fmla="*/ 207 h 300"/>
                  <a:gd name="T2" fmla="*/ 69 w 138"/>
                  <a:gd name="T3" fmla="*/ 300 h 300"/>
                  <a:gd name="T4" fmla="*/ 0 w 138"/>
                  <a:gd name="T5" fmla="*/ 207 h 300"/>
                  <a:gd name="T6" fmla="*/ 0 w 138"/>
                  <a:gd name="T7" fmla="*/ 93 h 300"/>
                  <a:gd name="T8" fmla="*/ 69 w 138"/>
                  <a:gd name="T9" fmla="*/ 0 h 300"/>
                  <a:gd name="T10" fmla="*/ 138 w 138"/>
                  <a:gd name="T11" fmla="*/ 93 h 300"/>
                  <a:gd name="T12" fmla="*/ 138 w 138"/>
                  <a:gd name="T13" fmla="*/ 207 h 300"/>
                  <a:gd name="T14" fmla="*/ 138 w 138"/>
                  <a:gd name="T15" fmla="*/ 207 h 300"/>
                  <a:gd name="T16" fmla="*/ 138 w 138"/>
                  <a:gd name="T17" fmla="*/ 2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300">
                    <a:moveTo>
                      <a:pt x="138" y="207"/>
                    </a:moveTo>
                    <a:cubicBezTo>
                      <a:pt x="138" y="258"/>
                      <a:pt x="107" y="300"/>
                      <a:pt x="69" y="300"/>
                    </a:cubicBezTo>
                    <a:cubicBezTo>
                      <a:pt x="31" y="300"/>
                      <a:pt x="0" y="258"/>
                      <a:pt x="0" y="207"/>
                    </a:cubicBezTo>
                    <a:cubicBezTo>
                      <a:pt x="0" y="93"/>
                      <a:pt x="0" y="93"/>
                      <a:pt x="0" y="93"/>
                    </a:cubicBezTo>
                    <a:cubicBezTo>
                      <a:pt x="0" y="42"/>
                      <a:pt x="31" y="0"/>
                      <a:pt x="69" y="0"/>
                    </a:cubicBezTo>
                    <a:cubicBezTo>
                      <a:pt x="107" y="0"/>
                      <a:pt x="138" y="42"/>
                      <a:pt x="138" y="93"/>
                    </a:cubicBezTo>
                    <a:lnTo>
                      <a:pt x="138" y="207"/>
                    </a:lnTo>
                    <a:close/>
                    <a:moveTo>
                      <a:pt x="138" y="207"/>
                    </a:moveTo>
                    <a:cubicBezTo>
                      <a:pt x="138" y="207"/>
                      <a:pt x="138" y="207"/>
                      <a:pt x="138" y="207"/>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7" name="Freeform 16">
                <a:extLst>
                  <a:ext uri="{FF2B5EF4-FFF2-40B4-BE49-F238E27FC236}">
                    <a16:creationId xmlns:a16="http://schemas.microsoft.com/office/drawing/2014/main" id="{029188D1-4E21-4B06-9928-BE336ECFCC0B}"/>
                  </a:ext>
                </a:extLst>
              </p:cNvPr>
              <p:cNvSpPr>
                <a:spLocks noEditPoints="1"/>
              </p:cNvSpPr>
              <p:nvPr/>
            </p:nvSpPr>
            <p:spPr bwMode="auto">
              <a:xfrm>
                <a:off x="5156201" y="2681288"/>
                <a:ext cx="458788" cy="987425"/>
              </a:xfrm>
              <a:custGeom>
                <a:avLst/>
                <a:gdLst>
                  <a:gd name="T0" fmla="*/ 139 w 139"/>
                  <a:gd name="T1" fmla="*/ 207 h 300"/>
                  <a:gd name="T2" fmla="*/ 69 w 139"/>
                  <a:gd name="T3" fmla="*/ 300 h 300"/>
                  <a:gd name="T4" fmla="*/ 0 w 139"/>
                  <a:gd name="T5" fmla="*/ 207 h 300"/>
                  <a:gd name="T6" fmla="*/ 0 w 139"/>
                  <a:gd name="T7" fmla="*/ 93 h 300"/>
                  <a:gd name="T8" fmla="*/ 69 w 139"/>
                  <a:gd name="T9" fmla="*/ 0 h 300"/>
                  <a:gd name="T10" fmla="*/ 139 w 139"/>
                  <a:gd name="T11" fmla="*/ 93 h 300"/>
                  <a:gd name="T12" fmla="*/ 139 w 139"/>
                  <a:gd name="T13" fmla="*/ 207 h 300"/>
                  <a:gd name="T14" fmla="*/ 139 w 139"/>
                  <a:gd name="T15" fmla="*/ 207 h 300"/>
                  <a:gd name="T16" fmla="*/ 139 w 139"/>
                  <a:gd name="T17" fmla="*/ 2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300">
                    <a:moveTo>
                      <a:pt x="139" y="207"/>
                    </a:moveTo>
                    <a:cubicBezTo>
                      <a:pt x="139" y="258"/>
                      <a:pt x="107" y="300"/>
                      <a:pt x="69" y="300"/>
                    </a:cubicBezTo>
                    <a:cubicBezTo>
                      <a:pt x="31" y="300"/>
                      <a:pt x="0" y="258"/>
                      <a:pt x="0" y="207"/>
                    </a:cubicBezTo>
                    <a:cubicBezTo>
                      <a:pt x="0" y="93"/>
                      <a:pt x="0" y="93"/>
                      <a:pt x="0" y="93"/>
                    </a:cubicBezTo>
                    <a:cubicBezTo>
                      <a:pt x="0" y="42"/>
                      <a:pt x="31" y="0"/>
                      <a:pt x="69" y="0"/>
                    </a:cubicBezTo>
                    <a:cubicBezTo>
                      <a:pt x="107" y="0"/>
                      <a:pt x="139" y="42"/>
                      <a:pt x="139" y="93"/>
                    </a:cubicBezTo>
                    <a:lnTo>
                      <a:pt x="139" y="207"/>
                    </a:lnTo>
                    <a:close/>
                    <a:moveTo>
                      <a:pt x="139" y="207"/>
                    </a:moveTo>
                    <a:cubicBezTo>
                      <a:pt x="139" y="207"/>
                      <a:pt x="139" y="207"/>
                      <a:pt x="139" y="207"/>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0" name="Freeform 17">
                <a:extLst>
                  <a:ext uri="{FF2B5EF4-FFF2-40B4-BE49-F238E27FC236}">
                    <a16:creationId xmlns:a16="http://schemas.microsoft.com/office/drawing/2014/main" id="{677F299E-1B82-4E0D-BABB-3666651B8466}"/>
                  </a:ext>
                </a:extLst>
              </p:cNvPr>
              <p:cNvSpPr>
                <a:spLocks noEditPoints="1"/>
              </p:cNvSpPr>
              <p:nvPr/>
            </p:nvSpPr>
            <p:spPr bwMode="auto">
              <a:xfrm>
                <a:off x="1871663" y="0"/>
                <a:ext cx="3648075" cy="1597025"/>
              </a:xfrm>
              <a:custGeom>
                <a:avLst/>
                <a:gdLst>
                  <a:gd name="T0" fmla="*/ 164 w 1106"/>
                  <a:gd name="T1" fmla="*/ 432 h 485"/>
                  <a:gd name="T2" fmla="*/ 555 w 1106"/>
                  <a:gd name="T3" fmla="*/ 156 h 485"/>
                  <a:gd name="T4" fmla="*/ 946 w 1106"/>
                  <a:gd name="T5" fmla="*/ 432 h 485"/>
                  <a:gd name="T6" fmla="*/ 1033 w 1106"/>
                  <a:gd name="T7" fmla="*/ 485 h 485"/>
                  <a:gd name="T8" fmla="*/ 1106 w 1106"/>
                  <a:gd name="T9" fmla="*/ 432 h 485"/>
                  <a:gd name="T10" fmla="*/ 555 w 1106"/>
                  <a:gd name="T11" fmla="*/ 0 h 485"/>
                  <a:gd name="T12" fmla="*/ 4 w 1106"/>
                  <a:gd name="T13" fmla="*/ 432 h 485"/>
                  <a:gd name="T14" fmla="*/ 77 w 1106"/>
                  <a:gd name="T15" fmla="*/ 478 h 485"/>
                  <a:gd name="T16" fmla="*/ 164 w 1106"/>
                  <a:gd name="T17" fmla="*/ 432 h 485"/>
                  <a:gd name="T18" fmla="*/ 164 w 1106"/>
                  <a:gd name="T19" fmla="*/ 432 h 485"/>
                  <a:gd name="T20" fmla="*/ 164 w 1106"/>
                  <a:gd name="T21" fmla="*/ 432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6" h="485">
                    <a:moveTo>
                      <a:pt x="164" y="432"/>
                    </a:moveTo>
                    <a:cubicBezTo>
                      <a:pt x="224" y="270"/>
                      <a:pt x="376" y="156"/>
                      <a:pt x="555" y="156"/>
                    </a:cubicBezTo>
                    <a:cubicBezTo>
                      <a:pt x="734" y="156"/>
                      <a:pt x="887" y="270"/>
                      <a:pt x="946" y="432"/>
                    </a:cubicBezTo>
                    <a:cubicBezTo>
                      <a:pt x="946" y="432"/>
                      <a:pt x="959" y="485"/>
                      <a:pt x="1033" y="485"/>
                    </a:cubicBezTo>
                    <a:cubicBezTo>
                      <a:pt x="1106" y="485"/>
                      <a:pt x="1106" y="432"/>
                      <a:pt x="1106" y="432"/>
                    </a:cubicBezTo>
                    <a:cubicBezTo>
                      <a:pt x="1041" y="183"/>
                      <a:pt x="819" y="0"/>
                      <a:pt x="555" y="0"/>
                    </a:cubicBezTo>
                    <a:cubicBezTo>
                      <a:pt x="291" y="0"/>
                      <a:pt x="69" y="183"/>
                      <a:pt x="4" y="432"/>
                    </a:cubicBezTo>
                    <a:cubicBezTo>
                      <a:pt x="4" y="432"/>
                      <a:pt x="0" y="478"/>
                      <a:pt x="77" y="478"/>
                    </a:cubicBezTo>
                    <a:cubicBezTo>
                      <a:pt x="153" y="478"/>
                      <a:pt x="164" y="432"/>
                      <a:pt x="164" y="432"/>
                    </a:cubicBezTo>
                    <a:close/>
                    <a:moveTo>
                      <a:pt x="164" y="432"/>
                    </a:moveTo>
                    <a:cubicBezTo>
                      <a:pt x="164" y="432"/>
                      <a:pt x="164" y="432"/>
                      <a:pt x="164" y="432"/>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73" name="文本框 72">
            <a:extLst>
              <a:ext uri="{FF2B5EF4-FFF2-40B4-BE49-F238E27FC236}">
                <a16:creationId xmlns:a16="http://schemas.microsoft.com/office/drawing/2014/main" id="{11318D36-C304-43A3-983C-A6418DCF0B80}"/>
              </a:ext>
            </a:extLst>
          </p:cNvPr>
          <p:cNvSpPr txBox="1"/>
          <p:nvPr/>
        </p:nvSpPr>
        <p:spPr>
          <a:xfrm>
            <a:off x="9537722" y="4398094"/>
            <a:ext cx="1535370" cy="461665"/>
          </a:xfrm>
          <a:prstGeom prst="rect">
            <a:avLst/>
          </a:prstGeom>
          <a:noFill/>
        </p:spPr>
        <p:txBody>
          <a:bodyPr wrap="square">
            <a:spAutoFit/>
          </a:bodyPr>
          <a:lstStyle/>
          <a:p>
            <a:pPr algn="ct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p>
        </p:txBody>
      </p:sp>
    </p:spTree>
    <p:extLst>
      <p:ext uri="{BB962C8B-B14F-4D97-AF65-F5344CB8AC3E}">
        <p14:creationId xmlns:p14="http://schemas.microsoft.com/office/powerpoint/2010/main" val="20956556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44"/>
                                        </p:tgtEl>
                                        <p:attrNameLst>
                                          <p:attrName>style.visibility</p:attrName>
                                        </p:attrNameLst>
                                      </p:cBhvr>
                                      <p:to>
                                        <p:strVal val="visible"/>
                                      </p:to>
                                    </p:set>
                                    <p:animEffect transition="in" filter="fade">
                                      <p:cBhvr>
                                        <p:cTn id="7" dur="500">
                                          <p:stCondLst>
                                            <p:cond delay="0"/>
                                          </p:stCondLst>
                                        </p:cTn>
                                        <p:tgtEl>
                                          <p:spTgt spid="44"/>
                                        </p:tgtEl>
                                      </p:cBhvr>
                                    </p:animEffect>
                                    <p:set>
                                      <p:cBhvr>
                                        <p:cTn id="8" dur="500" fill="hold">
                                          <p:stCondLst>
                                            <p:cond delay="500"/>
                                          </p:stCondLst>
                                        </p:cTn>
                                        <p:tgtEl>
                                          <p:spTgt spid="44"/>
                                        </p:tgtEl>
                                        <p:attrNameLst>
                                          <p:attrName>style.visibility</p:attrName>
                                        </p:attrNameLst>
                                      </p:cBhvr>
                                      <p:to>
                                        <p:strVal val="visible"/>
                                      </p:to>
                                    </p:set>
                                    <p:anim to="0" calcmode="lin" valueType="num">
                                      <p:cBhvr>
                                        <p:cTn id="9" dur="1000" decel="100000" fill="hold">
                                          <p:stCondLst>
                                            <p:cond delay="0"/>
                                          </p:stCondLst>
                                        </p:cTn>
                                        <p:tgtEl>
                                          <p:spTgt spid="44"/>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6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Effect transition="in" filter="fade">
                                      <p:cBhvr>
                                        <p:cTn id="22" dur="500"/>
                                        <p:tgtEl>
                                          <p:spTgt spid="18"/>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p:cTn id="25" dur="500" fill="hold"/>
                                        <p:tgtEl>
                                          <p:spTgt spid="46"/>
                                        </p:tgtEl>
                                        <p:attrNameLst>
                                          <p:attrName>ppt_w</p:attrName>
                                        </p:attrNameLst>
                                      </p:cBhvr>
                                      <p:tavLst>
                                        <p:tav tm="0">
                                          <p:val>
                                            <p:fltVal val="0"/>
                                          </p:val>
                                        </p:tav>
                                        <p:tav tm="100000">
                                          <p:val>
                                            <p:strVal val="#ppt_w"/>
                                          </p:val>
                                        </p:tav>
                                      </p:tavLst>
                                    </p:anim>
                                    <p:anim calcmode="lin" valueType="num">
                                      <p:cBhvr>
                                        <p:cTn id="26" dur="500" fill="hold"/>
                                        <p:tgtEl>
                                          <p:spTgt spid="46"/>
                                        </p:tgtEl>
                                        <p:attrNameLst>
                                          <p:attrName>ppt_h</p:attrName>
                                        </p:attrNameLst>
                                      </p:cBhvr>
                                      <p:tavLst>
                                        <p:tav tm="0">
                                          <p:val>
                                            <p:fltVal val="0"/>
                                          </p:val>
                                        </p:tav>
                                        <p:tav tm="100000">
                                          <p:val>
                                            <p:strVal val="#ppt_h"/>
                                          </p:val>
                                        </p:tav>
                                      </p:tavLst>
                                    </p:anim>
                                    <p:animEffect transition="in" filter="fade">
                                      <p:cBhvr>
                                        <p:cTn id="27" dur="500"/>
                                        <p:tgtEl>
                                          <p:spTgt spid="46"/>
                                        </p:tgtEl>
                                      </p:cBhvr>
                                    </p:animEffect>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p:cTn id="31" dur="500" fill="hold"/>
                                        <p:tgtEl>
                                          <p:spTgt spid="38"/>
                                        </p:tgtEl>
                                        <p:attrNameLst>
                                          <p:attrName>ppt_w</p:attrName>
                                        </p:attrNameLst>
                                      </p:cBhvr>
                                      <p:tavLst>
                                        <p:tav tm="0">
                                          <p:val>
                                            <p:fltVal val="0"/>
                                          </p:val>
                                        </p:tav>
                                        <p:tav tm="100000">
                                          <p:val>
                                            <p:strVal val="#ppt_w"/>
                                          </p:val>
                                        </p:tav>
                                      </p:tavLst>
                                    </p:anim>
                                    <p:anim calcmode="lin" valueType="num">
                                      <p:cBhvr>
                                        <p:cTn id="32" dur="500" fill="hold"/>
                                        <p:tgtEl>
                                          <p:spTgt spid="38"/>
                                        </p:tgtEl>
                                        <p:attrNameLst>
                                          <p:attrName>ppt_h</p:attrName>
                                        </p:attrNameLst>
                                      </p:cBhvr>
                                      <p:tavLst>
                                        <p:tav tm="0">
                                          <p:val>
                                            <p:fltVal val="0"/>
                                          </p:val>
                                        </p:tav>
                                        <p:tav tm="100000">
                                          <p:val>
                                            <p:strVal val="#ppt_h"/>
                                          </p:val>
                                        </p:tav>
                                      </p:tavLst>
                                    </p:anim>
                                    <p:animEffect transition="in" filter="fade">
                                      <p:cBhvr>
                                        <p:cTn id="33" dur="500"/>
                                        <p:tgtEl>
                                          <p:spTgt spid="38"/>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anim calcmode="lin" valueType="num">
                                      <p:cBhvr>
                                        <p:cTn id="36" dur="500" fill="hold"/>
                                        <p:tgtEl>
                                          <p:spTgt spid="49"/>
                                        </p:tgtEl>
                                        <p:attrNameLst>
                                          <p:attrName>ppt_w</p:attrName>
                                        </p:attrNameLst>
                                      </p:cBhvr>
                                      <p:tavLst>
                                        <p:tav tm="0">
                                          <p:val>
                                            <p:fltVal val="0"/>
                                          </p:val>
                                        </p:tav>
                                        <p:tav tm="100000">
                                          <p:val>
                                            <p:strVal val="#ppt_w"/>
                                          </p:val>
                                        </p:tav>
                                      </p:tavLst>
                                    </p:anim>
                                    <p:anim calcmode="lin" valueType="num">
                                      <p:cBhvr>
                                        <p:cTn id="37" dur="500" fill="hold"/>
                                        <p:tgtEl>
                                          <p:spTgt spid="49"/>
                                        </p:tgtEl>
                                        <p:attrNameLst>
                                          <p:attrName>ppt_h</p:attrName>
                                        </p:attrNameLst>
                                      </p:cBhvr>
                                      <p:tavLst>
                                        <p:tav tm="0">
                                          <p:val>
                                            <p:fltVal val="0"/>
                                          </p:val>
                                        </p:tav>
                                        <p:tav tm="100000">
                                          <p:val>
                                            <p:strVal val="#ppt_h"/>
                                          </p:val>
                                        </p:tav>
                                      </p:tavLst>
                                    </p:anim>
                                    <p:animEffect transition="in" filter="fade">
                                      <p:cBhvr>
                                        <p:cTn id="38" dur="500"/>
                                        <p:tgtEl>
                                          <p:spTgt spid="49"/>
                                        </p:tgtEl>
                                      </p:cBhvr>
                                    </p:animEffect>
                                  </p:childTnLst>
                                </p:cTn>
                              </p:par>
                            </p:childTnLst>
                          </p:cTn>
                        </p:par>
                        <p:par>
                          <p:cTn id="39" fill="hold">
                            <p:stCondLst>
                              <p:cond delay="1000"/>
                            </p:stCondLst>
                            <p:childTnLst>
                              <p:par>
                                <p:cTn id="40" presetID="53" presetClass="entr" presetSubtype="16"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 calcmode="lin" valueType="num">
                                      <p:cBhvr>
                                        <p:cTn id="42" dur="500" fill="hold"/>
                                        <p:tgtEl>
                                          <p:spTgt spid="41"/>
                                        </p:tgtEl>
                                        <p:attrNameLst>
                                          <p:attrName>ppt_w</p:attrName>
                                        </p:attrNameLst>
                                      </p:cBhvr>
                                      <p:tavLst>
                                        <p:tav tm="0">
                                          <p:val>
                                            <p:fltVal val="0"/>
                                          </p:val>
                                        </p:tav>
                                        <p:tav tm="100000">
                                          <p:val>
                                            <p:strVal val="#ppt_w"/>
                                          </p:val>
                                        </p:tav>
                                      </p:tavLst>
                                    </p:anim>
                                    <p:anim calcmode="lin" valueType="num">
                                      <p:cBhvr>
                                        <p:cTn id="43" dur="500" fill="hold"/>
                                        <p:tgtEl>
                                          <p:spTgt spid="41"/>
                                        </p:tgtEl>
                                        <p:attrNameLst>
                                          <p:attrName>ppt_h</p:attrName>
                                        </p:attrNameLst>
                                      </p:cBhvr>
                                      <p:tavLst>
                                        <p:tav tm="0">
                                          <p:val>
                                            <p:fltVal val="0"/>
                                          </p:val>
                                        </p:tav>
                                        <p:tav tm="100000">
                                          <p:val>
                                            <p:strVal val="#ppt_h"/>
                                          </p:val>
                                        </p:tav>
                                      </p:tavLst>
                                    </p:anim>
                                    <p:animEffect transition="in" filter="fade">
                                      <p:cBhvr>
                                        <p:cTn id="44" dur="500"/>
                                        <p:tgtEl>
                                          <p:spTgt spid="41"/>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p:cTn id="47" dur="500" fill="hold"/>
                                        <p:tgtEl>
                                          <p:spTgt spid="52"/>
                                        </p:tgtEl>
                                        <p:attrNameLst>
                                          <p:attrName>ppt_w</p:attrName>
                                        </p:attrNameLst>
                                      </p:cBhvr>
                                      <p:tavLst>
                                        <p:tav tm="0">
                                          <p:val>
                                            <p:fltVal val="0"/>
                                          </p:val>
                                        </p:tav>
                                        <p:tav tm="100000">
                                          <p:val>
                                            <p:strVal val="#ppt_w"/>
                                          </p:val>
                                        </p:tav>
                                      </p:tavLst>
                                    </p:anim>
                                    <p:anim calcmode="lin" valueType="num">
                                      <p:cBhvr>
                                        <p:cTn id="48" dur="500" fill="hold"/>
                                        <p:tgtEl>
                                          <p:spTgt spid="52"/>
                                        </p:tgtEl>
                                        <p:attrNameLst>
                                          <p:attrName>ppt_h</p:attrName>
                                        </p:attrNameLst>
                                      </p:cBhvr>
                                      <p:tavLst>
                                        <p:tav tm="0">
                                          <p:val>
                                            <p:fltVal val="0"/>
                                          </p:val>
                                        </p:tav>
                                        <p:tav tm="100000">
                                          <p:val>
                                            <p:strVal val="#ppt_h"/>
                                          </p:val>
                                        </p:tav>
                                      </p:tavLst>
                                    </p:anim>
                                    <p:animEffect transition="in" filter="fade">
                                      <p:cBhvr>
                                        <p:cTn id="49" dur="500"/>
                                        <p:tgtEl>
                                          <p:spTgt spid="52"/>
                                        </p:tgtEl>
                                      </p:cBhvr>
                                    </p:animEffect>
                                  </p:childTnLst>
                                </p:cTn>
                              </p:par>
                            </p:childTnLst>
                          </p:cTn>
                        </p:par>
                        <p:par>
                          <p:cTn id="50" fill="hold">
                            <p:stCondLst>
                              <p:cond delay="1500"/>
                            </p:stCondLst>
                            <p:childTnLst>
                              <p:par>
                                <p:cTn id="51" presetID="53" presetClass="entr" presetSubtype="16"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p:cTn id="53" dur="500" fill="hold"/>
                                        <p:tgtEl>
                                          <p:spTgt spid="24"/>
                                        </p:tgtEl>
                                        <p:attrNameLst>
                                          <p:attrName>ppt_w</p:attrName>
                                        </p:attrNameLst>
                                      </p:cBhvr>
                                      <p:tavLst>
                                        <p:tav tm="0">
                                          <p:val>
                                            <p:fltVal val="0"/>
                                          </p:val>
                                        </p:tav>
                                        <p:tav tm="100000">
                                          <p:val>
                                            <p:strVal val="#ppt_w"/>
                                          </p:val>
                                        </p:tav>
                                      </p:tavLst>
                                    </p:anim>
                                    <p:anim calcmode="lin" valueType="num">
                                      <p:cBhvr>
                                        <p:cTn id="54" dur="500" fill="hold"/>
                                        <p:tgtEl>
                                          <p:spTgt spid="24"/>
                                        </p:tgtEl>
                                        <p:attrNameLst>
                                          <p:attrName>ppt_h</p:attrName>
                                        </p:attrNameLst>
                                      </p:cBhvr>
                                      <p:tavLst>
                                        <p:tav tm="0">
                                          <p:val>
                                            <p:fltVal val="0"/>
                                          </p:val>
                                        </p:tav>
                                        <p:tav tm="100000">
                                          <p:val>
                                            <p:strVal val="#ppt_h"/>
                                          </p:val>
                                        </p:tav>
                                      </p:tavLst>
                                    </p:anim>
                                    <p:animEffect transition="in" filter="fade">
                                      <p:cBhvr>
                                        <p:cTn id="55" dur="500"/>
                                        <p:tgtEl>
                                          <p:spTgt spid="24"/>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55"/>
                                        </p:tgtEl>
                                        <p:attrNameLst>
                                          <p:attrName>style.visibility</p:attrName>
                                        </p:attrNameLst>
                                      </p:cBhvr>
                                      <p:to>
                                        <p:strVal val="visible"/>
                                      </p:to>
                                    </p:set>
                                    <p:anim calcmode="lin" valueType="num">
                                      <p:cBhvr>
                                        <p:cTn id="58" dur="500" fill="hold"/>
                                        <p:tgtEl>
                                          <p:spTgt spid="55"/>
                                        </p:tgtEl>
                                        <p:attrNameLst>
                                          <p:attrName>ppt_w</p:attrName>
                                        </p:attrNameLst>
                                      </p:cBhvr>
                                      <p:tavLst>
                                        <p:tav tm="0">
                                          <p:val>
                                            <p:fltVal val="0"/>
                                          </p:val>
                                        </p:tav>
                                        <p:tav tm="100000">
                                          <p:val>
                                            <p:strVal val="#ppt_w"/>
                                          </p:val>
                                        </p:tav>
                                      </p:tavLst>
                                    </p:anim>
                                    <p:anim calcmode="lin" valueType="num">
                                      <p:cBhvr>
                                        <p:cTn id="59" dur="500" fill="hold"/>
                                        <p:tgtEl>
                                          <p:spTgt spid="55"/>
                                        </p:tgtEl>
                                        <p:attrNameLst>
                                          <p:attrName>ppt_h</p:attrName>
                                        </p:attrNameLst>
                                      </p:cBhvr>
                                      <p:tavLst>
                                        <p:tav tm="0">
                                          <p:val>
                                            <p:fltVal val="0"/>
                                          </p:val>
                                        </p:tav>
                                        <p:tav tm="100000">
                                          <p:val>
                                            <p:strVal val="#ppt_h"/>
                                          </p:val>
                                        </p:tav>
                                      </p:tavLst>
                                    </p:anim>
                                    <p:animEffect transition="in" filter="fade">
                                      <p:cBhvr>
                                        <p:cTn id="60" dur="500"/>
                                        <p:tgtEl>
                                          <p:spTgt spid="55"/>
                                        </p:tgtEl>
                                      </p:cBhvr>
                                    </p:animEffect>
                                  </p:childTnLst>
                                </p:cTn>
                              </p:par>
                            </p:childTnLst>
                          </p:cTn>
                        </p:par>
                        <p:par>
                          <p:cTn id="61" fill="hold">
                            <p:stCondLst>
                              <p:cond delay="2000"/>
                            </p:stCondLst>
                            <p:childTnLst>
                              <p:par>
                                <p:cTn id="62" presetID="53" presetClass="entr" presetSubtype="16" fill="hold" grpId="0" nodeType="afterEffect">
                                  <p:stCondLst>
                                    <p:cond delay="0"/>
                                  </p:stCondLst>
                                  <p:childTnLst>
                                    <p:set>
                                      <p:cBhvr>
                                        <p:cTn id="63" dur="1" fill="hold">
                                          <p:stCondLst>
                                            <p:cond delay="0"/>
                                          </p:stCondLst>
                                        </p:cTn>
                                        <p:tgtEl>
                                          <p:spTgt spid="73"/>
                                        </p:tgtEl>
                                        <p:attrNameLst>
                                          <p:attrName>style.visibility</p:attrName>
                                        </p:attrNameLst>
                                      </p:cBhvr>
                                      <p:to>
                                        <p:strVal val="visible"/>
                                      </p:to>
                                    </p:set>
                                    <p:anim calcmode="lin" valueType="num">
                                      <p:cBhvr>
                                        <p:cTn id="64" dur="500" fill="hold"/>
                                        <p:tgtEl>
                                          <p:spTgt spid="73"/>
                                        </p:tgtEl>
                                        <p:attrNameLst>
                                          <p:attrName>ppt_w</p:attrName>
                                        </p:attrNameLst>
                                      </p:cBhvr>
                                      <p:tavLst>
                                        <p:tav tm="0">
                                          <p:val>
                                            <p:fltVal val="0"/>
                                          </p:val>
                                        </p:tav>
                                        <p:tav tm="100000">
                                          <p:val>
                                            <p:strVal val="#ppt_w"/>
                                          </p:val>
                                        </p:tav>
                                      </p:tavLst>
                                    </p:anim>
                                    <p:anim calcmode="lin" valueType="num">
                                      <p:cBhvr>
                                        <p:cTn id="65" dur="500" fill="hold"/>
                                        <p:tgtEl>
                                          <p:spTgt spid="73"/>
                                        </p:tgtEl>
                                        <p:attrNameLst>
                                          <p:attrName>ppt_h</p:attrName>
                                        </p:attrNameLst>
                                      </p:cBhvr>
                                      <p:tavLst>
                                        <p:tav tm="0">
                                          <p:val>
                                            <p:fltVal val="0"/>
                                          </p:val>
                                        </p:tav>
                                        <p:tav tm="100000">
                                          <p:val>
                                            <p:strVal val="#ppt_h"/>
                                          </p:val>
                                        </p:tav>
                                      </p:tavLst>
                                    </p:anim>
                                    <p:animEffect transition="in" filter="fade">
                                      <p:cBhvr>
                                        <p:cTn id="66" dur="500"/>
                                        <p:tgtEl>
                                          <p:spTgt spid="73"/>
                                        </p:tgtEl>
                                      </p:cBhvr>
                                    </p:animEffect>
                                  </p:childTnLst>
                                </p:cTn>
                              </p:par>
                              <p:par>
                                <p:cTn id="67" presetID="53" presetClass="entr" presetSubtype="16"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p:cTn id="69" dur="500" fill="hold"/>
                                        <p:tgtEl>
                                          <p:spTgt spid="10"/>
                                        </p:tgtEl>
                                        <p:attrNameLst>
                                          <p:attrName>ppt_w</p:attrName>
                                        </p:attrNameLst>
                                      </p:cBhvr>
                                      <p:tavLst>
                                        <p:tav tm="0">
                                          <p:val>
                                            <p:fltVal val="0"/>
                                          </p:val>
                                        </p:tav>
                                        <p:tav tm="100000">
                                          <p:val>
                                            <p:strVal val="#ppt_w"/>
                                          </p:val>
                                        </p:tav>
                                      </p:tavLst>
                                    </p:anim>
                                    <p:anim calcmode="lin" valueType="num">
                                      <p:cBhvr>
                                        <p:cTn id="70" dur="500" fill="hold"/>
                                        <p:tgtEl>
                                          <p:spTgt spid="10"/>
                                        </p:tgtEl>
                                        <p:attrNameLst>
                                          <p:attrName>ppt_h</p:attrName>
                                        </p:attrNameLst>
                                      </p:cBhvr>
                                      <p:tavLst>
                                        <p:tav tm="0">
                                          <p:val>
                                            <p:fltVal val="0"/>
                                          </p:val>
                                        </p:tav>
                                        <p:tav tm="100000">
                                          <p:val>
                                            <p:strVal val="#ppt_h"/>
                                          </p:val>
                                        </p:tav>
                                      </p:tavLst>
                                    </p:anim>
                                    <p:animEffect transition="in" filter="fade">
                                      <p:cBhvr>
                                        <p:cTn id="7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46" grpId="0"/>
      <p:bldP spid="49" grpId="0"/>
      <p:bldP spid="52" grpId="0"/>
      <p:bldP spid="55" grpId="0"/>
      <p:bldP spid="44" grpId="0"/>
      <p:bldP spid="7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1899337" y="653569"/>
            <a:ext cx="8393323"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SMTP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3</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垃圾邮件</a:t>
            </a: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4"/>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垃圾邮件</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(spam)</a:t>
            </a:r>
          </a:p>
        </p:txBody>
      </p:sp>
      <p:sp>
        <p:nvSpPr>
          <p:cNvPr id="17" name="PA-矩形 4">
            <a:extLst>
              <a:ext uri="{FF2B5EF4-FFF2-40B4-BE49-F238E27FC236}">
                <a16:creationId xmlns:a16="http://schemas.microsoft.com/office/drawing/2014/main" id="{421ED1CB-3756-491E-A334-5269FC29049A}"/>
              </a:ext>
            </a:extLst>
          </p:cNvPr>
          <p:cNvSpPr>
            <a:spLocks noChangeArrowheads="1"/>
          </p:cNvSpPr>
          <p:nvPr>
            <p:custDataLst>
              <p:tags r:id="rId1"/>
            </p:custDataLst>
          </p:nvPr>
        </p:nvSpPr>
        <p:spPr bwMode="auto">
          <a:xfrm>
            <a:off x="1593801" y="2058081"/>
            <a:ext cx="9279296" cy="295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30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分类：</a:t>
            </a:r>
          </a:p>
          <a:p>
            <a:pPr marL="1332230" lvl="2" indent="-342900">
              <a:lnSpc>
                <a:spcPct val="30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良性垃圾邮件是各种宣传广告等对收件人影响不大的邮件。</a:t>
            </a:r>
          </a:p>
          <a:p>
            <a:pPr marL="1332230" lvl="2" indent="-342900">
              <a:lnSpc>
                <a:spcPct val="30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恶性垃圾邮件是指具有破坏性的电子邮件。 </a:t>
            </a:r>
          </a:p>
        </p:txBody>
      </p:sp>
    </p:spTree>
    <p:extLst>
      <p:ext uri="{BB962C8B-B14F-4D97-AF65-F5344CB8AC3E}">
        <p14:creationId xmlns:p14="http://schemas.microsoft.com/office/powerpoint/2010/main" val="23650868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9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par>
                          <p:cTn id="16" fill="hold">
                            <p:stCondLst>
                              <p:cond delay="26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7"/>
                                        </p:tgtEl>
                                        <p:attrNameLst>
                                          <p:attrName>style.visibility</p:attrName>
                                        </p:attrNameLst>
                                      </p:cBhvr>
                                      <p:to>
                                        <p:strVal val="visible"/>
                                      </p:to>
                                    </p:set>
                                    <p:anim to="0" calcmode="lin" valueType="num">
                                      <p:cBhvr>
                                        <p:cTn id="19"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17"/>
                                        </p:tgtEl>
                                      </p:cBhvr>
                                    </p:animEffect>
                                    <p:animScale>
                                      <p:cBhvr>
                                        <p:cTn id="21" dur="500" decel="100000" fill="hold">
                                          <p:stCondLst>
                                            <p:cond delay="0"/>
                                          </p:stCondLst>
                                        </p:cTn>
                                        <p:tgtEl>
                                          <p:spTgt spid="17"/>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1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1899337" y="653569"/>
            <a:ext cx="8393323"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SMTP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3</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垃圾邮件</a:t>
            </a: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4"/>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垃圾邮件</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(spam)</a:t>
            </a:r>
          </a:p>
        </p:txBody>
      </p:sp>
      <p:sp>
        <p:nvSpPr>
          <p:cNvPr id="17" name="PA-矩形 4">
            <a:extLst>
              <a:ext uri="{FF2B5EF4-FFF2-40B4-BE49-F238E27FC236}">
                <a16:creationId xmlns:a16="http://schemas.microsoft.com/office/drawing/2014/main" id="{421ED1CB-3756-491E-A334-5269FC29049A}"/>
              </a:ext>
            </a:extLst>
          </p:cNvPr>
          <p:cNvSpPr>
            <a:spLocks noChangeArrowheads="1"/>
          </p:cNvSpPr>
          <p:nvPr>
            <p:custDataLst>
              <p:tags r:id="rId1"/>
            </p:custDataLst>
          </p:nvPr>
        </p:nvSpPr>
        <p:spPr bwMode="auto">
          <a:xfrm>
            <a:off x="1593801" y="2152411"/>
            <a:ext cx="9279296" cy="3573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7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危害性：</a:t>
            </a: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占用大量的网络带宽资源、服务器资源，占用用户的处理时间</a:t>
            </a: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无辜邮件服务器被作为垃圾邮件转发站而被封，影响用户正常使用</a:t>
            </a: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可能具有欺骗性信息</a:t>
            </a: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可能包含恶意代码</a:t>
            </a:r>
          </a:p>
          <a:p>
            <a:pPr marL="1332230" lvl="2" indent="-342900">
              <a:lnSpc>
                <a:spcPct val="170000"/>
              </a:lnSpc>
              <a:spcAft>
                <a:spcPts val="600"/>
              </a:spcAft>
              <a:buClr>
                <a:srgbClr val="15449F"/>
              </a:buClr>
              <a:buFont typeface="Wingdings" panose="05000000000000000000" pitchFamily="2" charset="2"/>
              <a:buChar char="ü"/>
              <a:defRPr/>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extLst>
      <p:ext uri="{BB962C8B-B14F-4D97-AF65-F5344CB8AC3E}">
        <p14:creationId xmlns:p14="http://schemas.microsoft.com/office/powerpoint/2010/main" val="10070341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9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par>
                          <p:cTn id="16" fill="hold">
                            <p:stCondLst>
                              <p:cond delay="26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7"/>
                                        </p:tgtEl>
                                        <p:attrNameLst>
                                          <p:attrName>style.visibility</p:attrName>
                                        </p:attrNameLst>
                                      </p:cBhvr>
                                      <p:to>
                                        <p:strVal val="visible"/>
                                      </p:to>
                                    </p:set>
                                    <p:anim to="0" calcmode="lin" valueType="num">
                                      <p:cBhvr>
                                        <p:cTn id="19"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17"/>
                                        </p:tgtEl>
                                      </p:cBhvr>
                                    </p:animEffect>
                                    <p:animScale>
                                      <p:cBhvr>
                                        <p:cTn id="21" dur="500" decel="100000" fill="hold">
                                          <p:stCondLst>
                                            <p:cond delay="0"/>
                                          </p:stCondLst>
                                        </p:cTn>
                                        <p:tgtEl>
                                          <p:spTgt spid="17"/>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4711004" y="653569"/>
            <a:ext cx="2769989"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垃圾邮件示例</a:t>
            </a:r>
          </a:p>
        </p:txBody>
      </p:sp>
      <p:pic>
        <p:nvPicPr>
          <p:cNvPr id="18" name="Picture 4">
            <a:extLst>
              <a:ext uri="{FF2B5EF4-FFF2-40B4-BE49-F238E27FC236}">
                <a16:creationId xmlns:a16="http://schemas.microsoft.com/office/drawing/2014/main" id="{77FAF819-2966-47FB-9CCB-EFA40CA40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422720"/>
            <a:ext cx="91440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14228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3284331" y="653569"/>
            <a:ext cx="5623334"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SMTP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3</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4"/>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垃圾邮件产生的原因</a:t>
            </a:r>
          </a:p>
        </p:txBody>
      </p:sp>
      <p:sp>
        <p:nvSpPr>
          <p:cNvPr id="109" name="PA-矩形 4"/>
          <p:cNvSpPr>
            <a:spLocks noChangeArrowheads="1"/>
          </p:cNvSpPr>
          <p:nvPr>
            <p:custDataLst>
              <p:tags r:id="rId1"/>
            </p:custDataLst>
          </p:nvPr>
        </p:nvSpPr>
        <p:spPr bwMode="auto">
          <a:xfrm>
            <a:off x="1452255" y="2162272"/>
            <a:ext cx="9075660" cy="81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SMTP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没有严格的源验证</a:t>
            </a:r>
          </a:p>
          <a:p>
            <a:pPr marL="914400" lvl="2" indent="-342900">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邮件中继</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开放转发（</a:t>
            </a:r>
            <a:r>
              <a:rPr lang="en-US" altLang="zh-CN" sz="24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OpenRelay</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p>
        </p:txBody>
      </p:sp>
      <p:sp>
        <p:nvSpPr>
          <p:cNvPr id="17" name="文本框 16">
            <a:extLst>
              <a:ext uri="{FF2B5EF4-FFF2-40B4-BE49-F238E27FC236}">
                <a16:creationId xmlns:a16="http://schemas.microsoft.com/office/drawing/2014/main" id="{7A0A4F72-72B1-495A-B27D-41E385825E91}"/>
              </a:ext>
            </a:extLst>
          </p:cNvPr>
          <p:cNvSpPr txBox="1"/>
          <p:nvPr/>
        </p:nvSpPr>
        <p:spPr>
          <a:xfrm>
            <a:off x="1416312" y="3150417"/>
            <a:ext cx="8997242" cy="523220"/>
          </a:xfrm>
          <a:prstGeom prst="rect">
            <a:avLst/>
          </a:prstGeom>
          <a:noFill/>
        </p:spPr>
        <p:txBody>
          <a:bodyPr wrap="square">
            <a:spAutoFit/>
          </a:bodyPr>
          <a:lstStyle/>
          <a:p>
            <a:pPr marL="457200" indent="-457200">
              <a:buSzPct val="150000"/>
              <a:buBlip>
                <a:blip r:embed="rId4"/>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可通过邮件头的原始信息查看其中继路径</a:t>
            </a:r>
          </a:p>
        </p:txBody>
      </p:sp>
      <p:sp>
        <p:nvSpPr>
          <p:cNvPr id="18" name="文本框 17">
            <a:extLst>
              <a:ext uri="{FF2B5EF4-FFF2-40B4-BE49-F238E27FC236}">
                <a16:creationId xmlns:a16="http://schemas.microsoft.com/office/drawing/2014/main" id="{50B213AF-DCA0-4E68-B1A4-9FF6B702CF46}"/>
              </a:ext>
            </a:extLst>
          </p:cNvPr>
          <p:cNvSpPr txBox="1"/>
          <p:nvPr/>
        </p:nvSpPr>
        <p:spPr>
          <a:xfrm>
            <a:off x="2492605" y="3885245"/>
            <a:ext cx="1408975" cy="646331"/>
          </a:xfrm>
          <a:prstGeom prst="rect">
            <a:avLst/>
          </a:prstGeom>
          <a:noFill/>
          <a:ln w="15875">
            <a:solidFill>
              <a:schemeClr val="tx1"/>
            </a:solidFill>
          </a:ln>
        </p:spPr>
        <p:txBody>
          <a:bodyPr wrap="square" rtlCol="0">
            <a:spAutoFit/>
          </a:bodyPr>
          <a:lstStyle/>
          <a:p>
            <a:r>
              <a:rPr lang="zh-CN" altLang="en-US" dirty="0"/>
              <a:t>邮件服务器（发送方）</a:t>
            </a:r>
          </a:p>
        </p:txBody>
      </p:sp>
      <p:sp>
        <p:nvSpPr>
          <p:cNvPr id="19" name="文本框 18">
            <a:extLst>
              <a:ext uri="{FF2B5EF4-FFF2-40B4-BE49-F238E27FC236}">
                <a16:creationId xmlns:a16="http://schemas.microsoft.com/office/drawing/2014/main" id="{290172FA-819B-4168-AD70-9A9FC30053B1}"/>
              </a:ext>
            </a:extLst>
          </p:cNvPr>
          <p:cNvSpPr txBox="1"/>
          <p:nvPr/>
        </p:nvSpPr>
        <p:spPr>
          <a:xfrm>
            <a:off x="4210580" y="3879013"/>
            <a:ext cx="1408975" cy="646331"/>
          </a:xfrm>
          <a:prstGeom prst="rect">
            <a:avLst/>
          </a:prstGeom>
          <a:noFill/>
          <a:ln w="15875">
            <a:solidFill>
              <a:srgbClr val="FF0000"/>
            </a:solidFill>
          </a:ln>
        </p:spPr>
        <p:txBody>
          <a:bodyPr wrap="square" rtlCol="0">
            <a:spAutoFit/>
          </a:bodyPr>
          <a:lstStyle/>
          <a:p>
            <a:r>
              <a:rPr lang="zh-CN" altLang="en-US" dirty="0"/>
              <a:t>邮件服务器（中继）</a:t>
            </a:r>
          </a:p>
        </p:txBody>
      </p:sp>
      <p:sp>
        <p:nvSpPr>
          <p:cNvPr id="20" name="文本框 19">
            <a:extLst>
              <a:ext uri="{FF2B5EF4-FFF2-40B4-BE49-F238E27FC236}">
                <a16:creationId xmlns:a16="http://schemas.microsoft.com/office/drawing/2014/main" id="{879FB7B9-791A-4388-8674-162F332CCDA6}"/>
              </a:ext>
            </a:extLst>
          </p:cNvPr>
          <p:cNvSpPr txBox="1"/>
          <p:nvPr/>
        </p:nvSpPr>
        <p:spPr>
          <a:xfrm>
            <a:off x="2492605" y="5360539"/>
            <a:ext cx="1408975" cy="646331"/>
          </a:xfrm>
          <a:prstGeom prst="rect">
            <a:avLst/>
          </a:prstGeom>
          <a:noFill/>
          <a:ln w="15875">
            <a:solidFill>
              <a:schemeClr val="tx1"/>
            </a:solidFill>
          </a:ln>
        </p:spPr>
        <p:txBody>
          <a:bodyPr wrap="square" rtlCol="0">
            <a:spAutoFit/>
          </a:bodyPr>
          <a:lstStyle/>
          <a:p>
            <a:r>
              <a:rPr lang="zh-CN" altLang="en-US" dirty="0"/>
              <a:t>邮件服务器（接收方）</a:t>
            </a:r>
          </a:p>
        </p:txBody>
      </p:sp>
      <p:sp>
        <p:nvSpPr>
          <p:cNvPr id="21" name="文本框 20">
            <a:extLst>
              <a:ext uri="{FF2B5EF4-FFF2-40B4-BE49-F238E27FC236}">
                <a16:creationId xmlns:a16="http://schemas.microsoft.com/office/drawing/2014/main" id="{9C085A74-B16C-4733-9C4E-66070881A785}"/>
              </a:ext>
            </a:extLst>
          </p:cNvPr>
          <p:cNvSpPr txBox="1"/>
          <p:nvPr/>
        </p:nvSpPr>
        <p:spPr>
          <a:xfrm>
            <a:off x="4210579" y="5360539"/>
            <a:ext cx="1408975" cy="646331"/>
          </a:xfrm>
          <a:prstGeom prst="rect">
            <a:avLst/>
          </a:prstGeom>
          <a:noFill/>
          <a:ln w="15875">
            <a:solidFill>
              <a:srgbClr val="FF0000"/>
            </a:solidFill>
          </a:ln>
        </p:spPr>
        <p:txBody>
          <a:bodyPr wrap="square" rtlCol="0">
            <a:spAutoFit/>
          </a:bodyPr>
          <a:lstStyle/>
          <a:p>
            <a:r>
              <a:rPr lang="zh-CN" altLang="en-US" dirty="0"/>
              <a:t>邮件服务器（中继）</a:t>
            </a:r>
          </a:p>
        </p:txBody>
      </p:sp>
      <p:cxnSp>
        <p:nvCxnSpPr>
          <p:cNvPr id="22" name="直接箭头连接符 21">
            <a:extLst>
              <a:ext uri="{FF2B5EF4-FFF2-40B4-BE49-F238E27FC236}">
                <a16:creationId xmlns:a16="http://schemas.microsoft.com/office/drawing/2014/main" id="{9D735465-89B7-46FF-894D-44BF2A6B4A03}"/>
              </a:ext>
            </a:extLst>
          </p:cNvPr>
          <p:cNvCxnSpPr>
            <a:stCxn id="18" idx="3"/>
            <a:endCxn id="19" idx="1"/>
          </p:cNvCxnSpPr>
          <p:nvPr/>
        </p:nvCxnSpPr>
        <p:spPr>
          <a:xfrm flipV="1">
            <a:off x="3901580" y="4202179"/>
            <a:ext cx="309000" cy="6232"/>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DE34955A-4406-459A-A67D-32E9309B4930}"/>
              </a:ext>
            </a:extLst>
          </p:cNvPr>
          <p:cNvCxnSpPr>
            <a:stCxn id="19" idx="2"/>
            <a:endCxn id="21" idx="0"/>
          </p:cNvCxnSpPr>
          <p:nvPr/>
        </p:nvCxnSpPr>
        <p:spPr>
          <a:xfrm flipH="1">
            <a:off x="4915067" y="4525344"/>
            <a:ext cx="1" cy="835195"/>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EDBEFF39-0B69-4149-BD78-26575585B624}"/>
              </a:ext>
            </a:extLst>
          </p:cNvPr>
          <p:cNvCxnSpPr>
            <a:stCxn id="21" idx="1"/>
            <a:endCxn id="20" idx="3"/>
          </p:cNvCxnSpPr>
          <p:nvPr/>
        </p:nvCxnSpPr>
        <p:spPr>
          <a:xfrm flipH="1">
            <a:off x="3901580" y="5683705"/>
            <a:ext cx="308999" cy="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BDD56BF-C54B-4538-BB82-E722599B76D9}"/>
              </a:ext>
            </a:extLst>
          </p:cNvPr>
          <p:cNvCxnSpPr>
            <a:stCxn id="18" idx="2"/>
          </p:cNvCxnSpPr>
          <p:nvPr/>
        </p:nvCxnSpPr>
        <p:spPr>
          <a:xfrm flipH="1">
            <a:off x="3197092" y="4531576"/>
            <a:ext cx="1" cy="468923"/>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爆炸形: 8 pt  25">
            <a:extLst>
              <a:ext uri="{FF2B5EF4-FFF2-40B4-BE49-F238E27FC236}">
                <a16:creationId xmlns:a16="http://schemas.microsoft.com/office/drawing/2014/main" id="{6EA90394-95F3-4A67-8C8D-E822B3C16733}"/>
              </a:ext>
            </a:extLst>
          </p:cNvPr>
          <p:cNvSpPr/>
          <p:nvPr/>
        </p:nvSpPr>
        <p:spPr>
          <a:xfrm>
            <a:off x="3023652" y="4965723"/>
            <a:ext cx="360037" cy="32280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Picture 4">
            <a:extLst>
              <a:ext uri="{FF2B5EF4-FFF2-40B4-BE49-F238E27FC236}">
                <a16:creationId xmlns:a16="http://schemas.microsoft.com/office/drawing/2014/main" id="{6BED4FE8-2200-4223-8CFA-802F6B801C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909" y="3830823"/>
            <a:ext cx="3070854" cy="232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6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par>
                          <p:cTn id="16" fill="hold">
                            <p:stCondLst>
                              <p:cond delay="23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09"/>
                                        </p:tgtEl>
                                        <p:attrNameLst>
                                          <p:attrName>style.visibility</p:attrName>
                                        </p:attrNameLst>
                                      </p:cBhvr>
                                      <p:to>
                                        <p:strVal val="visible"/>
                                      </p:to>
                                    </p:set>
                                    <p:anim to="0" calcmode="lin" valueType="num">
                                      <p:cBhvr>
                                        <p:cTn id="19" dur="500" decel="100000" fill="hold">
                                          <p:stCondLst>
                                            <p:cond delay="0"/>
                                          </p:stCondLst>
                                        </p:cTn>
                                        <p:tgtEl>
                                          <p:spTgt spid="109"/>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109"/>
                                        </p:tgtEl>
                                      </p:cBhvr>
                                    </p:animEffect>
                                    <p:animScale>
                                      <p:cBhvr>
                                        <p:cTn id="21" dur="500" decel="100000" fill="hold">
                                          <p:stCondLst>
                                            <p:cond delay="0"/>
                                          </p:stCondLst>
                                        </p:cTn>
                                        <p:tgtEl>
                                          <p:spTgt spid="109"/>
                                        </p:tgtEl>
                                      </p:cBhvr>
                                      <p:by x="100000" y="100000"/>
                                      <p:from x="110000" y="110000"/>
                                      <p:to x="100000" y="100000"/>
                                    </p:animScale>
                                  </p:childTnLst>
                                </p:cTn>
                              </p:par>
                            </p:childTnLst>
                          </p:cTn>
                        </p:par>
                        <p:par>
                          <p:cTn id="22" fill="hold">
                            <p:stCondLst>
                              <p:cond delay="345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17"/>
                                        </p:tgtEl>
                                        <p:attrNameLst>
                                          <p:attrName>style.visibility</p:attrName>
                                        </p:attrNameLst>
                                      </p:cBhvr>
                                      <p:to>
                                        <p:strVal val="visible"/>
                                      </p:to>
                                    </p:set>
                                    <p:anim to="0" calcmode="lin" valueType="num">
                                      <p:cBhvr>
                                        <p:cTn id="25"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26" dur="500">
                                          <p:stCondLst>
                                            <p:cond delay="0"/>
                                          </p:stCondLst>
                                        </p:cTn>
                                        <p:tgtEl>
                                          <p:spTgt spid="17"/>
                                        </p:tgtEl>
                                      </p:cBhvr>
                                    </p:animEffect>
                                    <p:animScale>
                                      <p:cBhvr>
                                        <p:cTn id="27" dur="500" decel="100000" fill="hold">
                                          <p:stCondLst>
                                            <p:cond delay="0"/>
                                          </p:stCondLst>
                                        </p:cTn>
                                        <p:tgtEl>
                                          <p:spTgt spid="17"/>
                                        </p:tgtEl>
                                      </p:cBhvr>
                                      <p:by x="100000" y="100000"/>
                                      <p:from x="110000" y="110000"/>
                                      <p:to x="100000" y="100000"/>
                                    </p:animScale>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up)">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left)">
                                      <p:cBhvr>
                                        <p:cTn id="56" dur="5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up)">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right)">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1000"/>
                                        <p:tgtEl>
                                          <p:spTgt spid="27"/>
                                        </p:tgtEl>
                                      </p:cBhvr>
                                    </p:animEffect>
                                    <p:anim calcmode="lin" valueType="num">
                                      <p:cBhvr>
                                        <p:cTn id="72" dur="1000" fill="hold"/>
                                        <p:tgtEl>
                                          <p:spTgt spid="27"/>
                                        </p:tgtEl>
                                        <p:attrNameLst>
                                          <p:attrName>ppt_x</p:attrName>
                                        </p:attrNameLst>
                                      </p:cBhvr>
                                      <p:tavLst>
                                        <p:tav tm="0">
                                          <p:val>
                                            <p:strVal val="#ppt_x"/>
                                          </p:val>
                                        </p:tav>
                                        <p:tav tm="100000">
                                          <p:val>
                                            <p:strVal val="#ppt_x"/>
                                          </p:val>
                                        </p:tav>
                                      </p:tavLst>
                                    </p:anim>
                                    <p:anim calcmode="lin" valueType="num">
                                      <p:cBhvr>
                                        <p:cTn id="7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109" grpId="0"/>
      <p:bldP spid="17" grpId="0"/>
      <p:bldP spid="18" grpId="0" animBg="1"/>
      <p:bldP spid="19" grpId="0" animBg="1"/>
      <p:bldP spid="20" grpId="0" animBg="1"/>
      <p:bldP spid="21" grpId="0" animBg="1"/>
      <p:bldP spid="2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9">
            <a:extLst>
              <a:ext uri="{FF2B5EF4-FFF2-40B4-BE49-F238E27FC236}">
                <a16:creationId xmlns:a16="http://schemas.microsoft.com/office/drawing/2014/main" id="{A8CDF935-F74C-4CDB-A37B-5CD5A367F9C7}"/>
              </a:ext>
            </a:extLst>
          </p:cNvPr>
          <p:cNvGraphicFramePr/>
          <p:nvPr>
            <p:extLst>
              <p:ext uri="{D42A27DB-BD31-4B8C-83A1-F6EECF244321}">
                <p14:modId xmlns:p14="http://schemas.microsoft.com/office/powerpoint/2010/main" val="1303216511"/>
              </p:ext>
            </p:extLst>
          </p:nvPr>
        </p:nvGraphicFramePr>
        <p:xfrm>
          <a:off x="4634901" y="3902066"/>
          <a:ext cx="3400494" cy="2211158"/>
        </p:xfrm>
        <a:graphic>
          <a:graphicData uri="http://schemas.openxmlformats.org/presentationml/2006/ole">
            <mc:AlternateContent xmlns:mc="http://schemas.openxmlformats.org/markup-compatibility/2006">
              <mc:Choice xmlns:v="urn:schemas-microsoft-com:vml" Requires="v">
                <p:oleObj spid="_x0000_s5142" r:id="rId6" imgW="4705350" imgH="3257550" progId="PBrush">
                  <p:embed/>
                </p:oleObj>
              </mc:Choice>
              <mc:Fallback>
                <p:oleObj r:id="rId6" imgW="4705350" imgH="3257550" progId="PBrush">
                  <p:embed/>
                  <p:pic>
                    <p:nvPicPr>
                      <p:cNvPr id="94210" name="Object 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4901" y="3902066"/>
                        <a:ext cx="3400494" cy="2211158"/>
                      </a:xfrm>
                      <a:prstGeom prst="rect">
                        <a:avLst/>
                      </a:prstGeom>
                      <a:noFill/>
                      <a:ln>
                        <a:noFill/>
                      </a:ln>
                    </p:spPr>
                  </p:pic>
                </p:oleObj>
              </mc:Fallback>
            </mc:AlternateContent>
          </a:graphicData>
        </a:graphic>
      </p:graphicFrame>
      <p:sp>
        <p:nvSpPr>
          <p:cNvPr id="25" name="PA-矩形 4">
            <a:extLst>
              <a:ext uri="{FF2B5EF4-FFF2-40B4-BE49-F238E27FC236}">
                <a16:creationId xmlns:a16="http://schemas.microsoft.com/office/drawing/2014/main" id="{C2DB34F3-C2B9-420A-9539-CB7FDD77B3D7}"/>
              </a:ext>
            </a:extLst>
          </p:cNvPr>
          <p:cNvSpPr>
            <a:spLocks noChangeArrowheads="1"/>
          </p:cNvSpPr>
          <p:nvPr>
            <p:custDataLst>
              <p:tags r:id="rId2"/>
            </p:custDataLst>
          </p:nvPr>
        </p:nvSpPr>
        <p:spPr bwMode="auto">
          <a:xfrm>
            <a:off x="1066303" y="1536523"/>
            <a:ext cx="965874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SMTP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最常用的实现方案是</a:t>
            </a:r>
            <a:r>
              <a:rPr lang="en-US" altLang="zh-CN" sz="24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Sendmail</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4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Sendmail</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有一个致命的缺陷：常以</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root</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用户权限工作。违背“最小信任”原则。</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SMTP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后台程序不必以</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root</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权限运行</a:t>
            </a:r>
          </a:p>
        </p:txBody>
      </p:sp>
      <p:sp>
        <p:nvSpPr>
          <p:cNvPr id="26" name="PA-矩形 4">
            <a:extLst>
              <a:ext uri="{FF2B5EF4-FFF2-40B4-BE49-F238E27FC236}">
                <a16:creationId xmlns:a16="http://schemas.microsoft.com/office/drawing/2014/main" id="{9BF01D5A-5BD1-4CEA-AFB7-AE139A604803}"/>
              </a:ext>
            </a:extLst>
          </p:cNvPr>
          <p:cNvSpPr>
            <a:spLocks noChangeArrowheads="1"/>
          </p:cNvSpPr>
          <p:nvPr>
            <p:custDataLst>
              <p:tags r:id="rId3"/>
            </p:custDataLst>
          </p:nvPr>
        </p:nvSpPr>
        <p:spPr bwMode="auto">
          <a:xfrm>
            <a:off x="1066303" y="2897598"/>
            <a:ext cx="965874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对于邮件管理人员来说，最大的问题是如何对这些邮件服务程序进行合理配置。</a:t>
            </a:r>
            <a:r>
              <a:rPr lang="en-US" altLang="zh-CN" sz="24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Sendmail</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的配置规则非常复杂。</a:t>
            </a:r>
          </a:p>
        </p:txBody>
      </p:sp>
      <p:sp>
        <p:nvSpPr>
          <p:cNvPr id="27" name="文本框 26">
            <a:extLst>
              <a:ext uri="{FF2B5EF4-FFF2-40B4-BE49-F238E27FC236}">
                <a16:creationId xmlns:a16="http://schemas.microsoft.com/office/drawing/2014/main" id="{085A2CC7-AE13-42B1-BD5B-B80B9B815DD1}"/>
              </a:ext>
            </a:extLst>
          </p:cNvPr>
          <p:cNvSpPr txBox="1"/>
          <p:nvPr/>
        </p:nvSpPr>
        <p:spPr>
          <a:xfrm>
            <a:off x="1553889" y="653569"/>
            <a:ext cx="9084218"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SMTP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4</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lang="en-US" altLang="zh-CN" sz="3600" dirty="0" err="1">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Sendmail</a:t>
            </a:r>
            <a:endPar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27"/>
                                        </p:tgtEl>
                                        <p:attrNameLst>
                                          <p:attrName>style.visibility</p:attrName>
                                        </p:attrNameLst>
                                      </p:cBhvr>
                                      <p:to>
                                        <p:strVal val="visible"/>
                                      </p:to>
                                    </p:set>
                                    <p:animEffect transition="in" filter="fade">
                                      <p:cBhvr>
                                        <p:cTn id="7" dur="500">
                                          <p:stCondLst>
                                            <p:cond delay="0"/>
                                          </p:stCondLst>
                                        </p:cTn>
                                        <p:tgtEl>
                                          <p:spTgt spid="27"/>
                                        </p:tgtEl>
                                      </p:cBhvr>
                                    </p:animEffect>
                                    <p:set>
                                      <p:cBhvr>
                                        <p:cTn id="8" dur="500" fill="hold">
                                          <p:stCondLst>
                                            <p:cond delay="500"/>
                                          </p:stCondLst>
                                        </p:cTn>
                                        <p:tgtEl>
                                          <p:spTgt spid="27"/>
                                        </p:tgtEl>
                                        <p:attrNameLst>
                                          <p:attrName>style.visibility</p:attrName>
                                        </p:attrNameLst>
                                      </p:cBhvr>
                                      <p:to>
                                        <p:strVal val="visible"/>
                                      </p:to>
                                    </p:set>
                                    <p:anim to="0" calcmode="lin" valueType="num">
                                      <p:cBhvr>
                                        <p:cTn id="9" dur="1000" decel="100000" fill="hold">
                                          <p:stCondLst>
                                            <p:cond delay="0"/>
                                          </p:stCondLst>
                                        </p:cTn>
                                        <p:tgtEl>
                                          <p:spTgt spid="27"/>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8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5"/>
                                        </p:tgtEl>
                                        <p:attrNameLst>
                                          <p:attrName>style.visibility</p:attrName>
                                        </p:attrNameLst>
                                      </p:cBhvr>
                                      <p:to>
                                        <p:strVal val="visible"/>
                                      </p:to>
                                    </p:set>
                                    <p:anim to="0" calcmode="lin" valueType="num">
                                      <p:cBhvr>
                                        <p:cTn id="13" dur="500" decel="100000" fill="hold">
                                          <p:stCondLst>
                                            <p:cond delay="0"/>
                                          </p:stCondLst>
                                        </p:cTn>
                                        <p:tgtEl>
                                          <p:spTgt spid="25"/>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5"/>
                                        </p:tgtEl>
                                      </p:cBhvr>
                                    </p:animEffect>
                                    <p:animScale>
                                      <p:cBhvr>
                                        <p:cTn id="15" dur="500" decel="100000" fill="hold">
                                          <p:stCondLst>
                                            <p:cond delay="0"/>
                                          </p:stCondLst>
                                        </p:cTn>
                                        <p:tgtEl>
                                          <p:spTgt spid="25"/>
                                        </p:tgtEl>
                                      </p:cBhvr>
                                      <p:by x="100000" y="100000"/>
                                      <p:from x="110000" y="110000"/>
                                      <p:to x="100000" y="100000"/>
                                    </p:animScale>
                                  </p:childTnLst>
                                </p:cTn>
                              </p:par>
                            </p:childTnLst>
                          </p:cTn>
                        </p:par>
                        <p:par>
                          <p:cTn id="16" fill="hold">
                            <p:stCondLst>
                              <p:cond delay="40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6"/>
                                        </p:tgtEl>
                                        <p:attrNameLst>
                                          <p:attrName>style.visibility</p:attrName>
                                        </p:attrNameLst>
                                      </p:cBhvr>
                                      <p:to>
                                        <p:strVal val="visible"/>
                                      </p:to>
                                    </p:set>
                                    <p:anim to="0" calcmode="lin" valueType="num">
                                      <p:cBhvr>
                                        <p:cTn id="19" dur="500" decel="100000" fill="hold">
                                          <p:stCondLst>
                                            <p:cond delay="0"/>
                                          </p:stCondLst>
                                        </p:cTn>
                                        <p:tgtEl>
                                          <p:spTgt spid="26"/>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6"/>
                                        </p:tgtEl>
                                      </p:cBhvr>
                                    </p:animEffect>
                                    <p:animScale>
                                      <p:cBhvr>
                                        <p:cTn id="21" dur="500" decel="100000" fill="hold">
                                          <p:stCondLst>
                                            <p:cond delay="0"/>
                                          </p:stCondLst>
                                        </p:cTn>
                                        <p:tgtEl>
                                          <p:spTgt spid="26"/>
                                        </p:tgtEl>
                                      </p:cBhvr>
                                      <p:by x="100000" y="100000"/>
                                      <p:from x="110000" y="110000"/>
                                      <p:to x="100000" y="100000"/>
                                    </p:animScale>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PA-矩形 4"/>
          <p:cNvSpPr>
            <a:spLocks noChangeArrowheads="1"/>
          </p:cNvSpPr>
          <p:nvPr>
            <p:custDataLst>
              <p:tags r:id="rId1"/>
            </p:custDataLst>
          </p:nvPr>
        </p:nvSpPr>
        <p:spPr bwMode="auto">
          <a:xfrm>
            <a:off x="1308426" y="1402616"/>
            <a:ext cx="9678101" cy="443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30000"/>
              </a:lnSpc>
              <a:spcAft>
                <a:spcPts val="600"/>
              </a:spcAft>
              <a:buClr>
                <a:srgbClr val="15449F"/>
              </a:buClr>
              <a:buFont typeface="Wingdings" panose="05000000000000000000" pitchFamily="2" charset="2"/>
              <a:buChar char="l"/>
              <a:defRPr/>
            </a:pPr>
            <a:r>
              <a:rPr lang="en-US" altLang="zh-CN" sz="2400" dirty="0">
                <a:latin typeface="方正正大黑简体" panose="02000000000000000000" pitchFamily="2" charset="-122"/>
                <a:ea typeface="方正正大黑简体" panose="02000000000000000000" pitchFamily="2" charset="-122"/>
              </a:rPr>
              <a:t>SMTP</a:t>
            </a:r>
            <a:r>
              <a:rPr lang="zh-CN" altLang="en-US" sz="2400" dirty="0">
                <a:latin typeface="方正正大黑简体" panose="02000000000000000000" pitchFamily="2" charset="-122"/>
                <a:ea typeface="方正正大黑简体" panose="02000000000000000000" pitchFamily="2" charset="-122"/>
              </a:rPr>
              <a:t>没有对源认证的问题</a:t>
            </a:r>
          </a:p>
          <a:p>
            <a:pPr marL="1332230" lvl="2" indent="-342900">
              <a:lnSpc>
                <a:spcPct val="130000"/>
              </a:lnSpc>
              <a:spcAft>
                <a:spcPts val="600"/>
              </a:spcAft>
              <a:buClr>
                <a:srgbClr val="15449F"/>
              </a:buClr>
              <a:buFont typeface="Wingdings" panose="05000000000000000000" pitchFamily="2" charset="2"/>
              <a:buChar char="ü"/>
              <a:defRPr/>
            </a:pPr>
            <a:r>
              <a:rPr lang="en-US" altLang="zh-CN" sz="2000" dirty="0">
                <a:latin typeface="方正正大黑简体" panose="02000000000000000000" pitchFamily="2" charset="-122"/>
                <a:ea typeface="方正正大黑简体" panose="02000000000000000000" pitchFamily="2" charset="-122"/>
              </a:rPr>
              <a:t>ESMTP</a:t>
            </a:r>
            <a:r>
              <a:rPr lang="zh-CN" altLang="en-US" sz="2000" dirty="0">
                <a:latin typeface="方正正大黑简体" panose="02000000000000000000" pitchFamily="2" charset="-122"/>
                <a:ea typeface="方正正大黑简体" panose="02000000000000000000" pitchFamily="2" charset="-122"/>
              </a:rPr>
              <a:t>协议代替了</a:t>
            </a:r>
            <a:r>
              <a:rPr lang="en-US" altLang="zh-CN" sz="2000" dirty="0">
                <a:latin typeface="方正正大黑简体" panose="02000000000000000000" pitchFamily="2" charset="-122"/>
                <a:ea typeface="方正正大黑简体" panose="02000000000000000000" pitchFamily="2" charset="-122"/>
              </a:rPr>
              <a:t>SMTP,</a:t>
            </a:r>
            <a:r>
              <a:rPr lang="zh-CN" altLang="en-US" sz="2000" dirty="0">
                <a:latin typeface="方正正大黑简体" panose="02000000000000000000" pitchFamily="2" charset="-122"/>
                <a:ea typeface="方正正大黑简体" panose="02000000000000000000" pitchFamily="2" charset="-122"/>
              </a:rPr>
              <a:t>增加了</a:t>
            </a:r>
            <a:r>
              <a:rPr lang="en-US" altLang="zh-CN" sz="2000" dirty="0">
                <a:latin typeface="方正正大黑简体" panose="02000000000000000000" pitchFamily="2" charset="-122"/>
                <a:ea typeface="方正正大黑简体" panose="02000000000000000000" pitchFamily="2" charset="-122"/>
              </a:rPr>
              <a:t>AUTH</a:t>
            </a:r>
            <a:r>
              <a:rPr lang="zh-CN" altLang="en-US" sz="2000" dirty="0">
                <a:latin typeface="方正正大黑简体" panose="02000000000000000000" pitchFamily="2" charset="-122"/>
                <a:ea typeface="方正正大黑简体" panose="02000000000000000000" pitchFamily="2" charset="-122"/>
              </a:rPr>
              <a:t>过程，但是认证能力有限（密码</a:t>
            </a:r>
            <a:r>
              <a:rPr lang="en-US" altLang="zh-CN" sz="2000" dirty="0">
                <a:latin typeface="方正正大黑简体" panose="02000000000000000000" pitchFamily="2" charset="-122"/>
                <a:ea typeface="方正正大黑简体" panose="02000000000000000000" pitchFamily="2" charset="-122"/>
              </a:rPr>
              <a:t>base64</a:t>
            </a:r>
            <a:r>
              <a:rPr lang="zh-CN" altLang="en-US" sz="2000" dirty="0">
                <a:latin typeface="方正正大黑简体" panose="02000000000000000000" pitchFamily="2" charset="-122"/>
                <a:ea typeface="方正正大黑简体" panose="02000000000000000000" pitchFamily="2" charset="-122"/>
              </a:rPr>
              <a:t>编码）</a:t>
            </a:r>
          </a:p>
          <a:p>
            <a:pPr marL="914400" lvl="2" indent="-342900">
              <a:lnSpc>
                <a:spcPct val="13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使用</a:t>
            </a:r>
            <a:r>
              <a:rPr lang="en-US" altLang="zh-CN" sz="2400" dirty="0">
                <a:latin typeface="方正正大黑简体" panose="02000000000000000000" pitchFamily="2" charset="-122"/>
                <a:ea typeface="方正正大黑简体" panose="02000000000000000000" pitchFamily="2" charset="-122"/>
              </a:rPr>
              <a:t>SMTPS(SMTP over SSL)</a:t>
            </a:r>
          </a:p>
          <a:p>
            <a:pPr marL="1332230" lvl="2" indent="-342900">
              <a:lnSpc>
                <a:spcPct val="130000"/>
              </a:lnSpc>
              <a:spcAft>
                <a:spcPts val="600"/>
              </a:spcAft>
              <a:buClr>
                <a:srgbClr val="15449F"/>
              </a:buClr>
              <a:buFont typeface="Wingdings" panose="05000000000000000000" pitchFamily="2" charset="2"/>
              <a:buChar char="ü"/>
              <a:defRPr/>
            </a:pPr>
            <a:r>
              <a:rPr lang="zh-CN" altLang="en-US" sz="2000" dirty="0">
                <a:latin typeface="方正正大黑简体" panose="02000000000000000000" pitchFamily="2" charset="-122"/>
                <a:ea typeface="方正正大黑简体" panose="02000000000000000000" pitchFamily="2" charset="-122"/>
              </a:rPr>
              <a:t>进行加密</a:t>
            </a:r>
          </a:p>
          <a:p>
            <a:pPr marL="914400" lvl="2" indent="-342900">
              <a:lnSpc>
                <a:spcPct val="13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开放中继</a:t>
            </a:r>
          </a:p>
          <a:p>
            <a:pPr marL="1332230" lvl="2" indent="-342900">
              <a:lnSpc>
                <a:spcPct val="130000"/>
              </a:lnSpc>
              <a:spcAft>
                <a:spcPts val="600"/>
              </a:spcAft>
              <a:buClr>
                <a:srgbClr val="15449F"/>
              </a:buClr>
              <a:buFont typeface="Wingdings" panose="05000000000000000000" pitchFamily="2" charset="2"/>
              <a:buChar char="ü"/>
              <a:defRPr/>
            </a:pPr>
            <a:r>
              <a:rPr lang="zh-CN" altLang="en-US" sz="2000" dirty="0">
                <a:latin typeface="方正正大黑简体" panose="02000000000000000000" pitchFamily="2" charset="-122"/>
                <a:ea typeface="方正正大黑简体" panose="02000000000000000000" pitchFamily="2" charset="-122"/>
              </a:rPr>
              <a:t>关闭开放中继</a:t>
            </a:r>
            <a:endParaRPr lang="en-US" altLang="zh-CN" sz="2000" dirty="0">
              <a:latin typeface="方正正大黑简体" panose="02000000000000000000" pitchFamily="2" charset="-122"/>
              <a:ea typeface="方正正大黑简体" panose="02000000000000000000" pitchFamily="2" charset="-122"/>
            </a:endParaRPr>
          </a:p>
          <a:p>
            <a:pPr marL="914400" lvl="2" indent="-342900">
              <a:lnSpc>
                <a:spcPct val="130000"/>
              </a:lnSpc>
              <a:spcAft>
                <a:spcPts val="600"/>
              </a:spcAft>
              <a:buClr>
                <a:srgbClr val="15449F"/>
              </a:buClr>
              <a:buFont typeface="Wingdings" panose="05000000000000000000" pitchFamily="2" charset="2"/>
              <a:buChar char="l"/>
              <a:defRPr/>
            </a:pPr>
            <a:r>
              <a:rPr lang="en-US" altLang="zh-CN" sz="2400" dirty="0">
                <a:latin typeface="方正正大黑简体" panose="02000000000000000000" pitchFamily="2" charset="-122"/>
                <a:ea typeface="方正正大黑简体" panose="02000000000000000000" pitchFamily="2" charset="-122"/>
              </a:rPr>
              <a:t>VRFY</a:t>
            </a:r>
            <a:r>
              <a:rPr lang="zh-CN" altLang="en-US" sz="2400" dirty="0">
                <a:latin typeface="方正正大黑简体" panose="02000000000000000000" pitchFamily="2" charset="-122"/>
                <a:ea typeface="方正正大黑简体" panose="02000000000000000000" pitchFamily="2" charset="-122"/>
              </a:rPr>
              <a:t>、</a:t>
            </a:r>
            <a:r>
              <a:rPr lang="en-US" altLang="zh-CN" sz="2400" dirty="0">
                <a:latin typeface="方正正大黑简体" panose="02000000000000000000" pitchFamily="2" charset="-122"/>
                <a:ea typeface="方正正大黑简体" panose="02000000000000000000" pitchFamily="2" charset="-122"/>
              </a:rPr>
              <a:t>EXPN</a:t>
            </a:r>
            <a:r>
              <a:rPr lang="zh-CN" altLang="en-US" sz="2400" dirty="0">
                <a:latin typeface="方正正大黑简体" panose="02000000000000000000" pitchFamily="2" charset="-122"/>
                <a:ea typeface="方正正大黑简体" panose="02000000000000000000" pitchFamily="2" charset="-122"/>
              </a:rPr>
              <a:t>、</a:t>
            </a:r>
            <a:r>
              <a:rPr lang="en-US" altLang="zh-CN" sz="2400" dirty="0">
                <a:latin typeface="方正正大黑简体" panose="02000000000000000000" pitchFamily="2" charset="-122"/>
                <a:ea typeface="方正正大黑简体" panose="02000000000000000000" pitchFamily="2" charset="-122"/>
              </a:rPr>
              <a:t>TURN</a:t>
            </a:r>
            <a:r>
              <a:rPr lang="zh-CN" altLang="en-US" sz="2400" dirty="0">
                <a:latin typeface="方正正大黑简体" panose="02000000000000000000" pitchFamily="2" charset="-122"/>
                <a:ea typeface="方正正大黑简体" panose="02000000000000000000" pitchFamily="2" charset="-122"/>
              </a:rPr>
              <a:t>等命令导致安全问题</a:t>
            </a:r>
          </a:p>
          <a:p>
            <a:pPr marL="1332230" lvl="2" indent="-342900">
              <a:lnSpc>
                <a:spcPct val="130000"/>
              </a:lnSpc>
              <a:spcAft>
                <a:spcPts val="600"/>
              </a:spcAft>
              <a:buClr>
                <a:srgbClr val="15449F"/>
              </a:buClr>
              <a:buFont typeface="Wingdings" panose="05000000000000000000" pitchFamily="2" charset="2"/>
              <a:buChar char="ü"/>
              <a:defRPr/>
            </a:pPr>
            <a:r>
              <a:rPr lang="zh-CN" altLang="en-US" sz="2000" dirty="0">
                <a:latin typeface="方正正大黑简体" panose="02000000000000000000" pitchFamily="2" charset="-122"/>
                <a:ea typeface="方正正大黑简体" panose="02000000000000000000" pitchFamily="2" charset="-122"/>
              </a:rPr>
              <a:t>可以禁用或者少用</a:t>
            </a:r>
          </a:p>
        </p:txBody>
      </p:sp>
      <p:sp>
        <p:nvSpPr>
          <p:cNvPr id="18" name="文本框 17">
            <a:extLst>
              <a:ext uri="{FF2B5EF4-FFF2-40B4-BE49-F238E27FC236}">
                <a16:creationId xmlns:a16="http://schemas.microsoft.com/office/drawing/2014/main" id="{7C6555A9-013C-42FA-8D94-E63BF14F4A25}"/>
              </a:ext>
            </a:extLst>
          </p:cNvPr>
          <p:cNvSpPr txBox="1"/>
          <p:nvPr/>
        </p:nvSpPr>
        <p:spPr>
          <a:xfrm>
            <a:off x="4145944" y="653569"/>
            <a:ext cx="3900107"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SMTP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的防范措施</a:t>
            </a:r>
          </a:p>
        </p:txBody>
      </p:sp>
    </p:spTree>
    <p:extLst>
      <p:ext uri="{BB962C8B-B14F-4D97-AF65-F5344CB8AC3E}">
        <p14:creationId xmlns:p14="http://schemas.microsoft.com/office/powerpoint/2010/main" val="34329659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18"/>
                                        </p:tgtEl>
                                        <p:attrNameLst>
                                          <p:attrName>style.visibility</p:attrName>
                                        </p:attrNameLst>
                                      </p:cBhvr>
                                      <p:to>
                                        <p:strVal val="visible"/>
                                      </p:to>
                                    </p:set>
                                    <p:animEffect transition="in" filter="fade">
                                      <p:cBhvr>
                                        <p:cTn id="7" dur="500">
                                          <p:stCondLst>
                                            <p:cond delay="0"/>
                                          </p:stCondLst>
                                        </p:cTn>
                                        <p:tgtEl>
                                          <p:spTgt spid="18"/>
                                        </p:tgtEl>
                                      </p:cBhvr>
                                    </p:animEffect>
                                    <p:set>
                                      <p:cBhvr>
                                        <p:cTn id="8" dur="500" fill="hold">
                                          <p:stCondLst>
                                            <p:cond delay="500"/>
                                          </p:stCondLst>
                                        </p:cTn>
                                        <p:tgtEl>
                                          <p:spTgt spid="18"/>
                                        </p:tgtEl>
                                        <p:attrNameLst>
                                          <p:attrName>style.visibility</p:attrName>
                                        </p:attrNameLst>
                                      </p:cBhvr>
                                      <p:to>
                                        <p:strVal val="visible"/>
                                      </p:to>
                                    </p:set>
                                    <p:anim to="0" calcmode="lin" valueType="num">
                                      <p:cBhvr>
                                        <p:cTn id="9" dur="1000" decel="100000" fill="hold">
                                          <p:stCondLst>
                                            <p:cond delay="0"/>
                                          </p:stCondLst>
                                        </p:cTn>
                                        <p:tgtEl>
                                          <p:spTgt spid="18"/>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iterate type="wd">
                                    <p:tmPct val="10000"/>
                                  </p:iterate>
                                  <p:childTnLst>
                                    <p:set>
                                      <p:cBhvr>
                                        <p:cTn id="13" dur="1" fill="hold">
                                          <p:stCondLst>
                                            <p:cond delay="0"/>
                                          </p:stCondLst>
                                        </p:cTn>
                                        <p:tgtEl>
                                          <p:spTgt spid="28">
                                            <p:txEl>
                                              <p:pRg st="0" end="0"/>
                                            </p:txEl>
                                          </p:spTgt>
                                        </p:tgtEl>
                                        <p:attrNameLst>
                                          <p:attrName>style.visibility</p:attrName>
                                        </p:attrNameLst>
                                      </p:cBhvr>
                                      <p:to>
                                        <p:strVal val="visible"/>
                                      </p:to>
                                    </p:set>
                                    <p:anim to="0" calcmode="lin" valueType="num">
                                      <p:cBhvr>
                                        <p:cTn id="14"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15" dur="500">
                                          <p:stCondLst>
                                            <p:cond delay="0"/>
                                          </p:stCondLst>
                                        </p:cTn>
                                        <p:tgtEl>
                                          <p:spTgt spid="28">
                                            <p:txEl>
                                              <p:pRg st="0" end="0"/>
                                            </p:txEl>
                                          </p:spTgt>
                                        </p:tgtEl>
                                      </p:cBhvr>
                                    </p:animEffect>
                                    <p:animScale>
                                      <p:cBhvr>
                                        <p:cTn id="16" dur="500" decel="100000" fill="hold">
                                          <p:stCondLst>
                                            <p:cond delay="0"/>
                                          </p:stCondLst>
                                        </p:cTn>
                                        <p:tgtEl>
                                          <p:spTgt spid="28">
                                            <p:txEl>
                                              <p:pRg st="0" end="0"/>
                                            </p:txEl>
                                          </p:spTgt>
                                        </p:tgtEl>
                                      </p:cBhvr>
                                      <p:by x="100000" y="100000"/>
                                      <p:from x="110000" y="110000"/>
                                      <p:to x="100000" y="100000"/>
                                    </p:animScale>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iterate type="wd">
                                    <p:tmPct val="10000"/>
                                  </p:iterate>
                                  <p:childTnLst>
                                    <p:set>
                                      <p:cBhvr>
                                        <p:cTn id="20" dur="1" fill="hold">
                                          <p:stCondLst>
                                            <p:cond delay="0"/>
                                          </p:stCondLst>
                                        </p:cTn>
                                        <p:tgtEl>
                                          <p:spTgt spid="28">
                                            <p:txEl>
                                              <p:pRg st="1" end="1"/>
                                            </p:txEl>
                                          </p:spTgt>
                                        </p:tgtEl>
                                        <p:attrNameLst>
                                          <p:attrName>style.visibility</p:attrName>
                                        </p:attrNameLst>
                                      </p:cBhvr>
                                      <p:to>
                                        <p:strVal val="visible"/>
                                      </p:to>
                                    </p:set>
                                    <p:anim to="0" calcmode="lin" valueType="num">
                                      <p:cBhvr>
                                        <p:cTn id="21" dur="500" decel="100000" fill="hold">
                                          <p:stCondLst>
                                            <p:cond delay="0"/>
                                          </p:stCondLst>
                                        </p:cTn>
                                        <p:tgtEl>
                                          <p:spTgt spid="28">
                                            <p:txEl>
                                              <p:pRg st="1" end="1"/>
                                            </p:txEl>
                                          </p:spTgt>
                                        </p:tgtEl>
                                        <p:attrNameLst>
                                          <p:attrName>ppt_y</p:attrName>
                                        </p:attrNameLst>
                                      </p:cBhvr>
                                      <p:tavLst>
                                        <p:tav tm="0">
                                          <p:val>
                                            <p:strVal val="ppt_y+0.02"/>
                                          </p:val>
                                        </p:tav>
                                        <p:tav tm="100000">
                                          <p:val>
                                            <p:strVal val="#ppt_y"/>
                                          </p:val>
                                        </p:tav>
                                      </p:tavLst>
                                    </p:anim>
                                    <p:animEffect transition="in" filter="fade">
                                      <p:cBhvr>
                                        <p:cTn id="22" dur="500">
                                          <p:stCondLst>
                                            <p:cond delay="0"/>
                                          </p:stCondLst>
                                        </p:cTn>
                                        <p:tgtEl>
                                          <p:spTgt spid="28">
                                            <p:txEl>
                                              <p:pRg st="1" end="1"/>
                                            </p:txEl>
                                          </p:spTgt>
                                        </p:tgtEl>
                                      </p:cBhvr>
                                    </p:animEffect>
                                    <p:animScale>
                                      <p:cBhvr>
                                        <p:cTn id="23" dur="500" decel="100000" fill="hold">
                                          <p:stCondLst>
                                            <p:cond delay="0"/>
                                          </p:stCondLst>
                                        </p:cTn>
                                        <p:tgtEl>
                                          <p:spTgt spid="28">
                                            <p:txEl>
                                              <p:pRg st="1" end="1"/>
                                            </p:txEl>
                                          </p:spTgt>
                                        </p:tgtEl>
                                      </p:cBhvr>
                                      <p:by x="100000" y="100000"/>
                                      <p:from x="110000" y="110000"/>
                                      <p:to x="100000" y="100000"/>
                                    </p:animScale>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iterate type="wd">
                                    <p:tmPct val="10000"/>
                                  </p:iterate>
                                  <p:childTnLst>
                                    <p:set>
                                      <p:cBhvr>
                                        <p:cTn id="27" dur="1" fill="hold">
                                          <p:stCondLst>
                                            <p:cond delay="0"/>
                                          </p:stCondLst>
                                        </p:cTn>
                                        <p:tgtEl>
                                          <p:spTgt spid="28">
                                            <p:txEl>
                                              <p:pRg st="2" end="2"/>
                                            </p:txEl>
                                          </p:spTgt>
                                        </p:tgtEl>
                                        <p:attrNameLst>
                                          <p:attrName>style.visibility</p:attrName>
                                        </p:attrNameLst>
                                      </p:cBhvr>
                                      <p:to>
                                        <p:strVal val="visible"/>
                                      </p:to>
                                    </p:set>
                                    <p:anim to="0" calcmode="lin" valueType="num">
                                      <p:cBhvr>
                                        <p:cTn id="28" dur="500" decel="100000" fill="hold">
                                          <p:stCondLst>
                                            <p:cond delay="0"/>
                                          </p:stCondLst>
                                        </p:cTn>
                                        <p:tgtEl>
                                          <p:spTgt spid="28">
                                            <p:txEl>
                                              <p:pRg st="2" end="2"/>
                                            </p:txEl>
                                          </p:spTgt>
                                        </p:tgtEl>
                                        <p:attrNameLst>
                                          <p:attrName>ppt_y</p:attrName>
                                        </p:attrNameLst>
                                      </p:cBhvr>
                                      <p:tavLst>
                                        <p:tav tm="0">
                                          <p:val>
                                            <p:strVal val="ppt_y+0.02"/>
                                          </p:val>
                                        </p:tav>
                                        <p:tav tm="100000">
                                          <p:val>
                                            <p:strVal val="#ppt_y"/>
                                          </p:val>
                                        </p:tav>
                                      </p:tavLst>
                                    </p:anim>
                                    <p:animEffect transition="in" filter="fade">
                                      <p:cBhvr>
                                        <p:cTn id="29" dur="500">
                                          <p:stCondLst>
                                            <p:cond delay="0"/>
                                          </p:stCondLst>
                                        </p:cTn>
                                        <p:tgtEl>
                                          <p:spTgt spid="28">
                                            <p:txEl>
                                              <p:pRg st="2" end="2"/>
                                            </p:txEl>
                                          </p:spTgt>
                                        </p:tgtEl>
                                      </p:cBhvr>
                                    </p:animEffect>
                                    <p:animScale>
                                      <p:cBhvr>
                                        <p:cTn id="30" dur="500" decel="100000" fill="hold">
                                          <p:stCondLst>
                                            <p:cond delay="0"/>
                                          </p:stCondLst>
                                        </p:cTn>
                                        <p:tgtEl>
                                          <p:spTgt spid="28">
                                            <p:txEl>
                                              <p:pRg st="2" end="2"/>
                                            </p:txEl>
                                          </p:spTgt>
                                        </p:tgtEl>
                                      </p:cBhvr>
                                      <p:by x="100000" y="100000"/>
                                      <p:from x="110000" y="110000"/>
                                      <p:to x="100000" y="100000"/>
                                    </p:animScale>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iterate type="wd">
                                    <p:tmPct val="10000"/>
                                  </p:iterate>
                                  <p:childTnLst>
                                    <p:set>
                                      <p:cBhvr>
                                        <p:cTn id="34" dur="1" fill="hold">
                                          <p:stCondLst>
                                            <p:cond delay="0"/>
                                          </p:stCondLst>
                                        </p:cTn>
                                        <p:tgtEl>
                                          <p:spTgt spid="28">
                                            <p:txEl>
                                              <p:pRg st="3" end="3"/>
                                            </p:txEl>
                                          </p:spTgt>
                                        </p:tgtEl>
                                        <p:attrNameLst>
                                          <p:attrName>style.visibility</p:attrName>
                                        </p:attrNameLst>
                                      </p:cBhvr>
                                      <p:to>
                                        <p:strVal val="visible"/>
                                      </p:to>
                                    </p:set>
                                    <p:anim to="0" calcmode="lin" valueType="num">
                                      <p:cBhvr>
                                        <p:cTn id="35" dur="500" decel="100000" fill="hold">
                                          <p:stCondLst>
                                            <p:cond delay="0"/>
                                          </p:stCondLst>
                                        </p:cTn>
                                        <p:tgtEl>
                                          <p:spTgt spid="28">
                                            <p:txEl>
                                              <p:pRg st="3" end="3"/>
                                            </p:txEl>
                                          </p:spTgt>
                                        </p:tgtEl>
                                        <p:attrNameLst>
                                          <p:attrName>ppt_y</p:attrName>
                                        </p:attrNameLst>
                                      </p:cBhvr>
                                      <p:tavLst>
                                        <p:tav tm="0">
                                          <p:val>
                                            <p:strVal val="ppt_y+0.02"/>
                                          </p:val>
                                        </p:tav>
                                        <p:tav tm="100000">
                                          <p:val>
                                            <p:strVal val="#ppt_y"/>
                                          </p:val>
                                        </p:tav>
                                      </p:tavLst>
                                    </p:anim>
                                    <p:animEffect transition="in" filter="fade">
                                      <p:cBhvr>
                                        <p:cTn id="36" dur="500">
                                          <p:stCondLst>
                                            <p:cond delay="0"/>
                                          </p:stCondLst>
                                        </p:cTn>
                                        <p:tgtEl>
                                          <p:spTgt spid="28">
                                            <p:txEl>
                                              <p:pRg st="3" end="3"/>
                                            </p:txEl>
                                          </p:spTgt>
                                        </p:tgtEl>
                                      </p:cBhvr>
                                    </p:animEffect>
                                    <p:animScale>
                                      <p:cBhvr>
                                        <p:cTn id="37" dur="500" decel="100000" fill="hold">
                                          <p:stCondLst>
                                            <p:cond delay="0"/>
                                          </p:stCondLst>
                                        </p:cTn>
                                        <p:tgtEl>
                                          <p:spTgt spid="28">
                                            <p:txEl>
                                              <p:pRg st="3" end="3"/>
                                            </p:txEl>
                                          </p:spTgt>
                                        </p:tgtEl>
                                      </p:cBhvr>
                                      <p:by x="100000" y="100000"/>
                                      <p:from x="110000" y="110000"/>
                                      <p:to x="100000" y="100000"/>
                                    </p:animScale>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iterate type="wd">
                                    <p:tmPct val="10000"/>
                                  </p:iterate>
                                  <p:childTnLst>
                                    <p:set>
                                      <p:cBhvr>
                                        <p:cTn id="41" dur="1" fill="hold">
                                          <p:stCondLst>
                                            <p:cond delay="0"/>
                                          </p:stCondLst>
                                        </p:cTn>
                                        <p:tgtEl>
                                          <p:spTgt spid="28">
                                            <p:txEl>
                                              <p:pRg st="4" end="4"/>
                                            </p:txEl>
                                          </p:spTgt>
                                        </p:tgtEl>
                                        <p:attrNameLst>
                                          <p:attrName>style.visibility</p:attrName>
                                        </p:attrNameLst>
                                      </p:cBhvr>
                                      <p:to>
                                        <p:strVal val="visible"/>
                                      </p:to>
                                    </p:set>
                                    <p:anim to="0" calcmode="lin" valueType="num">
                                      <p:cBhvr>
                                        <p:cTn id="42" dur="500" decel="100000" fill="hold">
                                          <p:stCondLst>
                                            <p:cond delay="0"/>
                                          </p:stCondLst>
                                        </p:cTn>
                                        <p:tgtEl>
                                          <p:spTgt spid="28">
                                            <p:txEl>
                                              <p:pRg st="4" end="4"/>
                                            </p:txEl>
                                          </p:spTgt>
                                        </p:tgtEl>
                                        <p:attrNameLst>
                                          <p:attrName>ppt_y</p:attrName>
                                        </p:attrNameLst>
                                      </p:cBhvr>
                                      <p:tavLst>
                                        <p:tav tm="0">
                                          <p:val>
                                            <p:strVal val="ppt_y+0.02"/>
                                          </p:val>
                                        </p:tav>
                                        <p:tav tm="100000">
                                          <p:val>
                                            <p:strVal val="#ppt_y"/>
                                          </p:val>
                                        </p:tav>
                                      </p:tavLst>
                                    </p:anim>
                                    <p:animEffect transition="in" filter="fade">
                                      <p:cBhvr>
                                        <p:cTn id="43" dur="500">
                                          <p:stCondLst>
                                            <p:cond delay="0"/>
                                          </p:stCondLst>
                                        </p:cTn>
                                        <p:tgtEl>
                                          <p:spTgt spid="28">
                                            <p:txEl>
                                              <p:pRg st="4" end="4"/>
                                            </p:txEl>
                                          </p:spTgt>
                                        </p:tgtEl>
                                      </p:cBhvr>
                                    </p:animEffect>
                                    <p:animScale>
                                      <p:cBhvr>
                                        <p:cTn id="44" dur="500" decel="100000" fill="hold">
                                          <p:stCondLst>
                                            <p:cond delay="0"/>
                                          </p:stCondLst>
                                        </p:cTn>
                                        <p:tgtEl>
                                          <p:spTgt spid="28">
                                            <p:txEl>
                                              <p:pRg st="4" end="4"/>
                                            </p:txEl>
                                          </p:spTgt>
                                        </p:tgtEl>
                                      </p:cBhvr>
                                      <p:by x="100000" y="100000"/>
                                      <p:from x="110000" y="110000"/>
                                      <p:to x="100000" y="100000"/>
                                    </p:animScale>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iterate type="wd">
                                    <p:tmPct val="10000"/>
                                  </p:iterate>
                                  <p:childTnLst>
                                    <p:set>
                                      <p:cBhvr>
                                        <p:cTn id="48" dur="1" fill="hold">
                                          <p:stCondLst>
                                            <p:cond delay="0"/>
                                          </p:stCondLst>
                                        </p:cTn>
                                        <p:tgtEl>
                                          <p:spTgt spid="28">
                                            <p:txEl>
                                              <p:pRg st="5" end="5"/>
                                            </p:txEl>
                                          </p:spTgt>
                                        </p:tgtEl>
                                        <p:attrNameLst>
                                          <p:attrName>style.visibility</p:attrName>
                                        </p:attrNameLst>
                                      </p:cBhvr>
                                      <p:to>
                                        <p:strVal val="visible"/>
                                      </p:to>
                                    </p:set>
                                    <p:anim to="0" calcmode="lin" valueType="num">
                                      <p:cBhvr>
                                        <p:cTn id="49" dur="500" decel="100000" fill="hold">
                                          <p:stCondLst>
                                            <p:cond delay="0"/>
                                          </p:stCondLst>
                                        </p:cTn>
                                        <p:tgtEl>
                                          <p:spTgt spid="28">
                                            <p:txEl>
                                              <p:pRg st="5" end="5"/>
                                            </p:txEl>
                                          </p:spTgt>
                                        </p:tgtEl>
                                        <p:attrNameLst>
                                          <p:attrName>ppt_y</p:attrName>
                                        </p:attrNameLst>
                                      </p:cBhvr>
                                      <p:tavLst>
                                        <p:tav tm="0">
                                          <p:val>
                                            <p:strVal val="ppt_y+0.02"/>
                                          </p:val>
                                        </p:tav>
                                        <p:tav tm="100000">
                                          <p:val>
                                            <p:strVal val="#ppt_y"/>
                                          </p:val>
                                        </p:tav>
                                      </p:tavLst>
                                    </p:anim>
                                    <p:animEffect transition="in" filter="fade">
                                      <p:cBhvr>
                                        <p:cTn id="50" dur="500">
                                          <p:stCondLst>
                                            <p:cond delay="0"/>
                                          </p:stCondLst>
                                        </p:cTn>
                                        <p:tgtEl>
                                          <p:spTgt spid="28">
                                            <p:txEl>
                                              <p:pRg st="5" end="5"/>
                                            </p:txEl>
                                          </p:spTgt>
                                        </p:tgtEl>
                                      </p:cBhvr>
                                    </p:animEffect>
                                    <p:animScale>
                                      <p:cBhvr>
                                        <p:cTn id="51" dur="500" decel="100000" fill="hold">
                                          <p:stCondLst>
                                            <p:cond delay="0"/>
                                          </p:stCondLst>
                                        </p:cTn>
                                        <p:tgtEl>
                                          <p:spTgt spid="28">
                                            <p:txEl>
                                              <p:pRg st="5" end="5"/>
                                            </p:txEl>
                                          </p:spTgt>
                                        </p:tgtEl>
                                      </p:cBhvr>
                                      <p:by x="100000" y="100000"/>
                                      <p:from x="110000" y="110000"/>
                                      <p:to x="100000" y="100000"/>
                                    </p:animScale>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iterate type="wd">
                                    <p:tmPct val="10000"/>
                                  </p:iterate>
                                  <p:childTnLst>
                                    <p:set>
                                      <p:cBhvr>
                                        <p:cTn id="55" dur="1" fill="hold">
                                          <p:stCondLst>
                                            <p:cond delay="0"/>
                                          </p:stCondLst>
                                        </p:cTn>
                                        <p:tgtEl>
                                          <p:spTgt spid="28">
                                            <p:txEl>
                                              <p:pRg st="6" end="6"/>
                                            </p:txEl>
                                          </p:spTgt>
                                        </p:tgtEl>
                                        <p:attrNameLst>
                                          <p:attrName>style.visibility</p:attrName>
                                        </p:attrNameLst>
                                      </p:cBhvr>
                                      <p:to>
                                        <p:strVal val="visible"/>
                                      </p:to>
                                    </p:set>
                                    <p:anim to="0" calcmode="lin" valueType="num">
                                      <p:cBhvr>
                                        <p:cTn id="56" dur="500" decel="100000" fill="hold">
                                          <p:stCondLst>
                                            <p:cond delay="0"/>
                                          </p:stCondLst>
                                        </p:cTn>
                                        <p:tgtEl>
                                          <p:spTgt spid="28">
                                            <p:txEl>
                                              <p:pRg st="6" end="6"/>
                                            </p:txEl>
                                          </p:spTgt>
                                        </p:tgtEl>
                                        <p:attrNameLst>
                                          <p:attrName>ppt_y</p:attrName>
                                        </p:attrNameLst>
                                      </p:cBhvr>
                                      <p:tavLst>
                                        <p:tav tm="0">
                                          <p:val>
                                            <p:strVal val="ppt_y+0.02"/>
                                          </p:val>
                                        </p:tav>
                                        <p:tav tm="100000">
                                          <p:val>
                                            <p:strVal val="#ppt_y"/>
                                          </p:val>
                                        </p:tav>
                                      </p:tavLst>
                                    </p:anim>
                                    <p:animEffect transition="in" filter="fade">
                                      <p:cBhvr>
                                        <p:cTn id="57" dur="500">
                                          <p:stCondLst>
                                            <p:cond delay="0"/>
                                          </p:stCondLst>
                                        </p:cTn>
                                        <p:tgtEl>
                                          <p:spTgt spid="28">
                                            <p:txEl>
                                              <p:pRg st="6" end="6"/>
                                            </p:txEl>
                                          </p:spTgt>
                                        </p:tgtEl>
                                      </p:cBhvr>
                                    </p:animEffect>
                                    <p:animScale>
                                      <p:cBhvr>
                                        <p:cTn id="58" dur="500" decel="100000" fill="hold">
                                          <p:stCondLst>
                                            <p:cond delay="0"/>
                                          </p:stCondLst>
                                        </p:cTn>
                                        <p:tgtEl>
                                          <p:spTgt spid="28">
                                            <p:txEl>
                                              <p:pRg st="6" end="6"/>
                                            </p:txEl>
                                          </p:spTgt>
                                        </p:tgtEl>
                                      </p:cBhvr>
                                      <p:by x="100000" y="100000"/>
                                      <p:from x="110000" y="110000"/>
                                      <p:to x="100000" y="100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iterate type="wd">
                                    <p:tmPct val="10000"/>
                                  </p:iterate>
                                  <p:childTnLst>
                                    <p:set>
                                      <p:cBhvr>
                                        <p:cTn id="62" dur="1" fill="hold">
                                          <p:stCondLst>
                                            <p:cond delay="0"/>
                                          </p:stCondLst>
                                        </p:cTn>
                                        <p:tgtEl>
                                          <p:spTgt spid="28">
                                            <p:txEl>
                                              <p:pRg st="7" end="7"/>
                                            </p:txEl>
                                          </p:spTgt>
                                        </p:tgtEl>
                                        <p:attrNameLst>
                                          <p:attrName>style.visibility</p:attrName>
                                        </p:attrNameLst>
                                      </p:cBhvr>
                                      <p:to>
                                        <p:strVal val="visible"/>
                                      </p:to>
                                    </p:set>
                                    <p:animEffect transition="in" filter="fade">
                                      <p:cBhvr>
                                        <p:cTn id="63" dur="500"/>
                                        <p:tgtEl>
                                          <p:spTgt spid="2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PA-矩形 4"/>
          <p:cNvSpPr>
            <a:spLocks noChangeArrowheads="1"/>
          </p:cNvSpPr>
          <p:nvPr>
            <p:custDataLst>
              <p:tags r:id="rId1"/>
            </p:custDataLst>
          </p:nvPr>
        </p:nvSpPr>
        <p:spPr bwMode="auto">
          <a:xfrm>
            <a:off x="1267393" y="1556846"/>
            <a:ext cx="9503367" cy="430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7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第一代：过滤技术、地址列表技术</a:t>
            </a: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latin typeface="方正正大黑简体" panose="02000000000000000000" pitchFamily="2" charset="-122"/>
                <a:ea typeface="方正正大黑简体" panose="02000000000000000000" pitchFamily="2" charset="-122"/>
              </a:rPr>
              <a:t>内容过滤、统计过滤</a:t>
            </a:r>
          </a:p>
          <a:p>
            <a:pPr marL="914400" lvl="2" indent="-342900">
              <a:lnSpc>
                <a:spcPct val="17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第二代：行为模式识别</a:t>
            </a:r>
            <a:endParaRPr lang="en-US" altLang="zh-CN" sz="2400" dirty="0">
              <a:latin typeface="方正正大黑简体" panose="02000000000000000000" pitchFamily="2" charset="-122"/>
              <a:ea typeface="方正正大黑简体" panose="02000000000000000000" pitchFamily="2" charset="-122"/>
            </a:endParaRP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latin typeface="方正正大黑简体" panose="02000000000000000000" pitchFamily="2" charset="-122"/>
                <a:ea typeface="方正正大黑简体" panose="02000000000000000000" pitchFamily="2" charset="-122"/>
              </a:rPr>
              <a:t>利用概率统计数学模型对垃圾邮件进行分类分析统计，如时间、频度、发送</a:t>
            </a:r>
            <a:r>
              <a:rPr lang="en-US" altLang="zh-CN" sz="2000" dirty="0">
                <a:latin typeface="方正正大黑简体" panose="02000000000000000000" pitchFamily="2" charset="-122"/>
                <a:ea typeface="方正正大黑简体" panose="02000000000000000000" pitchFamily="2" charset="-122"/>
              </a:rPr>
              <a:t>IP</a:t>
            </a:r>
            <a:r>
              <a:rPr lang="zh-CN" altLang="en-US" sz="2000" dirty="0">
                <a:latin typeface="方正正大黑简体" panose="02000000000000000000" pitchFamily="2" charset="-122"/>
                <a:ea typeface="方正正大黑简体" panose="02000000000000000000" pitchFamily="2" charset="-122"/>
              </a:rPr>
              <a:t>、协议声明特征、发送指纹等</a:t>
            </a:r>
            <a:r>
              <a:rPr lang="en-US" altLang="zh-CN" sz="2000" dirty="0">
                <a:latin typeface="方正正大黑简体" panose="02000000000000000000" pitchFamily="2" charset="-122"/>
                <a:ea typeface="方正正大黑简体" panose="02000000000000000000" pitchFamily="2" charset="-122"/>
              </a:rPr>
              <a:t>,</a:t>
            </a:r>
            <a:r>
              <a:rPr lang="zh-CN" altLang="en-US" sz="2000" dirty="0">
                <a:latin typeface="方正正大黑简体" panose="02000000000000000000" pitchFamily="2" charset="-122"/>
                <a:ea typeface="方正正大黑简体" panose="02000000000000000000" pitchFamily="2" charset="-122"/>
              </a:rPr>
              <a:t>不需要过滤邮件内容，提高过滤速度</a:t>
            </a:r>
          </a:p>
          <a:p>
            <a:pPr marL="914400" lvl="2" indent="-342900">
              <a:lnSpc>
                <a:spcPct val="17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第三代：电子邮件认证技术</a:t>
            </a: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latin typeface="方正正大黑简体" panose="02000000000000000000" pitchFamily="2" charset="-122"/>
                <a:ea typeface="方正正大黑简体" panose="02000000000000000000" pitchFamily="2" charset="-122"/>
              </a:rPr>
              <a:t>针对垃圾邮件的伪造域地址或伪造回复地址的有效阻断技术</a:t>
            </a:r>
          </a:p>
        </p:txBody>
      </p:sp>
      <p:sp>
        <p:nvSpPr>
          <p:cNvPr id="18" name="文本框 17">
            <a:extLst>
              <a:ext uri="{FF2B5EF4-FFF2-40B4-BE49-F238E27FC236}">
                <a16:creationId xmlns:a16="http://schemas.microsoft.com/office/drawing/2014/main" id="{056C3BD9-250B-4538-B573-7343AE5A9E8C}"/>
              </a:ext>
            </a:extLst>
          </p:cNvPr>
          <p:cNvSpPr txBox="1"/>
          <p:nvPr/>
        </p:nvSpPr>
        <p:spPr>
          <a:xfrm>
            <a:off x="4480170" y="653569"/>
            <a:ext cx="3231654"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反垃圾邮件技术</a:t>
            </a:r>
          </a:p>
        </p:txBody>
      </p:sp>
    </p:spTree>
    <p:extLst>
      <p:ext uri="{BB962C8B-B14F-4D97-AF65-F5344CB8AC3E}">
        <p14:creationId xmlns:p14="http://schemas.microsoft.com/office/powerpoint/2010/main" val="4848825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18"/>
                                        </p:tgtEl>
                                        <p:attrNameLst>
                                          <p:attrName>style.visibility</p:attrName>
                                        </p:attrNameLst>
                                      </p:cBhvr>
                                      <p:to>
                                        <p:strVal val="visible"/>
                                      </p:to>
                                    </p:set>
                                    <p:animEffect transition="in" filter="fade">
                                      <p:cBhvr>
                                        <p:cTn id="7" dur="500">
                                          <p:stCondLst>
                                            <p:cond delay="0"/>
                                          </p:stCondLst>
                                        </p:cTn>
                                        <p:tgtEl>
                                          <p:spTgt spid="18"/>
                                        </p:tgtEl>
                                      </p:cBhvr>
                                    </p:animEffect>
                                    <p:set>
                                      <p:cBhvr>
                                        <p:cTn id="8" dur="500" fill="hold">
                                          <p:stCondLst>
                                            <p:cond delay="500"/>
                                          </p:stCondLst>
                                        </p:cTn>
                                        <p:tgtEl>
                                          <p:spTgt spid="18"/>
                                        </p:tgtEl>
                                        <p:attrNameLst>
                                          <p:attrName>style.visibility</p:attrName>
                                        </p:attrNameLst>
                                      </p:cBhvr>
                                      <p:to>
                                        <p:strVal val="visible"/>
                                      </p:to>
                                    </p:set>
                                    <p:anim to="0" calcmode="lin" valueType="num">
                                      <p:cBhvr>
                                        <p:cTn id="9" dur="1000" decel="100000" fill="hold">
                                          <p:stCondLst>
                                            <p:cond delay="0"/>
                                          </p:stCondLst>
                                        </p:cTn>
                                        <p:tgtEl>
                                          <p:spTgt spid="18"/>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3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8">
                                            <p:txEl>
                                              <p:pRg st="0" end="0"/>
                                            </p:txEl>
                                          </p:spTgt>
                                        </p:tgtEl>
                                        <p:attrNameLst>
                                          <p:attrName>style.visibility</p:attrName>
                                        </p:attrNameLst>
                                      </p:cBhvr>
                                      <p:to>
                                        <p:strVal val="visible"/>
                                      </p:to>
                                    </p:set>
                                    <p:anim to="0" calcmode="lin" valueType="num">
                                      <p:cBhvr>
                                        <p:cTn id="13"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8">
                                            <p:txEl>
                                              <p:pRg st="0" end="0"/>
                                            </p:txEl>
                                          </p:spTgt>
                                        </p:tgtEl>
                                      </p:cBhvr>
                                    </p:animEffect>
                                    <p:animScale>
                                      <p:cBhvr>
                                        <p:cTn id="15" dur="500" decel="100000" fill="hold">
                                          <p:stCondLst>
                                            <p:cond delay="0"/>
                                          </p:stCondLst>
                                        </p:cTn>
                                        <p:tgtEl>
                                          <p:spTgt spid="28">
                                            <p:txEl>
                                              <p:pRg st="0" end="0"/>
                                            </p:txEl>
                                          </p:spTgt>
                                        </p:tgtEl>
                                      </p:cBhvr>
                                      <p:by x="100000" y="100000"/>
                                      <p:from x="110000" y="110000"/>
                                      <p:to x="100000" y="100000"/>
                                    </p:animScale>
                                  </p:childTnLst>
                                </p:cTn>
                              </p:par>
                            </p:childTnLst>
                          </p:cTn>
                        </p:par>
                        <p:par>
                          <p:cTn id="16" fill="hold">
                            <p:stCondLst>
                              <p:cond delay="22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xEl>
                                              <p:pRg st="1" end="1"/>
                                            </p:txEl>
                                          </p:spTgt>
                                        </p:tgtEl>
                                        <p:attrNameLst>
                                          <p:attrName>style.visibility</p:attrName>
                                        </p:attrNameLst>
                                      </p:cBhvr>
                                      <p:to>
                                        <p:strVal val="visible"/>
                                      </p:to>
                                    </p:set>
                                    <p:anim to="0" calcmode="lin" valueType="num">
                                      <p:cBhvr>
                                        <p:cTn id="19" dur="500" decel="100000" fill="hold">
                                          <p:stCondLst>
                                            <p:cond delay="0"/>
                                          </p:stCondLst>
                                        </p:cTn>
                                        <p:tgtEl>
                                          <p:spTgt spid="28">
                                            <p:txEl>
                                              <p:pRg st="1" end="1"/>
                                            </p:txEl>
                                          </p:spTgt>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xEl>
                                              <p:pRg st="1" end="1"/>
                                            </p:txEl>
                                          </p:spTgt>
                                        </p:tgtEl>
                                      </p:cBhvr>
                                    </p:animEffect>
                                    <p:animScale>
                                      <p:cBhvr>
                                        <p:cTn id="21" dur="500" decel="100000" fill="hold">
                                          <p:stCondLst>
                                            <p:cond delay="0"/>
                                          </p:stCondLst>
                                        </p:cTn>
                                        <p:tgtEl>
                                          <p:spTgt spid="28">
                                            <p:txEl>
                                              <p:pRg st="1" end="1"/>
                                            </p:txEl>
                                          </p:spTgt>
                                        </p:tgtEl>
                                      </p:cBhvr>
                                      <p:by x="100000" y="100000"/>
                                      <p:from x="110000" y="110000"/>
                                      <p:to x="100000" y="100000"/>
                                    </p:animScale>
                                  </p:childTnLst>
                                </p:cTn>
                              </p:par>
                            </p:childTnLst>
                          </p:cTn>
                        </p:par>
                        <p:par>
                          <p:cTn id="22" fill="hold">
                            <p:stCondLst>
                              <p:cond delay="290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28">
                                            <p:txEl>
                                              <p:pRg st="2" end="2"/>
                                            </p:txEl>
                                          </p:spTgt>
                                        </p:tgtEl>
                                        <p:attrNameLst>
                                          <p:attrName>style.visibility</p:attrName>
                                        </p:attrNameLst>
                                      </p:cBhvr>
                                      <p:to>
                                        <p:strVal val="visible"/>
                                      </p:to>
                                    </p:set>
                                    <p:anim to="0" calcmode="lin" valueType="num">
                                      <p:cBhvr>
                                        <p:cTn id="25" dur="500" decel="100000" fill="hold">
                                          <p:stCondLst>
                                            <p:cond delay="0"/>
                                          </p:stCondLst>
                                        </p:cTn>
                                        <p:tgtEl>
                                          <p:spTgt spid="28">
                                            <p:txEl>
                                              <p:pRg st="2" end="2"/>
                                            </p:txEl>
                                          </p:spTgt>
                                        </p:tgtEl>
                                        <p:attrNameLst>
                                          <p:attrName>ppt_y</p:attrName>
                                        </p:attrNameLst>
                                      </p:cBhvr>
                                      <p:tavLst>
                                        <p:tav tm="0">
                                          <p:val>
                                            <p:strVal val="ppt_y+0.02"/>
                                          </p:val>
                                        </p:tav>
                                        <p:tav tm="100000">
                                          <p:val>
                                            <p:strVal val="#ppt_y"/>
                                          </p:val>
                                        </p:tav>
                                      </p:tavLst>
                                    </p:anim>
                                    <p:animEffect transition="in" filter="fade">
                                      <p:cBhvr>
                                        <p:cTn id="26" dur="500">
                                          <p:stCondLst>
                                            <p:cond delay="0"/>
                                          </p:stCondLst>
                                        </p:cTn>
                                        <p:tgtEl>
                                          <p:spTgt spid="28">
                                            <p:txEl>
                                              <p:pRg st="2" end="2"/>
                                            </p:txEl>
                                          </p:spTgt>
                                        </p:tgtEl>
                                      </p:cBhvr>
                                    </p:animEffect>
                                    <p:animScale>
                                      <p:cBhvr>
                                        <p:cTn id="27" dur="500" decel="100000" fill="hold">
                                          <p:stCondLst>
                                            <p:cond delay="0"/>
                                          </p:stCondLst>
                                        </p:cTn>
                                        <p:tgtEl>
                                          <p:spTgt spid="28">
                                            <p:txEl>
                                              <p:pRg st="2" end="2"/>
                                            </p:txEl>
                                          </p:spTgt>
                                        </p:tgtEl>
                                      </p:cBhvr>
                                      <p:by x="100000" y="100000"/>
                                      <p:from x="110000" y="110000"/>
                                      <p:to x="100000" y="100000"/>
                                    </p:animScale>
                                  </p:childTnLst>
                                </p:cTn>
                              </p:par>
                            </p:childTnLst>
                          </p:cTn>
                        </p:par>
                        <p:par>
                          <p:cTn id="28" fill="hold">
                            <p:stCondLst>
                              <p:cond delay="3600"/>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28">
                                            <p:txEl>
                                              <p:pRg st="3" end="3"/>
                                            </p:txEl>
                                          </p:spTgt>
                                        </p:tgtEl>
                                        <p:attrNameLst>
                                          <p:attrName>style.visibility</p:attrName>
                                        </p:attrNameLst>
                                      </p:cBhvr>
                                      <p:to>
                                        <p:strVal val="visible"/>
                                      </p:to>
                                    </p:set>
                                    <p:anim to="0" calcmode="lin" valueType="num">
                                      <p:cBhvr>
                                        <p:cTn id="31" dur="500" decel="100000" fill="hold">
                                          <p:stCondLst>
                                            <p:cond delay="0"/>
                                          </p:stCondLst>
                                        </p:cTn>
                                        <p:tgtEl>
                                          <p:spTgt spid="28">
                                            <p:txEl>
                                              <p:pRg st="3" end="3"/>
                                            </p:txEl>
                                          </p:spTgt>
                                        </p:tgtEl>
                                        <p:attrNameLst>
                                          <p:attrName>ppt_y</p:attrName>
                                        </p:attrNameLst>
                                      </p:cBhvr>
                                      <p:tavLst>
                                        <p:tav tm="0">
                                          <p:val>
                                            <p:strVal val="ppt_y+0.02"/>
                                          </p:val>
                                        </p:tav>
                                        <p:tav tm="100000">
                                          <p:val>
                                            <p:strVal val="#ppt_y"/>
                                          </p:val>
                                        </p:tav>
                                      </p:tavLst>
                                    </p:anim>
                                    <p:animEffect transition="in" filter="fade">
                                      <p:cBhvr>
                                        <p:cTn id="32" dur="500">
                                          <p:stCondLst>
                                            <p:cond delay="0"/>
                                          </p:stCondLst>
                                        </p:cTn>
                                        <p:tgtEl>
                                          <p:spTgt spid="28">
                                            <p:txEl>
                                              <p:pRg st="3" end="3"/>
                                            </p:txEl>
                                          </p:spTgt>
                                        </p:tgtEl>
                                      </p:cBhvr>
                                    </p:animEffect>
                                    <p:animScale>
                                      <p:cBhvr>
                                        <p:cTn id="33" dur="500" decel="100000" fill="hold">
                                          <p:stCondLst>
                                            <p:cond delay="0"/>
                                          </p:stCondLst>
                                        </p:cTn>
                                        <p:tgtEl>
                                          <p:spTgt spid="28">
                                            <p:txEl>
                                              <p:pRg st="3" end="3"/>
                                            </p:txEl>
                                          </p:spTgt>
                                        </p:tgtEl>
                                      </p:cBhvr>
                                      <p:by x="100000" y="100000"/>
                                      <p:from x="110000" y="110000"/>
                                      <p:to x="100000" y="100000"/>
                                    </p:animScale>
                                  </p:childTnLst>
                                </p:cTn>
                              </p:par>
                            </p:childTnLst>
                          </p:cTn>
                        </p:par>
                        <p:par>
                          <p:cTn id="34" fill="hold">
                            <p:stCondLst>
                              <p:cond delay="5900"/>
                            </p:stCondLst>
                            <p:childTnLst>
                              <p:par>
                                <p:cTn id="35" presetID="10" presetClass="entr" presetSubtype="0" fill="hold" grpId="0" nodeType="afterEffect">
                                  <p:stCondLst>
                                    <p:cond delay="0"/>
                                  </p:stCondLst>
                                  <p:iterate type="wd">
                                    <p:tmPct val="10000"/>
                                  </p:iterate>
                                  <p:childTnLst>
                                    <p:set>
                                      <p:cBhvr>
                                        <p:cTn id="36" dur="1" fill="hold">
                                          <p:stCondLst>
                                            <p:cond delay="0"/>
                                          </p:stCondLst>
                                        </p:cTn>
                                        <p:tgtEl>
                                          <p:spTgt spid="28">
                                            <p:txEl>
                                              <p:pRg st="4" end="4"/>
                                            </p:txEl>
                                          </p:spTgt>
                                        </p:tgtEl>
                                        <p:attrNameLst>
                                          <p:attrName>style.visibility</p:attrName>
                                        </p:attrNameLst>
                                      </p:cBhvr>
                                      <p:to>
                                        <p:strVal val="visible"/>
                                      </p:to>
                                    </p:set>
                                    <p:anim to="0" calcmode="lin" valueType="num">
                                      <p:cBhvr>
                                        <p:cTn id="37" dur="500" decel="100000" fill="hold">
                                          <p:stCondLst>
                                            <p:cond delay="0"/>
                                          </p:stCondLst>
                                        </p:cTn>
                                        <p:tgtEl>
                                          <p:spTgt spid="28">
                                            <p:txEl>
                                              <p:pRg st="4" end="4"/>
                                            </p:txEl>
                                          </p:spTgt>
                                        </p:tgtEl>
                                        <p:attrNameLst>
                                          <p:attrName>ppt_y</p:attrName>
                                        </p:attrNameLst>
                                      </p:cBhvr>
                                      <p:tavLst>
                                        <p:tav tm="0">
                                          <p:val>
                                            <p:strVal val="ppt_y+0.02"/>
                                          </p:val>
                                        </p:tav>
                                        <p:tav tm="100000">
                                          <p:val>
                                            <p:strVal val="#ppt_y"/>
                                          </p:val>
                                        </p:tav>
                                      </p:tavLst>
                                    </p:anim>
                                    <p:animEffect transition="in" filter="fade">
                                      <p:cBhvr>
                                        <p:cTn id="38" dur="500">
                                          <p:stCondLst>
                                            <p:cond delay="0"/>
                                          </p:stCondLst>
                                        </p:cTn>
                                        <p:tgtEl>
                                          <p:spTgt spid="28">
                                            <p:txEl>
                                              <p:pRg st="4" end="4"/>
                                            </p:txEl>
                                          </p:spTgt>
                                        </p:tgtEl>
                                      </p:cBhvr>
                                    </p:animEffect>
                                    <p:animScale>
                                      <p:cBhvr>
                                        <p:cTn id="39" dur="500" decel="100000" fill="hold">
                                          <p:stCondLst>
                                            <p:cond delay="0"/>
                                          </p:stCondLst>
                                        </p:cTn>
                                        <p:tgtEl>
                                          <p:spTgt spid="28">
                                            <p:txEl>
                                              <p:pRg st="4" end="4"/>
                                            </p:txEl>
                                          </p:spTgt>
                                        </p:tgtEl>
                                      </p:cBhvr>
                                      <p:by x="100000" y="100000"/>
                                      <p:from x="110000" y="110000"/>
                                      <p:to x="100000" y="100000"/>
                                    </p:animScale>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iterate type="wd">
                                    <p:tmPct val="10000"/>
                                  </p:iterate>
                                  <p:childTnLst>
                                    <p:set>
                                      <p:cBhvr>
                                        <p:cTn id="43" dur="1" fill="hold">
                                          <p:stCondLst>
                                            <p:cond delay="0"/>
                                          </p:stCondLst>
                                        </p:cTn>
                                        <p:tgtEl>
                                          <p:spTgt spid="28">
                                            <p:txEl>
                                              <p:pRg st="5" end="5"/>
                                            </p:txEl>
                                          </p:spTgt>
                                        </p:tgtEl>
                                        <p:attrNameLst>
                                          <p:attrName>style.visibility</p:attrName>
                                        </p:attrNameLst>
                                      </p:cBhvr>
                                      <p:to>
                                        <p:strVal val="visible"/>
                                      </p:to>
                                    </p:set>
                                    <p:animEffect transition="in" filter="fade">
                                      <p:cBhvr>
                                        <p:cTn id="44" dur="500"/>
                                        <p:tgtEl>
                                          <p:spTgt spid="2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文本框 98"/>
          <p:cNvSpPr txBox="1"/>
          <p:nvPr/>
        </p:nvSpPr>
        <p:spPr>
          <a:xfrm>
            <a:off x="1491464" y="1868368"/>
            <a:ext cx="8997242" cy="523220"/>
          </a:xfrm>
          <a:prstGeom prst="rect">
            <a:avLst/>
          </a:prstGeom>
          <a:noFill/>
        </p:spPr>
        <p:txBody>
          <a:bodyPr wrap="square">
            <a:spAutoFit/>
          </a:bodyPr>
          <a:lstStyle/>
          <a:p>
            <a:pPr marL="457200" indent="-457200">
              <a:buSzPct val="150000"/>
              <a:buBlip>
                <a:blip r:embed="rId4"/>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中国互联网协会反垃圾信息中心</a:t>
            </a:r>
          </a:p>
        </p:txBody>
      </p:sp>
      <p:sp>
        <p:nvSpPr>
          <p:cNvPr id="109" name="PA-矩形 4"/>
          <p:cNvSpPr>
            <a:spLocks noChangeArrowheads="1"/>
          </p:cNvSpPr>
          <p:nvPr>
            <p:custDataLst>
              <p:tags r:id="rId1"/>
            </p:custDataLst>
          </p:nvPr>
        </p:nvSpPr>
        <p:spPr bwMode="auto">
          <a:xfrm>
            <a:off x="1491463" y="2596964"/>
            <a:ext cx="9634235" cy="50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http://www.12321.org.cn/</a:t>
            </a:r>
          </a:p>
        </p:txBody>
      </p:sp>
      <p:sp>
        <p:nvSpPr>
          <p:cNvPr id="24" name="文本框 23">
            <a:extLst>
              <a:ext uri="{FF2B5EF4-FFF2-40B4-BE49-F238E27FC236}">
                <a16:creationId xmlns:a16="http://schemas.microsoft.com/office/drawing/2014/main" id="{2F7E273B-1F91-43CE-A252-53FEB4C18DE4}"/>
              </a:ext>
            </a:extLst>
          </p:cNvPr>
          <p:cNvSpPr txBox="1"/>
          <p:nvPr/>
        </p:nvSpPr>
        <p:spPr>
          <a:xfrm>
            <a:off x="1491464" y="3673872"/>
            <a:ext cx="8997242" cy="523220"/>
          </a:xfrm>
          <a:prstGeom prst="rect">
            <a:avLst/>
          </a:prstGeom>
          <a:noFill/>
        </p:spPr>
        <p:txBody>
          <a:bodyPr wrap="square">
            <a:spAutoFit/>
          </a:bodyPr>
          <a:lstStyle/>
          <a:p>
            <a:pPr marL="457200" indent="-457200">
              <a:buSzPct val="150000"/>
              <a:buBlip>
                <a:blip r:embed="rId4"/>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中国反垃圾邮件联盟</a:t>
            </a:r>
          </a:p>
        </p:txBody>
      </p:sp>
      <p:sp>
        <p:nvSpPr>
          <p:cNvPr id="25" name="PA-矩形 4">
            <a:extLst>
              <a:ext uri="{FF2B5EF4-FFF2-40B4-BE49-F238E27FC236}">
                <a16:creationId xmlns:a16="http://schemas.microsoft.com/office/drawing/2014/main" id="{B5544120-DC8B-46F9-86EB-4BB74EEB8776}"/>
              </a:ext>
            </a:extLst>
          </p:cNvPr>
          <p:cNvSpPr>
            <a:spLocks noChangeArrowheads="1"/>
          </p:cNvSpPr>
          <p:nvPr>
            <p:custDataLst>
              <p:tags r:id="rId2"/>
            </p:custDataLst>
          </p:nvPr>
        </p:nvSpPr>
        <p:spPr bwMode="auto">
          <a:xfrm>
            <a:off x="1491463" y="4402468"/>
            <a:ext cx="9634235" cy="50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http://www.anti-spam.org.cn</a:t>
            </a:r>
          </a:p>
        </p:txBody>
      </p:sp>
      <p:sp>
        <p:nvSpPr>
          <p:cNvPr id="26" name="文本框 25">
            <a:extLst>
              <a:ext uri="{FF2B5EF4-FFF2-40B4-BE49-F238E27FC236}">
                <a16:creationId xmlns:a16="http://schemas.microsoft.com/office/drawing/2014/main" id="{F64294DE-10D4-4481-A260-0A42F2E2DC63}"/>
              </a:ext>
            </a:extLst>
          </p:cNvPr>
          <p:cNvSpPr txBox="1"/>
          <p:nvPr/>
        </p:nvSpPr>
        <p:spPr>
          <a:xfrm>
            <a:off x="4480171" y="653569"/>
            <a:ext cx="3231654"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反垃圾邮件组织</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iterate type="wd">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500">
                                          <p:stCondLst>
                                            <p:cond delay="0"/>
                                          </p:stCondLst>
                                        </p:cTn>
                                        <p:tgtEl>
                                          <p:spTgt spid="26"/>
                                        </p:tgtEl>
                                      </p:cBhvr>
                                    </p:animEffect>
                                    <p:set>
                                      <p:cBhvr>
                                        <p:cTn id="8" dur="500" fill="hold">
                                          <p:stCondLst>
                                            <p:cond delay="500"/>
                                          </p:stCondLst>
                                        </p:cTn>
                                        <p:tgtEl>
                                          <p:spTgt spid="26"/>
                                        </p:tgtEl>
                                        <p:attrNameLst>
                                          <p:attrName>style.visibility</p:attrName>
                                        </p:attrNameLst>
                                      </p:cBhvr>
                                      <p:to>
                                        <p:strVal val="visible"/>
                                      </p:to>
                                    </p:set>
                                    <p:anim to="0" calcmode="lin" valueType="num">
                                      <p:cBhvr>
                                        <p:cTn id="9" dur="1000" decel="100000" fill="hold">
                                          <p:stCondLst>
                                            <p:cond delay="0"/>
                                          </p:stCondLst>
                                        </p:cTn>
                                        <p:tgtEl>
                                          <p:spTgt spid="26"/>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iterate type="wd">
                                    <p:tmPct val="10000"/>
                                  </p:iterate>
                                  <p:childTnLst>
                                    <p:set>
                                      <p:cBhvr>
                                        <p:cTn id="13" dur="1" fill="hold">
                                          <p:stCondLst>
                                            <p:cond delay="0"/>
                                          </p:stCondLst>
                                        </p:cTn>
                                        <p:tgtEl>
                                          <p:spTgt spid="109"/>
                                        </p:tgtEl>
                                        <p:attrNameLst>
                                          <p:attrName>style.visibility</p:attrName>
                                        </p:attrNameLst>
                                      </p:cBhvr>
                                      <p:to>
                                        <p:strVal val="visible"/>
                                      </p:to>
                                    </p:set>
                                    <p:animEffect transition="in" filter="fade">
                                      <p:cBhvr>
                                        <p:cTn id="14" dur="500"/>
                                        <p:tgtEl>
                                          <p:spTgt spid="10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iterate type="wd">
                                    <p:tmPct val="10000"/>
                                  </p:iterate>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iterate type="wd">
                                    <p:tmPct val="10000"/>
                                  </p:iterate>
                                  <p:childTnLst>
                                    <p:set>
                                      <p:cBhvr>
                                        <p:cTn id="23" dur="1" fill="hold">
                                          <p:stCondLst>
                                            <p:cond delay="0"/>
                                          </p:stCondLst>
                                        </p:cTn>
                                        <p:tgtEl>
                                          <p:spTgt spid="99"/>
                                        </p:tgtEl>
                                        <p:attrNameLst>
                                          <p:attrName>style.visibility</p:attrName>
                                        </p:attrNameLst>
                                      </p:cBhvr>
                                      <p:to>
                                        <p:strVal val="visible"/>
                                      </p:to>
                                    </p:set>
                                    <p:animEffect transition="in" filter="fade">
                                      <p:cBhvr>
                                        <p:cTn id="24" dur="500"/>
                                        <p:tgtEl>
                                          <p:spTgt spid="9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iterate type="wd">
                                    <p:tmPct val="10000"/>
                                  </p:iterate>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9" grpId="0"/>
      <p:bldP spid="24" grpId="0"/>
      <p:bldP spid="25" grpId="0"/>
      <p:bldP spid="2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3101588" y="653569"/>
            <a:ext cx="5988819"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邮局协议（版本</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3</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—POP3</a:t>
            </a:r>
          </a:p>
        </p:txBody>
      </p:sp>
      <p:sp>
        <p:nvSpPr>
          <p:cNvPr id="99" name="文本框 98"/>
          <p:cNvSpPr txBox="1"/>
          <p:nvPr/>
        </p:nvSpPr>
        <p:spPr>
          <a:xfrm>
            <a:off x="1491464" y="1516209"/>
            <a:ext cx="8997242" cy="1200329"/>
          </a:xfrm>
          <a:prstGeom prst="rect">
            <a:avLst/>
          </a:prstGeom>
          <a:noFill/>
        </p:spPr>
        <p:txBody>
          <a:bodyPr wrap="square">
            <a:spAutoFit/>
          </a:bodyPr>
          <a:lstStyle/>
          <a:p>
            <a:pPr marL="457200" indent="-457200">
              <a:buSzPct val="150000"/>
              <a:buBlip>
                <a:blip r:embed="rId3"/>
              </a:buBlip>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是因特网电子邮件的第一个离线协议标准。</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POP3</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允许用户从服务器上把邮件存储到本地主机（即自己的计算机）上，同时删除保存在邮件服务器上的邮件。</a:t>
            </a:r>
          </a:p>
        </p:txBody>
      </p:sp>
      <p:pic>
        <p:nvPicPr>
          <p:cNvPr id="19" name="Picture 5">
            <a:extLst>
              <a:ext uri="{FF2B5EF4-FFF2-40B4-BE49-F238E27FC236}">
                <a16:creationId xmlns:a16="http://schemas.microsoft.com/office/drawing/2014/main" id="{FE8E7096-57F6-4897-A9C1-1336CF2364A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40197" y="2857890"/>
            <a:ext cx="348615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6">
            <a:extLst>
              <a:ext uri="{FF2B5EF4-FFF2-40B4-BE49-F238E27FC236}">
                <a16:creationId xmlns:a16="http://schemas.microsoft.com/office/drawing/2014/main" id="{8B9B7CC7-1195-4D5E-98B6-59336CC9410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64167" y="2692790"/>
            <a:ext cx="4529137" cy="337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7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3052377" y="720591"/>
            <a:ext cx="6367128" cy="553998"/>
          </a:xfrm>
          <a:prstGeom prst="rect">
            <a:avLst/>
          </a:prstGeom>
          <a:noFill/>
        </p:spPr>
        <p:txBody>
          <a:bodyPr wrap="none" lIns="0" tIns="0" rIns="0" bIns="0" rtlCol="0">
            <a:spAutoFit/>
          </a:bodyPr>
          <a:lstStyle/>
          <a:p>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动态主机配置协议</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——DHCP</a:t>
            </a:r>
          </a:p>
        </p:txBody>
      </p:sp>
      <p:sp>
        <p:nvSpPr>
          <p:cNvPr id="9" name="矩形 8"/>
          <p:cNvSpPr/>
          <p:nvPr/>
        </p:nvSpPr>
        <p:spPr>
          <a:xfrm>
            <a:off x="597807" y="1618187"/>
            <a:ext cx="10018339" cy="893963"/>
          </a:xfrm>
          <a:prstGeom prst="rect">
            <a:avLst/>
          </a:prstGeom>
        </p:spPr>
        <p:txBody>
          <a:bodyPr wrap="square">
            <a:spAutoFit/>
          </a:bodyPr>
          <a:lstStyle/>
          <a:p>
            <a:pPr marL="1257300" lvl="2" indent="-342900">
              <a:lnSpc>
                <a:spcPct val="11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DHCP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用来分配</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IP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地址，并提供启动计算机（或唤醒一个新网络）的其他信息，它是</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BOOTP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的扩展。</a:t>
            </a:r>
          </a:p>
        </p:txBody>
      </p:sp>
      <p:sp>
        <p:nvSpPr>
          <p:cNvPr id="28" name="文本框 27"/>
          <p:cNvSpPr txBox="1"/>
          <p:nvPr/>
        </p:nvSpPr>
        <p:spPr>
          <a:xfrm>
            <a:off x="1066302" y="2526493"/>
            <a:ext cx="9486819" cy="893963"/>
          </a:xfrm>
          <a:prstGeom prst="rect">
            <a:avLst/>
          </a:prstGeom>
          <a:noFill/>
        </p:spPr>
        <p:txBody>
          <a:bodyPr wrap="square" rtlCol="0">
            <a:spAutoFit/>
          </a:bodyPr>
          <a:lstStyle/>
          <a:p>
            <a:pPr marL="800100" lvl="1" indent="-342900">
              <a:lnSpc>
                <a:spcPct val="11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此协议能够提供：域名服务器地址、默认的路由地址、默认的域名及客户机的</a:t>
            </a:r>
            <a:r>
              <a:rPr lang="en-US" altLang="zh-CN" sz="2400" dirty="0">
                <a:latin typeface="方正正大黑简体" panose="02000000000000000000" pitchFamily="2" charset="-122"/>
                <a:ea typeface="方正正大黑简体" panose="02000000000000000000" pitchFamily="2" charset="-122"/>
              </a:rPr>
              <a:t>IP</a:t>
            </a:r>
            <a:r>
              <a:rPr lang="zh-CN" altLang="en-US" sz="2400" dirty="0">
                <a:latin typeface="方正正大黑简体" panose="02000000000000000000" pitchFamily="2" charset="-122"/>
                <a:ea typeface="方正正大黑简体" panose="02000000000000000000" pitchFamily="2" charset="-122"/>
              </a:rPr>
              <a:t>地址；以及网络时间服务器的地址等。</a:t>
            </a:r>
          </a:p>
        </p:txBody>
      </p:sp>
      <p:sp>
        <p:nvSpPr>
          <p:cNvPr id="27" name="Text Box 15">
            <a:extLst>
              <a:ext uri="{FF2B5EF4-FFF2-40B4-BE49-F238E27FC236}">
                <a16:creationId xmlns:a16="http://schemas.microsoft.com/office/drawing/2014/main" id="{26F05E07-12FA-46E5-B841-887185210A55}"/>
              </a:ext>
            </a:extLst>
          </p:cNvPr>
          <p:cNvSpPr txBox="1">
            <a:spLocks noChangeArrowheads="1"/>
          </p:cNvSpPr>
          <p:nvPr/>
        </p:nvSpPr>
        <p:spPr bwMode="auto">
          <a:xfrm>
            <a:off x="1546612" y="3828096"/>
            <a:ext cx="4789180" cy="1328023"/>
          </a:xfrm>
          <a:prstGeom prst="roundRect">
            <a:avLst/>
          </a:prstGeom>
        </p:spPr>
        <p:style>
          <a:lnRef idx="3">
            <a:schemeClr val="lt1"/>
          </a:lnRef>
          <a:fillRef idx="1">
            <a:schemeClr val="accent1"/>
          </a:fillRef>
          <a:effectRef idx="1">
            <a:schemeClr val="accent1"/>
          </a:effectRef>
          <a:fontRef idx="minor">
            <a:schemeClr val="lt1"/>
          </a:fontRef>
        </p:style>
        <p:txBody>
          <a:bodyPr wrap="square" anchor="ctr">
            <a:spAutoFit/>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spc="-150" dirty="0">
                <a:solidFill>
                  <a:schemeClr val="bg1"/>
                </a:solidFill>
                <a:latin typeface="方正正大黑简体" panose="02000000000000000000" pitchFamily="2" charset="-122"/>
                <a:ea typeface="方正正大黑简体" panose="02000000000000000000" pitchFamily="2" charset="-122"/>
              </a:rPr>
              <a:t>DHCP</a:t>
            </a:r>
            <a:r>
              <a:rPr lang="zh-CN" altLang="en-US" sz="2400" dirty="0">
                <a:solidFill>
                  <a:schemeClr val="bg1"/>
                </a:solidFill>
                <a:latin typeface="方正正大黑简体" panose="02000000000000000000" pitchFamily="2" charset="-122"/>
                <a:ea typeface="方正正大黑简体" panose="02000000000000000000" pitchFamily="2" charset="-122"/>
              </a:rPr>
              <a:t>对</a:t>
            </a:r>
            <a:r>
              <a:rPr lang="en-US" altLang="zh-CN" sz="2400" spc="-150" dirty="0">
                <a:solidFill>
                  <a:schemeClr val="bg1"/>
                </a:solidFill>
                <a:latin typeface="方正正大黑简体" panose="02000000000000000000" pitchFamily="2" charset="-122"/>
                <a:ea typeface="方正正大黑简体" panose="02000000000000000000" pitchFamily="2" charset="-122"/>
              </a:rPr>
              <a:t>IP</a:t>
            </a:r>
            <a:r>
              <a:rPr lang="zh-CN" altLang="en-US" sz="2400" dirty="0">
                <a:solidFill>
                  <a:schemeClr val="bg1"/>
                </a:solidFill>
                <a:latin typeface="方正正大黑简体" panose="02000000000000000000" pitchFamily="2" charset="-122"/>
                <a:ea typeface="方正正大黑简体" panose="02000000000000000000" pitchFamily="2" charset="-122"/>
              </a:rPr>
              <a:t>地址提供集中化的管理，简化了管理任务，可以很容易地为便携计算机分配</a:t>
            </a:r>
            <a:r>
              <a:rPr lang="en-US" altLang="zh-CN" sz="2400" dirty="0">
                <a:solidFill>
                  <a:schemeClr val="bg1"/>
                </a:solidFill>
                <a:latin typeface="方正正大黑简体" panose="02000000000000000000" pitchFamily="2" charset="-122"/>
                <a:ea typeface="方正正大黑简体" panose="02000000000000000000" pitchFamily="2" charset="-122"/>
              </a:rPr>
              <a:t>IP</a:t>
            </a:r>
            <a:r>
              <a:rPr lang="zh-CN" altLang="en-US" sz="2400" dirty="0">
                <a:solidFill>
                  <a:schemeClr val="bg1"/>
                </a:solidFill>
                <a:latin typeface="方正正大黑简体" panose="02000000000000000000" pitchFamily="2" charset="-122"/>
                <a:ea typeface="方正正大黑简体" panose="02000000000000000000" pitchFamily="2" charset="-122"/>
              </a:rPr>
              <a:t>地址。</a:t>
            </a:r>
          </a:p>
        </p:txBody>
      </p:sp>
      <p:pic>
        <p:nvPicPr>
          <p:cNvPr id="29" name="Picture 5">
            <a:extLst>
              <a:ext uri="{FF2B5EF4-FFF2-40B4-BE49-F238E27FC236}">
                <a16:creationId xmlns:a16="http://schemas.microsoft.com/office/drawing/2014/main" id="{EFAE76A1-8E22-4198-B7F7-21C159BB4B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792" y="3349898"/>
            <a:ext cx="3873528" cy="305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5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
                                        </p:tgtEl>
                                        <p:attrNameLst>
                                          <p:attrName>style.visibility</p:attrName>
                                        </p:attrNameLst>
                                      </p:cBhvr>
                                      <p:to>
                                        <p:strVal val="visible"/>
                                      </p:to>
                                    </p:set>
                                    <p:anim to="0" calcmode="lin" valueType="num">
                                      <p:cBhvr>
                                        <p:cTn id="13" dur="500" decel="100000" fill="hold">
                                          <p:stCondLst>
                                            <p:cond delay="0"/>
                                          </p:stCondLst>
                                        </p:cTn>
                                        <p:tgtEl>
                                          <p:spTgt spid="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
                                        </p:tgtEl>
                                      </p:cBhvr>
                                    </p:animEffect>
                                    <p:animScale>
                                      <p:cBhvr>
                                        <p:cTn id="15" dur="500" decel="100000" fill="hold">
                                          <p:stCondLst>
                                            <p:cond delay="0"/>
                                          </p:stCondLst>
                                        </p:cTn>
                                        <p:tgtEl>
                                          <p:spTgt spid="9"/>
                                        </p:tgtEl>
                                      </p:cBhvr>
                                      <p:by x="100000" y="100000"/>
                                      <p:from x="110000" y="110000"/>
                                      <p:to x="100000" y="100000"/>
                                    </p:animScale>
                                  </p:childTnLst>
                                </p:cTn>
                              </p:par>
                            </p:childTnLst>
                          </p:cTn>
                        </p:par>
                        <p:par>
                          <p:cTn id="16" fill="hold">
                            <p:stCondLst>
                              <p:cond delay="33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gtEl>
                                        <p:attrNameLst>
                                          <p:attrName>style.visibility</p:attrName>
                                        </p:attrNameLst>
                                      </p:cBhvr>
                                      <p:to>
                                        <p:strVal val="visible"/>
                                      </p:to>
                                    </p:set>
                                    <p:anim to="0" calcmode="lin" valueType="num">
                                      <p:cBhvr>
                                        <p:cTn id="19" dur="500" decel="100000" fill="hold">
                                          <p:stCondLst>
                                            <p:cond delay="0"/>
                                          </p:stCondLst>
                                        </p:cTn>
                                        <p:tgtEl>
                                          <p:spTgt spid="28"/>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gtEl>
                                      </p:cBhvr>
                                    </p:animEffect>
                                    <p:animScale>
                                      <p:cBhvr>
                                        <p:cTn id="21" dur="500" decel="100000" fill="hold">
                                          <p:stCondLst>
                                            <p:cond delay="0"/>
                                          </p:stCondLst>
                                        </p:cTn>
                                        <p:tgtEl>
                                          <p:spTgt spid="28"/>
                                        </p:tgtEl>
                                      </p:cBhvr>
                                      <p:by x="100000" y="100000"/>
                                      <p:from x="110000" y="110000"/>
                                      <p:to x="100000" y="100000"/>
                                    </p:animScale>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slide(fromBottom)">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 grpId="0"/>
      <p:bldP spid="28" grpId="0"/>
      <p:bldP spid="27"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E6793F4-0682-4D3E-B704-904A752F4808}"/>
              </a:ext>
            </a:extLst>
          </p:cNvPr>
          <p:cNvPicPr>
            <a:picLocks noChangeAspect="1"/>
          </p:cNvPicPr>
          <p:nvPr/>
        </p:nvPicPr>
        <p:blipFill>
          <a:blip r:embed="rId3"/>
          <a:stretch>
            <a:fillRect/>
          </a:stretch>
        </p:blipFill>
        <p:spPr>
          <a:xfrm>
            <a:off x="3706500" y="1436396"/>
            <a:ext cx="5121899" cy="4705676"/>
          </a:xfrm>
          <a:prstGeom prst="rect">
            <a:avLst/>
          </a:prstGeom>
        </p:spPr>
      </p:pic>
      <p:sp>
        <p:nvSpPr>
          <p:cNvPr id="21" name="Oval 6">
            <a:extLst>
              <a:ext uri="{FF2B5EF4-FFF2-40B4-BE49-F238E27FC236}">
                <a16:creationId xmlns:a16="http://schemas.microsoft.com/office/drawing/2014/main" id="{A10C2690-E8BE-4DB4-AA26-EDE4073FE9E6}"/>
              </a:ext>
            </a:extLst>
          </p:cNvPr>
          <p:cNvSpPr>
            <a:spLocks noChangeArrowheads="1"/>
          </p:cNvSpPr>
          <p:nvPr/>
        </p:nvSpPr>
        <p:spPr bwMode="auto">
          <a:xfrm>
            <a:off x="4089035" y="2364346"/>
            <a:ext cx="2178415" cy="375935"/>
          </a:xfrm>
          <a:prstGeom prst="ellipse">
            <a:avLst/>
          </a:prstGeom>
          <a:noFill/>
          <a:ln w="28575">
            <a:solidFill>
              <a:srgbClr val="FF0000"/>
            </a:solidFill>
            <a:round/>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marL="742950" indent="-285750" latinLnBrk="1">
              <a:spcBef>
                <a:spcPct val="20000"/>
              </a:spcBef>
              <a:buClr>
                <a:srgbClr val="6699FF"/>
              </a:buClr>
              <a:buFont typeface="Wingdings" panose="05000000000000000000" pitchFamily="2" charset="2"/>
              <a:buChar char="Ø"/>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eaLnBrk="1" latinLnBrk="0" hangingPunct="1">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24" name="文本框 23">
            <a:extLst>
              <a:ext uri="{FF2B5EF4-FFF2-40B4-BE49-F238E27FC236}">
                <a16:creationId xmlns:a16="http://schemas.microsoft.com/office/drawing/2014/main" id="{22119C1B-0E5D-4573-A944-20823F58349C}"/>
              </a:ext>
            </a:extLst>
          </p:cNvPr>
          <p:cNvSpPr txBox="1"/>
          <p:nvPr/>
        </p:nvSpPr>
        <p:spPr>
          <a:xfrm>
            <a:off x="3963202" y="653569"/>
            <a:ext cx="4265590"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POP3</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协议会话过程</a:t>
            </a:r>
          </a:p>
        </p:txBody>
      </p:sp>
    </p:spTree>
    <p:extLst>
      <p:ext uri="{BB962C8B-B14F-4D97-AF65-F5344CB8AC3E}">
        <p14:creationId xmlns:p14="http://schemas.microsoft.com/office/powerpoint/2010/main" val="885060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500">
                                          <p:stCondLst>
                                            <p:cond delay="0"/>
                                          </p:stCondLst>
                                        </p:cTn>
                                        <p:tgtEl>
                                          <p:spTgt spid="24"/>
                                        </p:tgtEl>
                                      </p:cBhvr>
                                    </p:animEffect>
                                    <p:set>
                                      <p:cBhvr>
                                        <p:cTn id="8" dur="500" fill="hold">
                                          <p:stCondLst>
                                            <p:cond delay="500"/>
                                          </p:stCondLst>
                                        </p:cTn>
                                        <p:tgtEl>
                                          <p:spTgt spid="24"/>
                                        </p:tgtEl>
                                        <p:attrNameLst>
                                          <p:attrName>style.visibility</p:attrName>
                                        </p:attrNameLst>
                                      </p:cBhvr>
                                      <p:to>
                                        <p:strVal val="visible"/>
                                      </p:to>
                                    </p:set>
                                    <p:anim to="0" calcmode="lin" valueType="num">
                                      <p:cBhvr>
                                        <p:cTn id="9" dur="1000" decel="100000" fill="hold">
                                          <p:stCondLst>
                                            <p:cond delay="0"/>
                                          </p:stCondLst>
                                        </p:cTn>
                                        <p:tgtEl>
                                          <p:spTgt spid="24"/>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down)">
                                      <p:cBhvr>
                                        <p:cTn id="2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PA-矩形 4"/>
          <p:cNvSpPr>
            <a:spLocks noChangeArrowheads="1"/>
          </p:cNvSpPr>
          <p:nvPr>
            <p:custDataLst>
              <p:tags r:id="rId1"/>
            </p:custDataLst>
          </p:nvPr>
        </p:nvSpPr>
        <p:spPr bwMode="auto">
          <a:xfrm>
            <a:off x="1066303" y="1382165"/>
            <a:ext cx="10074073" cy="461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7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协议非常简单，明文传输，非常不安全</a:t>
            </a:r>
          </a:p>
          <a:p>
            <a:pPr marL="914400" lvl="2" indent="-342900">
              <a:lnSpc>
                <a:spcPct val="170000"/>
              </a:lnSpc>
              <a:spcAft>
                <a:spcPts val="600"/>
              </a:spcAft>
              <a:buClr>
                <a:srgbClr val="15449F"/>
              </a:buClr>
              <a:buFont typeface="Wingdings" panose="05000000000000000000" pitchFamily="2" charset="2"/>
              <a:buChar char="l"/>
              <a:defRPr/>
            </a:pPr>
            <a:r>
              <a:rPr lang="en-US" altLang="zh-CN" sz="2400" dirty="0">
                <a:latin typeface="方正正大黑简体" panose="02000000000000000000" pitchFamily="2" charset="-122"/>
                <a:ea typeface="方正正大黑简体" panose="02000000000000000000" pitchFamily="2" charset="-122"/>
              </a:rPr>
              <a:t>user</a:t>
            </a:r>
            <a:r>
              <a:rPr lang="zh-CN" altLang="en-US" sz="2400" dirty="0">
                <a:latin typeface="方正正大黑简体" panose="02000000000000000000" pitchFamily="2" charset="-122"/>
                <a:ea typeface="方正正大黑简体" panose="02000000000000000000" pitchFamily="2" charset="-122"/>
              </a:rPr>
              <a:t>命令：口令明文传输，易被窃听</a:t>
            </a:r>
          </a:p>
          <a:p>
            <a:pPr marL="914400" lvl="2" indent="-342900">
              <a:lnSpc>
                <a:spcPct val="170000"/>
              </a:lnSpc>
              <a:spcAft>
                <a:spcPts val="600"/>
              </a:spcAft>
              <a:buClr>
                <a:srgbClr val="15449F"/>
              </a:buClr>
              <a:buFont typeface="Wingdings" panose="05000000000000000000" pitchFamily="2" charset="2"/>
              <a:buChar char="l"/>
              <a:defRPr/>
            </a:pPr>
            <a:r>
              <a:rPr lang="en-US" altLang="zh-CN" sz="2400" dirty="0">
                <a:latin typeface="方正正大黑简体" panose="02000000000000000000" pitchFamily="2" charset="-122"/>
                <a:ea typeface="方正正大黑简体" panose="02000000000000000000" pitchFamily="2" charset="-122"/>
              </a:rPr>
              <a:t>APOP</a:t>
            </a:r>
            <a:r>
              <a:rPr lang="zh-CN" altLang="en-US" sz="2400" dirty="0">
                <a:latin typeface="方正正大黑简体" panose="02000000000000000000" pitchFamily="2" charset="-122"/>
                <a:ea typeface="方正正大黑简体" panose="02000000000000000000" pitchFamily="2" charset="-122"/>
              </a:rPr>
              <a:t>命令：基于口令认证中的“挑战</a:t>
            </a:r>
            <a:r>
              <a:rPr lang="en-US" altLang="zh-CN" sz="2400" dirty="0">
                <a:latin typeface="方正正大黑简体" panose="02000000000000000000" pitchFamily="2" charset="-122"/>
                <a:ea typeface="方正正大黑简体" panose="02000000000000000000" pitchFamily="2" charset="-122"/>
              </a:rPr>
              <a:t>-</a:t>
            </a:r>
            <a:r>
              <a:rPr lang="zh-CN" altLang="en-US" sz="2400" dirty="0">
                <a:latin typeface="方正正大黑简体" panose="02000000000000000000" pitchFamily="2" charset="-122"/>
                <a:ea typeface="方正正大黑简体" panose="02000000000000000000" pitchFamily="2" charset="-122"/>
              </a:rPr>
              <a:t>响应”机制，提高了口令传输的安全性，但可能遭受字典攻击，而且口令明文存储，易被窃取</a:t>
            </a:r>
          </a:p>
          <a:p>
            <a:pPr marL="914400" lvl="2" indent="-342900">
              <a:lnSpc>
                <a:spcPct val="170000"/>
              </a:lnSpc>
              <a:spcAft>
                <a:spcPts val="600"/>
              </a:spcAft>
              <a:buClr>
                <a:srgbClr val="15449F"/>
              </a:buClr>
              <a:buFont typeface="Wingdings" panose="05000000000000000000" pitchFamily="2" charset="2"/>
              <a:buChar char="l"/>
              <a:defRPr/>
            </a:pPr>
            <a:r>
              <a:rPr lang="en-US" altLang="zh-CN" sz="2400" dirty="0">
                <a:latin typeface="方正正大黑简体" panose="02000000000000000000" pitchFamily="2" charset="-122"/>
                <a:ea typeface="方正正大黑简体" panose="02000000000000000000" pitchFamily="2" charset="-122"/>
              </a:rPr>
              <a:t>POP3</a:t>
            </a:r>
            <a:r>
              <a:rPr lang="zh-CN" altLang="en-US" sz="2400" dirty="0">
                <a:latin typeface="方正正大黑简体" panose="02000000000000000000" pitchFamily="2" charset="-122"/>
                <a:ea typeface="方正正大黑简体" panose="02000000000000000000" pitchFamily="2" charset="-122"/>
              </a:rPr>
              <a:t>服务器程序常以</a:t>
            </a:r>
            <a:r>
              <a:rPr lang="en-US" altLang="zh-CN" sz="2400" dirty="0">
                <a:latin typeface="方正正大黑简体" panose="02000000000000000000" pitchFamily="2" charset="-122"/>
                <a:ea typeface="方正正大黑简体" panose="02000000000000000000" pitchFamily="2" charset="-122"/>
              </a:rPr>
              <a:t>root</a:t>
            </a:r>
            <a:r>
              <a:rPr lang="zh-CN" altLang="en-US" sz="2400" dirty="0">
                <a:latin typeface="方正正大黑简体" panose="02000000000000000000" pitchFamily="2" charset="-122"/>
                <a:ea typeface="方正正大黑简体" panose="02000000000000000000" pitchFamily="2" charset="-122"/>
              </a:rPr>
              <a:t>权限运行，存在很大安全风险</a:t>
            </a:r>
          </a:p>
          <a:p>
            <a:pPr marL="914400" lvl="2" indent="-342900">
              <a:lnSpc>
                <a:spcPct val="170000"/>
              </a:lnSpc>
              <a:spcAft>
                <a:spcPts val="600"/>
              </a:spcAft>
              <a:buClr>
                <a:srgbClr val="15449F"/>
              </a:buClr>
              <a:buFont typeface="Wingdings" panose="05000000000000000000" pitchFamily="2" charset="2"/>
              <a:buChar char="l"/>
              <a:defRPr/>
            </a:pPr>
            <a:r>
              <a:rPr lang="en-US" altLang="zh-CN" sz="2400" dirty="0">
                <a:latin typeface="方正正大黑简体" panose="02000000000000000000" pitchFamily="2" charset="-122"/>
                <a:ea typeface="方正正大黑简体" panose="02000000000000000000" pitchFamily="2" charset="-122"/>
              </a:rPr>
              <a:t>POP3</a:t>
            </a:r>
            <a:r>
              <a:rPr lang="zh-CN" altLang="en-US" sz="2400" dirty="0">
                <a:latin typeface="方正正大黑简体" panose="02000000000000000000" pitchFamily="2" charset="-122"/>
                <a:ea typeface="方正正大黑简体" panose="02000000000000000000" pitchFamily="2" charset="-122"/>
              </a:rPr>
              <a:t>的防范：</a:t>
            </a: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latin typeface="方正正大黑简体" panose="02000000000000000000" pitchFamily="2" charset="-122"/>
                <a:ea typeface="方正正大黑简体" panose="02000000000000000000" pitchFamily="2" charset="-122"/>
              </a:rPr>
              <a:t>针对明文传输：</a:t>
            </a:r>
            <a:r>
              <a:rPr lang="en-US" altLang="zh-CN" sz="2000" dirty="0">
                <a:latin typeface="方正正大黑简体" panose="02000000000000000000" pitchFamily="2" charset="-122"/>
                <a:ea typeface="方正正大黑简体" panose="02000000000000000000" pitchFamily="2" charset="-122"/>
              </a:rPr>
              <a:t>POP3S</a:t>
            </a:r>
            <a:r>
              <a:rPr lang="zh-CN" altLang="en-US" sz="2000" dirty="0">
                <a:latin typeface="方正正大黑简体" panose="02000000000000000000" pitchFamily="2" charset="-122"/>
                <a:ea typeface="方正正大黑简体" panose="02000000000000000000" pitchFamily="2" charset="-122"/>
              </a:rPr>
              <a:t>（</a:t>
            </a:r>
            <a:r>
              <a:rPr lang="en-US" altLang="zh-CN" sz="2000" dirty="0">
                <a:latin typeface="方正正大黑简体" panose="02000000000000000000" pitchFamily="2" charset="-122"/>
                <a:ea typeface="方正正大黑简体" panose="02000000000000000000" pitchFamily="2" charset="-122"/>
              </a:rPr>
              <a:t>POP3 over SSL)</a:t>
            </a:r>
          </a:p>
        </p:txBody>
      </p:sp>
      <p:sp>
        <p:nvSpPr>
          <p:cNvPr id="17" name="文本框 16">
            <a:extLst>
              <a:ext uri="{FF2B5EF4-FFF2-40B4-BE49-F238E27FC236}">
                <a16:creationId xmlns:a16="http://schemas.microsoft.com/office/drawing/2014/main" id="{94D908D9-54AA-4D1C-9F3A-93FFEC4F526C}"/>
              </a:ext>
            </a:extLst>
          </p:cNvPr>
          <p:cNvSpPr txBox="1"/>
          <p:nvPr/>
        </p:nvSpPr>
        <p:spPr>
          <a:xfrm>
            <a:off x="3963202" y="653569"/>
            <a:ext cx="4265590"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POP3</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p>
        </p:txBody>
      </p:sp>
    </p:spTree>
    <p:extLst>
      <p:ext uri="{BB962C8B-B14F-4D97-AF65-F5344CB8AC3E}">
        <p14:creationId xmlns:p14="http://schemas.microsoft.com/office/powerpoint/2010/main" val="4564285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500">
                                          <p:stCondLst>
                                            <p:cond delay="0"/>
                                          </p:stCondLst>
                                        </p:cTn>
                                        <p:tgtEl>
                                          <p:spTgt spid="17"/>
                                        </p:tgtEl>
                                      </p:cBhvr>
                                    </p:animEffect>
                                    <p:set>
                                      <p:cBhvr>
                                        <p:cTn id="8" dur="500" fill="hold">
                                          <p:stCondLst>
                                            <p:cond delay="500"/>
                                          </p:stCondLst>
                                        </p:cTn>
                                        <p:tgtEl>
                                          <p:spTgt spid="17"/>
                                        </p:tgtEl>
                                        <p:attrNameLst>
                                          <p:attrName>style.visibility</p:attrName>
                                        </p:attrNameLst>
                                      </p:cBhvr>
                                      <p:to>
                                        <p:strVal val="visible"/>
                                      </p:to>
                                    </p:set>
                                    <p:anim to="0" calcmode="lin" valueType="num">
                                      <p:cBhvr>
                                        <p:cTn id="9" dur="1000" decel="100000" fill="hold">
                                          <p:stCondLst>
                                            <p:cond delay="0"/>
                                          </p:stCondLst>
                                        </p:cTn>
                                        <p:tgtEl>
                                          <p:spTgt spid="17"/>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iterate type="wd">
                                    <p:tmPct val="10000"/>
                                  </p:iterate>
                                  <p:childTnLst>
                                    <p:set>
                                      <p:cBhvr>
                                        <p:cTn id="13" dur="1" fill="hold">
                                          <p:stCondLst>
                                            <p:cond delay="0"/>
                                          </p:stCondLst>
                                        </p:cTn>
                                        <p:tgtEl>
                                          <p:spTgt spid="28">
                                            <p:txEl>
                                              <p:pRg st="0" end="0"/>
                                            </p:txEl>
                                          </p:spTgt>
                                        </p:tgtEl>
                                        <p:attrNameLst>
                                          <p:attrName>style.visibility</p:attrName>
                                        </p:attrNameLst>
                                      </p:cBhvr>
                                      <p:to>
                                        <p:strVal val="visible"/>
                                      </p:to>
                                    </p:set>
                                    <p:anim to="0" calcmode="lin" valueType="num">
                                      <p:cBhvr>
                                        <p:cTn id="14"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15" dur="500">
                                          <p:stCondLst>
                                            <p:cond delay="0"/>
                                          </p:stCondLst>
                                        </p:cTn>
                                        <p:tgtEl>
                                          <p:spTgt spid="28">
                                            <p:txEl>
                                              <p:pRg st="0" end="0"/>
                                            </p:txEl>
                                          </p:spTgt>
                                        </p:tgtEl>
                                      </p:cBhvr>
                                    </p:animEffect>
                                    <p:animScale>
                                      <p:cBhvr>
                                        <p:cTn id="16" dur="500" decel="100000" fill="hold">
                                          <p:stCondLst>
                                            <p:cond delay="0"/>
                                          </p:stCondLst>
                                        </p:cTn>
                                        <p:tgtEl>
                                          <p:spTgt spid="28">
                                            <p:txEl>
                                              <p:pRg st="0" end="0"/>
                                            </p:txEl>
                                          </p:spTgt>
                                        </p:tgtEl>
                                      </p:cBhvr>
                                      <p:by x="100000" y="100000"/>
                                      <p:from x="110000" y="110000"/>
                                      <p:to x="100000" y="100000"/>
                                    </p:animScale>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iterate type="wd">
                                    <p:tmPct val="10000"/>
                                  </p:iterate>
                                  <p:childTnLst>
                                    <p:set>
                                      <p:cBhvr>
                                        <p:cTn id="20" dur="1" fill="hold">
                                          <p:stCondLst>
                                            <p:cond delay="0"/>
                                          </p:stCondLst>
                                        </p:cTn>
                                        <p:tgtEl>
                                          <p:spTgt spid="28">
                                            <p:txEl>
                                              <p:pRg st="1" end="1"/>
                                            </p:txEl>
                                          </p:spTgt>
                                        </p:tgtEl>
                                        <p:attrNameLst>
                                          <p:attrName>style.visibility</p:attrName>
                                        </p:attrNameLst>
                                      </p:cBhvr>
                                      <p:to>
                                        <p:strVal val="visible"/>
                                      </p:to>
                                    </p:set>
                                    <p:anim to="0" calcmode="lin" valueType="num">
                                      <p:cBhvr>
                                        <p:cTn id="21" dur="500" decel="100000" fill="hold">
                                          <p:stCondLst>
                                            <p:cond delay="0"/>
                                          </p:stCondLst>
                                        </p:cTn>
                                        <p:tgtEl>
                                          <p:spTgt spid="28">
                                            <p:txEl>
                                              <p:pRg st="1" end="1"/>
                                            </p:txEl>
                                          </p:spTgt>
                                        </p:tgtEl>
                                        <p:attrNameLst>
                                          <p:attrName>ppt_y</p:attrName>
                                        </p:attrNameLst>
                                      </p:cBhvr>
                                      <p:tavLst>
                                        <p:tav tm="0">
                                          <p:val>
                                            <p:strVal val="ppt_y+0.02"/>
                                          </p:val>
                                        </p:tav>
                                        <p:tav tm="100000">
                                          <p:val>
                                            <p:strVal val="#ppt_y"/>
                                          </p:val>
                                        </p:tav>
                                      </p:tavLst>
                                    </p:anim>
                                    <p:animEffect transition="in" filter="fade">
                                      <p:cBhvr>
                                        <p:cTn id="22" dur="500">
                                          <p:stCondLst>
                                            <p:cond delay="0"/>
                                          </p:stCondLst>
                                        </p:cTn>
                                        <p:tgtEl>
                                          <p:spTgt spid="28">
                                            <p:txEl>
                                              <p:pRg st="1" end="1"/>
                                            </p:txEl>
                                          </p:spTgt>
                                        </p:tgtEl>
                                      </p:cBhvr>
                                    </p:animEffect>
                                    <p:animScale>
                                      <p:cBhvr>
                                        <p:cTn id="23" dur="500" decel="100000" fill="hold">
                                          <p:stCondLst>
                                            <p:cond delay="0"/>
                                          </p:stCondLst>
                                        </p:cTn>
                                        <p:tgtEl>
                                          <p:spTgt spid="28">
                                            <p:txEl>
                                              <p:pRg st="1" end="1"/>
                                            </p:txEl>
                                          </p:spTgt>
                                        </p:tgtEl>
                                      </p:cBhvr>
                                      <p:by x="100000" y="100000"/>
                                      <p:from x="110000" y="110000"/>
                                      <p:to x="100000" y="100000"/>
                                    </p:animScale>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iterate type="wd">
                                    <p:tmPct val="10000"/>
                                  </p:iterate>
                                  <p:childTnLst>
                                    <p:set>
                                      <p:cBhvr>
                                        <p:cTn id="27" dur="1" fill="hold">
                                          <p:stCondLst>
                                            <p:cond delay="0"/>
                                          </p:stCondLst>
                                        </p:cTn>
                                        <p:tgtEl>
                                          <p:spTgt spid="28">
                                            <p:txEl>
                                              <p:pRg st="2" end="2"/>
                                            </p:txEl>
                                          </p:spTgt>
                                        </p:tgtEl>
                                        <p:attrNameLst>
                                          <p:attrName>style.visibility</p:attrName>
                                        </p:attrNameLst>
                                      </p:cBhvr>
                                      <p:to>
                                        <p:strVal val="visible"/>
                                      </p:to>
                                    </p:set>
                                    <p:anim to="0" calcmode="lin" valueType="num">
                                      <p:cBhvr>
                                        <p:cTn id="28" dur="500" decel="100000" fill="hold">
                                          <p:stCondLst>
                                            <p:cond delay="0"/>
                                          </p:stCondLst>
                                        </p:cTn>
                                        <p:tgtEl>
                                          <p:spTgt spid="28">
                                            <p:txEl>
                                              <p:pRg st="2" end="2"/>
                                            </p:txEl>
                                          </p:spTgt>
                                        </p:tgtEl>
                                        <p:attrNameLst>
                                          <p:attrName>ppt_y</p:attrName>
                                        </p:attrNameLst>
                                      </p:cBhvr>
                                      <p:tavLst>
                                        <p:tav tm="0">
                                          <p:val>
                                            <p:strVal val="ppt_y+0.02"/>
                                          </p:val>
                                        </p:tav>
                                        <p:tav tm="100000">
                                          <p:val>
                                            <p:strVal val="#ppt_y"/>
                                          </p:val>
                                        </p:tav>
                                      </p:tavLst>
                                    </p:anim>
                                    <p:animEffect transition="in" filter="fade">
                                      <p:cBhvr>
                                        <p:cTn id="29" dur="500">
                                          <p:stCondLst>
                                            <p:cond delay="0"/>
                                          </p:stCondLst>
                                        </p:cTn>
                                        <p:tgtEl>
                                          <p:spTgt spid="28">
                                            <p:txEl>
                                              <p:pRg st="2" end="2"/>
                                            </p:txEl>
                                          </p:spTgt>
                                        </p:tgtEl>
                                      </p:cBhvr>
                                    </p:animEffect>
                                    <p:animScale>
                                      <p:cBhvr>
                                        <p:cTn id="30" dur="500" decel="100000" fill="hold">
                                          <p:stCondLst>
                                            <p:cond delay="0"/>
                                          </p:stCondLst>
                                        </p:cTn>
                                        <p:tgtEl>
                                          <p:spTgt spid="28">
                                            <p:txEl>
                                              <p:pRg st="2" end="2"/>
                                            </p:txEl>
                                          </p:spTgt>
                                        </p:tgtEl>
                                      </p:cBhvr>
                                      <p:by x="100000" y="100000"/>
                                      <p:from x="110000" y="110000"/>
                                      <p:to x="100000" y="100000"/>
                                    </p:animScale>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iterate type="wd">
                                    <p:tmPct val="10000"/>
                                  </p:iterate>
                                  <p:childTnLst>
                                    <p:set>
                                      <p:cBhvr>
                                        <p:cTn id="34" dur="1" fill="hold">
                                          <p:stCondLst>
                                            <p:cond delay="0"/>
                                          </p:stCondLst>
                                        </p:cTn>
                                        <p:tgtEl>
                                          <p:spTgt spid="28">
                                            <p:txEl>
                                              <p:pRg st="3" end="3"/>
                                            </p:txEl>
                                          </p:spTgt>
                                        </p:tgtEl>
                                        <p:attrNameLst>
                                          <p:attrName>style.visibility</p:attrName>
                                        </p:attrNameLst>
                                      </p:cBhvr>
                                      <p:to>
                                        <p:strVal val="visible"/>
                                      </p:to>
                                    </p:set>
                                    <p:anim to="0" calcmode="lin" valueType="num">
                                      <p:cBhvr>
                                        <p:cTn id="35" dur="500" decel="100000" fill="hold">
                                          <p:stCondLst>
                                            <p:cond delay="0"/>
                                          </p:stCondLst>
                                        </p:cTn>
                                        <p:tgtEl>
                                          <p:spTgt spid="28">
                                            <p:txEl>
                                              <p:pRg st="3" end="3"/>
                                            </p:txEl>
                                          </p:spTgt>
                                        </p:tgtEl>
                                        <p:attrNameLst>
                                          <p:attrName>ppt_y</p:attrName>
                                        </p:attrNameLst>
                                      </p:cBhvr>
                                      <p:tavLst>
                                        <p:tav tm="0">
                                          <p:val>
                                            <p:strVal val="ppt_y+0.02"/>
                                          </p:val>
                                        </p:tav>
                                        <p:tav tm="100000">
                                          <p:val>
                                            <p:strVal val="#ppt_y"/>
                                          </p:val>
                                        </p:tav>
                                      </p:tavLst>
                                    </p:anim>
                                    <p:animEffect transition="in" filter="fade">
                                      <p:cBhvr>
                                        <p:cTn id="36" dur="500">
                                          <p:stCondLst>
                                            <p:cond delay="0"/>
                                          </p:stCondLst>
                                        </p:cTn>
                                        <p:tgtEl>
                                          <p:spTgt spid="28">
                                            <p:txEl>
                                              <p:pRg st="3" end="3"/>
                                            </p:txEl>
                                          </p:spTgt>
                                        </p:tgtEl>
                                      </p:cBhvr>
                                    </p:animEffect>
                                    <p:animScale>
                                      <p:cBhvr>
                                        <p:cTn id="37" dur="500" decel="100000" fill="hold">
                                          <p:stCondLst>
                                            <p:cond delay="0"/>
                                          </p:stCondLst>
                                        </p:cTn>
                                        <p:tgtEl>
                                          <p:spTgt spid="28">
                                            <p:txEl>
                                              <p:pRg st="3" end="3"/>
                                            </p:txEl>
                                          </p:spTgt>
                                        </p:tgtEl>
                                      </p:cBhvr>
                                      <p:by x="100000" y="100000"/>
                                      <p:from x="110000" y="110000"/>
                                      <p:to x="100000" y="100000"/>
                                    </p:animScale>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iterate type="wd">
                                    <p:tmPct val="10000"/>
                                  </p:iterate>
                                  <p:childTnLst>
                                    <p:set>
                                      <p:cBhvr>
                                        <p:cTn id="41" dur="1" fill="hold">
                                          <p:stCondLst>
                                            <p:cond delay="0"/>
                                          </p:stCondLst>
                                        </p:cTn>
                                        <p:tgtEl>
                                          <p:spTgt spid="28">
                                            <p:txEl>
                                              <p:pRg st="4" end="4"/>
                                            </p:txEl>
                                          </p:spTgt>
                                        </p:tgtEl>
                                        <p:attrNameLst>
                                          <p:attrName>style.visibility</p:attrName>
                                        </p:attrNameLst>
                                      </p:cBhvr>
                                      <p:to>
                                        <p:strVal val="visible"/>
                                      </p:to>
                                    </p:set>
                                    <p:anim to="0" calcmode="lin" valueType="num">
                                      <p:cBhvr>
                                        <p:cTn id="42" dur="500" decel="100000" fill="hold">
                                          <p:stCondLst>
                                            <p:cond delay="0"/>
                                          </p:stCondLst>
                                        </p:cTn>
                                        <p:tgtEl>
                                          <p:spTgt spid="28">
                                            <p:txEl>
                                              <p:pRg st="4" end="4"/>
                                            </p:txEl>
                                          </p:spTgt>
                                        </p:tgtEl>
                                        <p:attrNameLst>
                                          <p:attrName>ppt_y</p:attrName>
                                        </p:attrNameLst>
                                      </p:cBhvr>
                                      <p:tavLst>
                                        <p:tav tm="0">
                                          <p:val>
                                            <p:strVal val="ppt_y+0.02"/>
                                          </p:val>
                                        </p:tav>
                                        <p:tav tm="100000">
                                          <p:val>
                                            <p:strVal val="#ppt_y"/>
                                          </p:val>
                                        </p:tav>
                                      </p:tavLst>
                                    </p:anim>
                                    <p:animEffect transition="in" filter="fade">
                                      <p:cBhvr>
                                        <p:cTn id="43" dur="500">
                                          <p:stCondLst>
                                            <p:cond delay="0"/>
                                          </p:stCondLst>
                                        </p:cTn>
                                        <p:tgtEl>
                                          <p:spTgt spid="28">
                                            <p:txEl>
                                              <p:pRg st="4" end="4"/>
                                            </p:txEl>
                                          </p:spTgt>
                                        </p:tgtEl>
                                      </p:cBhvr>
                                    </p:animEffect>
                                    <p:animScale>
                                      <p:cBhvr>
                                        <p:cTn id="44" dur="500" decel="100000" fill="hold">
                                          <p:stCondLst>
                                            <p:cond delay="0"/>
                                          </p:stCondLst>
                                        </p:cTn>
                                        <p:tgtEl>
                                          <p:spTgt spid="28">
                                            <p:txEl>
                                              <p:pRg st="4" end="4"/>
                                            </p:txEl>
                                          </p:spTgt>
                                        </p:tgtEl>
                                      </p:cBhvr>
                                      <p:by x="100000" y="100000"/>
                                      <p:from x="110000" y="110000"/>
                                      <p:to x="100000" y="100000"/>
                                    </p:animScale>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iterate type="wd">
                                    <p:tmPct val="10000"/>
                                  </p:iterate>
                                  <p:childTnLst>
                                    <p:set>
                                      <p:cBhvr>
                                        <p:cTn id="48" dur="1" fill="hold">
                                          <p:stCondLst>
                                            <p:cond delay="0"/>
                                          </p:stCondLst>
                                        </p:cTn>
                                        <p:tgtEl>
                                          <p:spTgt spid="28">
                                            <p:txEl>
                                              <p:pRg st="5" end="5"/>
                                            </p:txEl>
                                          </p:spTgt>
                                        </p:tgtEl>
                                        <p:attrNameLst>
                                          <p:attrName>style.visibility</p:attrName>
                                        </p:attrNameLst>
                                      </p:cBhvr>
                                      <p:to>
                                        <p:strVal val="visible"/>
                                      </p:to>
                                    </p:set>
                                    <p:animEffect transition="in" filter="fade">
                                      <p:cBhvr>
                                        <p:cTn id="49" dur="500"/>
                                        <p:tgtEl>
                                          <p:spTgt spid="2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P spid="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3844579" y="653569"/>
            <a:ext cx="4502836"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IMAP4</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p>
        </p:txBody>
      </p:sp>
      <p:sp>
        <p:nvSpPr>
          <p:cNvPr id="99" name="文本框 98"/>
          <p:cNvSpPr txBox="1"/>
          <p:nvPr/>
        </p:nvSpPr>
        <p:spPr>
          <a:xfrm>
            <a:off x="1491464" y="1516209"/>
            <a:ext cx="9427548" cy="830997"/>
          </a:xfrm>
          <a:prstGeom prst="rect">
            <a:avLst/>
          </a:prstGeom>
          <a:noFill/>
        </p:spPr>
        <p:txBody>
          <a:bodyPr wrap="square">
            <a:spAutoFit/>
          </a:bodyPr>
          <a:lstStyle/>
          <a:p>
            <a:pPr marL="457200" indent="-457200">
              <a:buSzPct val="150000"/>
              <a:buBlip>
                <a:blip r:embed="rId4"/>
              </a:buBlip>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消息访问协议（</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Internet Message Access Protocol</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IMAP)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是一个邮件获取协议，第</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4</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个版本是</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IMAP4</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p>
        </p:txBody>
      </p:sp>
      <p:sp>
        <p:nvSpPr>
          <p:cNvPr id="17" name="PA-矩形 4">
            <a:extLst>
              <a:ext uri="{FF2B5EF4-FFF2-40B4-BE49-F238E27FC236}">
                <a16:creationId xmlns:a16="http://schemas.microsoft.com/office/drawing/2014/main" id="{9432DDC1-2A52-41EB-AA90-E173459DE8B2}"/>
              </a:ext>
            </a:extLst>
          </p:cNvPr>
          <p:cNvSpPr>
            <a:spLocks noChangeArrowheads="1"/>
          </p:cNvSpPr>
          <p:nvPr>
            <p:custDataLst>
              <p:tags r:id="rId1"/>
            </p:custDataLst>
          </p:nvPr>
        </p:nvSpPr>
        <p:spPr bwMode="auto">
          <a:xfrm>
            <a:off x="1416311" y="2462478"/>
            <a:ext cx="9354448" cy="409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7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主要特点：</a:t>
            </a:r>
          </a:p>
          <a:p>
            <a:pPr marL="1332230" lvl="2" indent="-342900">
              <a:lnSpc>
                <a:spcPct val="170000"/>
              </a:lnSpc>
              <a:spcAft>
                <a:spcPts val="600"/>
              </a:spcAft>
              <a:buClr>
                <a:srgbClr val="15449F"/>
              </a:buClr>
              <a:buFont typeface="Wingdings" panose="05000000000000000000" pitchFamily="2" charset="2"/>
              <a:buChar char="ü"/>
              <a:defRPr/>
            </a:pPr>
            <a:r>
              <a:rPr lang="en-US" altLang="zh-CN" sz="2000" dirty="0">
                <a:latin typeface="方正正大黑简体" panose="02000000000000000000" pitchFamily="2" charset="-122"/>
                <a:ea typeface="方正正大黑简体" panose="02000000000000000000" pitchFamily="2" charset="-122"/>
              </a:rPr>
              <a:t>IMAP4</a:t>
            </a:r>
            <a:r>
              <a:rPr lang="zh-CN" altLang="en-US" sz="2000" dirty="0">
                <a:latin typeface="方正正大黑简体" panose="02000000000000000000" pitchFamily="2" charset="-122"/>
                <a:ea typeface="方正正大黑简体" panose="02000000000000000000" pitchFamily="2" charset="-122"/>
              </a:rPr>
              <a:t>和</a:t>
            </a:r>
            <a:r>
              <a:rPr lang="en-US" altLang="zh-CN" sz="2000" dirty="0">
                <a:latin typeface="方正正大黑简体" panose="02000000000000000000" pitchFamily="2" charset="-122"/>
                <a:ea typeface="方正正大黑简体" panose="02000000000000000000" pitchFamily="2" charset="-122"/>
              </a:rPr>
              <a:t>POP3</a:t>
            </a:r>
            <a:r>
              <a:rPr lang="zh-CN" altLang="en-US" sz="2000" dirty="0">
                <a:latin typeface="方正正大黑简体" panose="02000000000000000000" pitchFamily="2" charset="-122"/>
                <a:ea typeface="方正正大黑简体" panose="02000000000000000000" pitchFamily="2" charset="-122"/>
              </a:rPr>
              <a:t>一样，是收邮件的协议，具有对邮箱更强大访问控制能力。</a:t>
            </a:r>
            <a:endParaRPr lang="en-US" altLang="zh-CN" sz="2000" dirty="0">
              <a:latin typeface="方正正大黑简体" panose="02000000000000000000" pitchFamily="2" charset="-122"/>
              <a:ea typeface="方正正大黑简体" panose="02000000000000000000" pitchFamily="2" charset="-122"/>
            </a:endParaRP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latin typeface="方正正大黑简体" panose="02000000000000000000" pitchFamily="2" charset="-122"/>
                <a:ea typeface="方正正大黑简体" panose="02000000000000000000" pitchFamily="2" charset="-122"/>
              </a:rPr>
              <a:t>可方便地提供邮件下载服务，支持离线阅读；</a:t>
            </a:r>
            <a:endParaRPr lang="en-US" altLang="zh-CN" sz="2000" dirty="0">
              <a:latin typeface="方正正大黑简体" panose="02000000000000000000" pitchFamily="2" charset="-122"/>
              <a:ea typeface="方正正大黑简体" panose="02000000000000000000" pitchFamily="2" charset="-122"/>
            </a:endParaRP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latin typeface="方正正大黑简体" panose="02000000000000000000" pitchFamily="2" charset="-122"/>
                <a:ea typeface="方正正大黑简体" panose="02000000000000000000" pitchFamily="2" charset="-122"/>
              </a:rPr>
              <a:t>支持在线和离线传输数据，服务器端采用分布式存储邮件方式；</a:t>
            </a:r>
            <a:endParaRPr lang="en-US" altLang="zh-CN" sz="2000" dirty="0">
              <a:latin typeface="方正正大黑简体" panose="02000000000000000000" pitchFamily="2" charset="-122"/>
              <a:ea typeface="方正正大黑简体" panose="02000000000000000000" pitchFamily="2" charset="-122"/>
            </a:endParaRP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latin typeface="方正正大黑简体" panose="02000000000000000000" pitchFamily="2" charset="-122"/>
                <a:ea typeface="方正正大黑简体" panose="02000000000000000000" pitchFamily="2" charset="-122"/>
              </a:rPr>
              <a:t>支持用户对服务器的远程加密访问。</a:t>
            </a:r>
          </a:p>
          <a:p>
            <a:pPr marL="989330" lvl="2" indent="0">
              <a:lnSpc>
                <a:spcPct val="170000"/>
              </a:lnSpc>
              <a:spcAft>
                <a:spcPts val="600"/>
              </a:spcAft>
              <a:buClr>
                <a:srgbClr val="15449F"/>
              </a:buClr>
              <a:defRPr/>
            </a:pPr>
            <a:endParaRPr lang="en-US" altLang="zh-CN" sz="2000" dirty="0">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3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iterate type="wd">
                                    <p:tmPct val="10000"/>
                                  </p:iterate>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iterate type="wd">
                                    <p:tmPct val="10000"/>
                                  </p:iterate>
                                  <p:childTnLst>
                                    <p:set>
                                      <p:cBhvr>
                                        <p:cTn id="24" dur="1" fill="hold">
                                          <p:stCondLst>
                                            <p:cond delay="0"/>
                                          </p:stCondLst>
                                        </p:cTn>
                                        <p:tgtEl>
                                          <p:spTgt spid="17">
                                            <p:txEl>
                                              <p:pRg st="1" end="1"/>
                                            </p:txEl>
                                          </p:spTgt>
                                        </p:tgtEl>
                                        <p:attrNameLst>
                                          <p:attrName>style.visibility</p:attrName>
                                        </p:attrNameLst>
                                      </p:cBhvr>
                                      <p:to>
                                        <p:strVal val="visible"/>
                                      </p:to>
                                    </p:set>
                                    <p:animEffect transition="in" filter="fade">
                                      <p:cBhvr>
                                        <p:cTn id="25" dur="500"/>
                                        <p:tgtEl>
                                          <p:spTgt spid="17">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iterate type="wd">
                                    <p:tmPct val="10000"/>
                                  </p:iterate>
                                  <p:childTnLst>
                                    <p:set>
                                      <p:cBhvr>
                                        <p:cTn id="29" dur="1" fill="hold">
                                          <p:stCondLst>
                                            <p:cond delay="0"/>
                                          </p:stCondLst>
                                        </p:cTn>
                                        <p:tgtEl>
                                          <p:spTgt spid="17">
                                            <p:txEl>
                                              <p:pRg st="2" end="2"/>
                                            </p:txEl>
                                          </p:spTgt>
                                        </p:tgtEl>
                                        <p:attrNameLst>
                                          <p:attrName>style.visibility</p:attrName>
                                        </p:attrNameLst>
                                      </p:cBhvr>
                                      <p:to>
                                        <p:strVal val="visible"/>
                                      </p:to>
                                    </p:set>
                                    <p:animEffect transition="in" filter="fade">
                                      <p:cBhvr>
                                        <p:cTn id="30" dur="500"/>
                                        <p:tgtEl>
                                          <p:spTgt spid="17">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iterate type="wd">
                                    <p:tmPct val="10000"/>
                                  </p:iterate>
                                  <p:childTnLst>
                                    <p:set>
                                      <p:cBhvr>
                                        <p:cTn id="34" dur="1" fill="hold">
                                          <p:stCondLst>
                                            <p:cond delay="0"/>
                                          </p:stCondLst>
                                        </p:cTn>
                                        <p:tgtEl>
                                          <p:spTgt spid="17">
                                            <p:txEl>
                                              <p:pRg st="3" end="3"/>
                                            </p:txEl>
                                          </p:spTgt>
                                        </p:tgtEl>
                                        <p:attrNameLst>
                                          <p:attrName>style.visibility</p:attrName>
                                        </p:attrNameLst>
                                      </p:cBhvr>
                                      <p:to>
                                        <p:strVal val="visible"/>
                                      </p:to>
                                    </p:set>
                                    <p:animEffect transition="in" filter="fade">
                                      <p:cBhvr>
                                        <p:cTn id="35" dur="500"/>
                                        <p:tgtEl>
                                          <p:spTgt spid="17">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iterate type="wd">
                                    <p:tmPct val="10000"/>
                                  </p:iterate>
                                  <p:childTnLst>
                                    <p:set>
                                      <p:cBhvr>
                                        <p:cTn id="39" dur="1" fill="hold">
                                          <p:stCondLst>
                                            <p:cond delay="0"/>
                                          </p:stCondLst>
                                        </p:cTn>
                                        <p:tgtEl>
                                          <p:spTgt spid="17">
                                            <p:txEl>
                                              <p:pRg st="4" end="4"/>
                                            </p:txEl>
                                          </p:spTgt>
                                        </p:tgtEl>
                                        <p:attrNameLst>
                                          <p:attrName>style.visibility</p:attrName>
                                        </p:attrNameLst>
                                      </p:cBhvr>
                                      <p:to>
                                        <p:strVal val="visible"/>
                                      </p:to>
                                    </p:set>
                                    <p:animEffect transition="in" filter="fade">
                                      <p:cBhvr>
                                        <p:cTn id="40"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3844579" y="653569"/>
            <a:ext cx="4502836"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IMAP4</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p>
        </p:txBody>
      </p:sp>
      <p:sp>
        <p:nvSpPr>
          <p:cNvPr id="99" name="文本框 98"/>
          <p:cNvSpPr txBox="1"/>
          <p:nvPr/>
        </p:nvSpPr>
        <p:spPr>
          <a:xfrm>
            <a:off x="1491464" y="1516209"/>
            <a:ext cx="9427548" cy="830997"/>
          </a:xfrm>
          <a:prstGeom prst="rect">
            <a:avLst/>
          </a:prstGeom>
          <a:noFill/>
        </p:spPr>
        <p:txBody>
          <a:bodyPr wrap="square">
            <a:spAutoFit/>
          </a:bodyPr>
          <a:lstStyle/>
          <a:p>
            <a:pPr marL="457200" indent="-457200">
              <a:buSzPct val="150000"/>
              <a:buBlip>
                <a:blip r:embed="rId4"/>
              </a:buBlip>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消息访问协议（</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Internet Message Access Protocol</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IMAP)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是一个邮件获取协议，第</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4</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个版本是</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IMAP4</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p>
        </p:txBody>
      </p:sp>
      <p:sp>
        <p:nvSpPr>
          <p:cNvPr id="17" name="PA-矩形 4">
            <a:extLst>
              <a:ext uri="{FF2B5EF4-FFF2-40B4-BE49-F238E27FC236}">
                <a16:creationId xmlns:a16="http://schemas.microsoft.com/office/drawing/2014/main" id="{9432DDC1-2A52-41EB-AA90-E173459DE8B2}"/>
              </a:ext>
            </a:extLst>
          </p:cNvPr>
          <p:cNvSpPr>
            <a:spLocks noChangeArrowheads="1"/>
          </p:cNvSpPr>
          <p:nvPr>
            <p:custDataLst>
              <p:tags r:id="rId1"/>
            </p:custDataLst>
          </p:nvPr>
        </p:nvSpPr>
        <p:spPr bwMode="auto">
          <a:xfrm>
            <a:off x="1416312" y="2655848"/>
            <a:ext cx="9427549" cy="300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7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安全问题：</a:t>
            </a:r>
          </a:p>
          <a:p>
            <a:pPr marL="1332230" lvl="2" indent="-342900">
              <a:lnSpc>
                <a:spcPct val="170000"/>
              </a:lnSpc>
              <a:spcAft>
                <a:spcPts val="600"/>
              </a:spcAft>
              <a:buClr>
                <a:srgbClr val="15449F"/>
              </a:buClr>
              <a:buFont typeface="Wingdings" panose="05000000000000000000" pitchFamily="2" charset="2"/>
              <a:buChar char="ü"/>
              <a:defRPr/>
            </a:pPr>
            <a:r>
              <a:rPr lang="en-US" altLang="zh-CN" sz="2000" dirty="0">
                <a:latin typeface="方正正大黑简体" panose="02000000000000000000" pitchFamily="2" charset="-122"/>
                <a:ea typeface="方正正大黑简体" panose="02000000000000000000" pitchFamily="2" charset="-122"/>
              </a:rPr>
              <a:t>IMAP4</a:t>
            </a:r>
            <a:r>
              <a:rPr lang="zh-CN" altLang="en-US" sz="2000" dirty="0">
                <a:latin typeface="方正正大黑简体" panose="02000000000000000000" pitchFamily="2" charset="-122"/>
                <a:ea typeface="方正正大黑简体" panose="02000000000000000000" pitchFamily="2" charset="-122"/>
              </a:rPr>
              <a:t>采用“挑战</a:t>
            </a:r>
            <a:r>
              <a:rPr lang="en-US" altLang="zh-CN" sz="2000" dirty="0">
                <a:latin typeface="方正正大黑简体" panose="02000000000000000000" pitchFamily="2" charset="-122"/>
                <a:ea typeface="方正正大黑简体" panose="02000000000000000000" pitchFamily="2" charset="-122"/>
              </a:rPr>
              <a:t>/</a:t>
            </a:r>
            <a:r>
              <a:rPr lang="zh-CN" altLang="en-US" sz="2000" dirty="0">
                <a:latin typeface="方正正大黑简体" panose="02000000000000000000" pitchFamily="2" charset="-122"/>
                <a:ea typeface="方正正大黑简体" panose="02000000000000000000" pitchFamily="2" charset="-122"/>
              </a:rPr>
              <a:t>响应”认证机制，但这一机制用到保存在服务器端的共享秘密信息，一旦服务器被攻破，用户的秘密信息被黑客窃取。</a:t>
            </a:r>
          </a:p>
          <a:p>
            <a:pPr marL="914400" lvl="2" indent="-342900">
              <a:lnSpc>
                <a:spcPct val="17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防护措施：</a:t>
            </a: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latin typeface="方正正大黑简体" panose="02000000000000000000" pitchFamily="2" charset="-122"/>
                <a:ea typeface="方正正大黑简体" panose="02000000000000000000" pitchFamily="2" charset="-122"/>
              </a:rPr>
              <a:t>使用杂凑函数将共享秘密进行杂凑计算，消除共享秘密的等值性。</a:t>
            </a:r>
          </a:p>
        </p:txBody>
      </p:sp>
    </p:spTree>
    <p:extLst>
      <p:ext uri="{BB962C8B-B14F-4D97-AF65-F5344CB8AC3E}">
        <p14:creationId xmlns:p14="http://schemas.microsoft.com/office/powerpoint/2010/main" val="12406089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10000"/>
                                  </p:iterate>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iterate type="wd">
                                    <p:tmPct val="10000"/>
                                  </p:iterate>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iterate type="wd">
                                    <p:tmPct val="10000"/>
                                  </p:iterate>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fade">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iterate type="wd">
                                    <p:tmPct val="10000"/>
                                  </p:iterate>
                                  <p:childTnLst>
                                    <p:set>
                                      <p:cBhvr>
                                        <p:cTn id="21" dur="1" fill="hold">
                                          <p:stCondLst>
                                            <p:cond delay="0"/>
                                          </p:stCondLst>
                                        </p:cTn>
                                        <p:tgtEl>
                                          <p:spTgt spid="17">
                                            <p:txEl>
                                              <p:pRg st="3" end="3"/>
                                            </p:txEl>
                                          </p:spTgt>
                                        </p:tgtEl>
                                        <p:attrNameLst>
                                          <p:attrName>style.visibility</p:attrName>
                                        </p:attrNameLst>
                                      </p:cBhvr>
                                      <p:to>
                                        <p:strVal val="visible"/>
                                      </p:to>
                                    </p:set>
                                    <p:animEffect transition="in" filter="fade">
                                      <p:cBhvr>
                                        <p:cTn id="22"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文本框 98"/>
          <p:cNvSpPr txBox="1"/>
          <p:nvPr/>
        </p:nvSpPr>
        <p:spPr>
          <a:xfrm>
            <a:off x="1491464" y="1516209"/>
            <a:ext cx="9427548" cy="830997"/>
          </a:xfrm>
          <a:prstGeom prst="rect">
            <a:avLst/>
          </a:prstGeom>
          <a:noFill/>
        </p:spPr>
        <p:txBody>
          <a:bodyPr wrap="square">
            <a:spAutoFit/>
          </a:bodyPr>
          <a:lstStyle/>
          <a:p>
            <a:pPr marL="457200" indent="-457200">
              <a:buSzPct val="150000"/>
              <a:buBlip>
                <a:blip r:embed="rId3"/>
              </a:buBlip>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MIME</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在</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1992</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年应用于电子邮件系统，后来应用于浏览器。服务器通过</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MIME</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类型告诉邮件数据的信息类型。</a:t>
            </a:r>
          </a:p>
        </p:txBody>
      </p:sp>
      <p:grpSp>
        <p:nvGrpSpPr>
          <p:cNvPr id="9" name="组合 8">
            <a:extLst>
              <a:ext uri="{FF2B5EF4-FFF2-40B4-BE49-F238E27FC236}">
                <a16:creationId xmlns:a16="http://schemas.microsoft.com/office/drawing/2014/main" id="{7BCB781B-7D75-42F0-9F16-7893AE795C32}"/>
              </a:ext>
            </a:extLst>
          </p:cNvPr>
          <p:cNvGrpSpPr/>
          <p:nvPr/>
        </p:nvGrpSpPr>
        <p:grpSpPr>
          <a:xfrm>
            <a:off x="2483681" y="2712397"/>
            <a:ext cx="8617819" cy="3033587"/>
            <a:chOff x="2483681" y="2712397"/>
            <a:chExt cx="8617819" cy="3033587"/>
          </a:xfrm>
        </p:grpSpPr>
        <p:sp>
          <p:nvSpPr>
            <p:cNvPr id="18" name="Text Box 5">
              <a:extLst>
                <a:ext uri="{FF2B5EF4-FFF2-40B4-BE49-F238E27FC236}">
                  <a16:creationId xmlns:a16="http://schemas.microsoft.com/office/drawing/2014/main" id="{5CDD379A-AF26-46F0-945A-88E6F6B2580D}"/>
                </a:ext>
              </a:extLst>
            </p:cNvPr>
            <p:cNvSpPr txBox="1">
              <a:spLocks noChangeArrowheads="1"/>
            </p:cNvSpPr>
            <p:nvPr/>
          </p:nvSpPr>
          <p:spPr bwMode="auto">
            <a:xfrm>
              <a:off x="6123100" y="2712397"/>
              <a:ext cx="4978400" cy="303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marL="742950" indent="-285750" latinLnBrk="1">
                <a:spcBef>
                  <a:spcPct val="20000"/>
                </a:spcBef>
                <a:buClr>
                  <a:srgbClr val="6699FF"/>
                </a:buClr>
                <a:buFont typeface="Wingdings" panose="05000000000000000000" pitchFamily="2" charset="2"/>
                <a:buChar char="Ø"/>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latinLnBrk="0">
                <a:lnSpc>
                  <a:spcPct val="120000"/>
                </a:lnSpc>
                <a:spcBef>
                  <a:spcPct val="0"/>
                </a:spcBef>
                <a:buClrTx/>
                <a:buFontTx/>
                <a:buNone/>
              </a:pPr>
              <a:r>
                <a:rPr lang="en-US" altLang="zh-CN" sz="1600" b="1" dirty="0">
                  <a:solidFill>
                    <a:schemeClr val="tx1"/>
                  </a:solidFill>
                  <a:latin typeface="方正正大黑简体" panose="02000500000000000000" pitchFamily="2" charset="-122"/>
                  <a:ea typeface="方正正大黑简体" panose="02000500000000000000" pitchFamily="2" charset="-122"/>
                </a:rPr>
                <a:t>From: alice@crepes.fr </a:t>
              </a:r>
            </a:p>
            <a:p>
              <a:pPr latinLnBrk="0">
                <a:lnSpc>
                  <a:spcPct val="120000"/>
                </a:lnSpc>
                <a:spcBef>
                  <a:spcPct val="0"/>
                </a:spcBef>
                <a:buClrTx/>
                <a:buFontTx/>
                <a:buNone/>
              </a:pPr>
              <a:r>
                <a:rPr lang="en-US" altLang="zh-CN" sz="1600" b="1" dirty="0">
                  <a:solidFill>
                    <a:schemeClr val="tx1"/>
                  </a:solidFill>
                  <a:latin typeface="方正正大黑简体" panose="02000500000000000000" pitchFamily="2" charset="-122"/>
                  <a:ea typeface="方正正大黑简体" panose="02000500000000000000" pitchFamily="2" charset="-122"/>
                </a:rPr>
                <a:t>To: bob@hamburger.edu </a:t>
              </a:r>
            </a:p>
            <a:p>
              <a:pPr latinLnBrk="0">
                <a:lnSpc>
                  <a:spcPct val="120000"/>
                </a:lnSpc>
                <a:spcBef>
                  <a:spcPct val="0"/>
                </a:spcBef>
                <a:buClrTx/>
                <a:buFontTx/>
                <a:buNone/>
              </a:pPr>
              <a:r>
                <a:rPr lang="en-US" altLang="zh-CN" sz="1600" b="1" dirty="0">
                  <a:solidFill>
                    <a:schemeClr val="tx1"/>
                  </a:solidFill>
                  <a:latin typeface="方正正大黑简体" panose="02000500000000000000" pitchFamily="2" charset="-122"/>
                  <a:ea typeface="方正正大黑简体" panose="02000500000000000000" pitchFamily="2" charset="-122"/>
                </a:rPr>
                <a:t>Subject: Picture of yummy crepe. </a:t>
              </a:r>
            </a:p>
            <a:p>
              <a:pPr latinLnBrk="0">
                <a:lnSpc>
                  <a:spcPct val="120000"/>
                </a:lnSpc>
                <a:spcBef>
                  <a:spcPct val="0"/>
                </a:spcBef>
                <a:buClrTx/>
                <a:buFontTx/>
                <a:buNone/>
              </a:pPr>
              <a:r>
                <a:rPr lang="en-US" altLang="zh-CN" sz="1600" b="1" dirty="0">
                  <a:solidFill>
                    <a:srgbClr val="FF0000"/>
                  </a:solidFill>
                  <a:latin typeface="方正正大黑简体" panose="02000500000000000000" pitchFamily="2" charset="-122"/>
                  <a:ea typeface="方正正大黑简体" panose="02000500000000000000" pitchFamily="2" charset="-122"/>
                </a:rPr>
                <a:t>MIME-Version</a:t>
              </a:r>
              <a:r>
                <a:rPr lang="en-US" altLang="zh-CN" sz="1600" b="1" dirty="0">
                  <a:solidFill>
                    <a:schemeClr val="tx1"/>
                  </a:solidFill>
                  <a:latin typeface="方正正大黑简体" panose="02000500000000000000" pitchFamily="2" charset="-122"/>
                  <a:ea typeface="方正正大黑简体" panose="02000500000000000000" pitchFamily="2" charset="-122"/>
                </a:rPr>
                <a:t>: 1.0 </a:t>
              </a:r>
            </a:p>
            <a:p>
              <a:pPr latinLnBrk="0">
                <a:lnSpc>
                  <a:spcPct val="120000"/>
                </a:lnSpc>
                <a:spcBef>
                  <a:spcPct val="0"/>
                </a:spcBef>
                <a:buClrTx/>
                <a:buFontTx/>
                <a:buNone/>
              </a:pPr>
              <a:r>
                <a:rPr lang="en-US" altLang="zh-CN" sz="1600" b="1" dirty="0">
                  <a:solidFill>
                    <a:srgbClr val="FF0000"/>
                  </a:solidFill>
                  <a:latin typeface="方正正大黑简体" panose="02000500000000000000" pitchFamily="2" charset="-122"/>
                  <a:ea typeface="方正正大黑简体" panose="02000500000000000000" pitchFamily="2" charset="-122"/>
                </a:rPr>
                <a:t>Content-Transfer-Encoding</a:t>
              </a:r>
              <a:r>
                <a:rPr lang="en-US" altLang="zh-CN" sz="1600" b="1" dirty="0">
                  <a:solidFill>
                    <a:schemeClr val="tx1"/>
                  </a:solidFill>
                  <a:latin typeface="方正正大黑简体" panose="02000500000000000000" pitchFamily="2" charset="-122"/>
                  <a:ea typeface="方正正大黑简体" panose="02000500000000000000" pitchFamily="2" charset="-122"/>
                </a:rPr>
                <a:t>: base64 </a:t>
              </a:r>
            </a:p>
            <a:p>
              <a:pPr latinLnBrk="0">
                <a:lnSpc>
                  <a:spcPct val="120000"/>
                </a:lnSpc>
                <a:spcBef>
                  <a:spcPct val="0"/>
                </a:spcBef>
                <a:buClrTx/>
                <a:buFontTx/>
                <a:buNone/>
              </a:pPr>
              <a:r>
                <a:rPr lang="en-US" altLang="zh-CN" sz="1600" b="1" dirty="0">
                  <a:solidFill>
                    <a:srgbClr val="FF0000"/>
                  </a:solidFill>
                  <a:latin typeface="方正正大黑简体" panose="02000500000000000000" pitchFamily="2" charset="-122"/>
                  <a:ea typeface="方正正大黑简体" panose="02000500000000000000" pitchFamily="2" charset="-122"/>
                </a:rPr>
                <a:t>Content-Type</a:t>
              </a:r>
              <a:r>
                <a:rPr lang="en-US" altLang="zh-CN" sz="1600" b="1" dirty="0">
                  <a:solidFill>
                    <a:schemeClr val="tx1"/>
                  </a:solidFill>
                  <a:latin typeface="方正正大黑简体" panose="02000500000000000000" pitchFamily="2" charset="-122"/>
                  <a:ea typeface="方正正大黑简体" panose="02000500000000000000" pitchFamily="2" charset="-122"/>
                </a:rPr>
                <a:t>: image/jpeg </a:t>
              </a:r>
            </a:p>
            <a:p>
              <a:pPr latinLnBrk="0">
                <a:lnSpc>
                  <a:spcPct val="120000"/>
                </a:lnSpc>
                <a:spcBef>
                  <a:spcPct val="0"/>
                </a:spcBef>
                <a:buClrTx/>
                <a:buFontTx/>
                <a:buNone/>
              </a:pPr>
              <a:endParaRPr lang="en-US" altLang="zh-CN" sz="1600" b="1" dirty="0">
                <a:solidFill>
                  <a:schemeClr val="tx1"/>
                </a:solidFill>
                <a:latin typeface="方正正大黑简体" panose="02000500000000000000" pitchFamily="2" charset="-122"/>
                <a:ea typeface="方正正大黑简体" panose="02000500000000000000" pitchFamily="2" charset="-122"/>
              </a:endParaRPr>
            </a:p>
            <a:p>
              <a:pPr latinLnBrk="0">
                <a:lnSpc>
                  <a:spcPct val="120000"/>
                </a:lnSpc>
                <a:spcBef>
                  <a:spcPct val="0"/>
                </a:spcBef>
                <a:buClrTx/>
                <a:buFontTx/>
                <a:buNone/>
              </a:pPr>
              <a:r>
                <a:rPr lang="en-US" altLang="zh-CN" sz="1600" b="1" dirty="0">
                  <a:solidFill>
                    <a:schemeClr val="tx1"/>
                  </a:solidFill>
                  <a:latin typeface="方正正大黑简体" panose="02000500000000000000" pitchFamily="2" charset="-122"/>
                  <a:ea typeface="方正正大黑简体" panose="02000500000000000000" pitchFamily="2" charset="-122"/>
                </a:rPr>
                <a:t>base64 encoded data ..... </a:t>
              </a:r>
            </a:p>
            <a:p>
              <a:pPr latinLnBrk="0">
                <a:lnSpc>
                  <a:spcPct val="120000"/>
                </a:lnSpc>
                <a:spcBef>
                  <a:spcPct val="0"/>
                </a:spcBef>
                <a:buClrTx/>
                <a:buFontTx/>
                <a:buNone/>
              </a:pPr>
              <a:r>
                <a:rPr lang="en-US" altLang="zh-CN" sz="1600" b="1" dirty="0">
                  <a:solidFill>
                    <a:schemeClr val="tx1"/>
                  </a:solidFill>
                  <a:latin typeface="方正正大黑简体" panose="02000500000000000000" pitchFamily="2" charset="-122"/>
                  <a:ea typeface="方正正大黑简体" panose="02000500000000000000" pitchFamily="2" charset="-122"/>
                </a:rPr>
                <a:t>......................... </a:t>
              </a:r>
            </a:p>
            <a:p>
              <a:pPr latinLnBrk="0">
                <a:lnSpc>
                  <a:spcPct val="120000"/>
                </a:lnSpc>
                <a:spcBef>
                  <a:spcPct val="0"/>
                </a:spcBef>
                <a:buClrTx/>
                <a:buFontTx/>
                <a:buNone/>
              </a:pPr>
              <a:r>
                <a:rPr lang="en-US" altLang="zh-CN" sz="1600" b="1" dirty="0">
                  <a:solidFill>
                    <a:schemeClr val="tx1"/>
                  </a:solidFill>
                  <a:latin typeface="方正正大黑简体" panose="02000500000000000000" pitchFamily="2" charset="-122"/>
                  <a:ea typeface="方正正大黑简体" panose="02000500000000000000" pitchFamily="2" charset="-122"/>
                </a:rPr>
                <a:t>......base64 encoded data </a:t>
              </a:r>
            </a:p>
          </p:txBody>
        </p:sp>
        <p:sp>
          <p:nvSpPr>
            <p:cNvPr id="19" name="Text Box 7">
              <a:extLst>
                <a:ext uri="{FF2B5EF4-FFF2-40B4-BE49-F238E27FC236}">
                  <a16:creationId xmlns:a16="http://schemas.microsoft.com/office/drawing/2014/main" id="{F1A5268A-545F-49CB-85D1-42FB882F8A25}"/>
                </a:ext>
              </a:extLst>
            </p:cNvPr>
            <p:cNvSpPr txBox="1">
              <a:spLocks noChangeArrowheads="1"/>
            </p:cNvSpPr>
            <p:nvPr/>
          </p:nvSpPr>
          <p:spPr bwMode="auto">
            <a:xfrm>
              <a:off x="2483681" y="4428186"/>
              <a:ext cx="2509736"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marL="742950" indent="-285750" latinLnBrk="1">
                <a:spcBef>
                  <a:spcPct val="20000"/>
                </a:spcBef>
                <a:buClr>
                  <a:srgbClr val="6699FF"/>
                </a:buClr>
                <a:buFont typeface="Wingdings" panose="05000000000000000000" pitchFamily="2" charset="2"/>
                <a:buChar char="Ø"/>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algn="ctr" latinLnBrk="0">
                <a:spcBef>
                  <a:spcPct val="0"/>
                </a:spcBef>
                <a:buClrTx/>
                <a:buFontTx/>
                <a:buNone/>
              </a:pPr>
              <a:r>
                <a:rPr lang="zh-CN" altLang="en-US" sz="2000" dirty="0">
                  <a:solidFill>
                    <a:schemeClr val="tx1"/>
                  </a:solidFill>
                  <a:latin typeface="方正正大黑简体" panose="02000500000000000000" pitchFamily="2" charset="-122"/>
                  <a:ea typeface="方正正大黑简体" panose="02000500000000000000" pitchFamily="2" charset="-122"/>
                </a:rPr>
                <a:t>多媒体类型</a:t>
              </a:r>
              <a:r>
                <a:rPr lang="en-US" altLang="zh-CN" sz="2000" dirty="0">
                  <a:solidFill>
                    <a:schemeClr val="tx1"/>
                  </a:solidFill>
                  <a:latin typeface="方正正大黑简体" panose="02000500000000000000" pitchFamily="2" charset="-122"/>
                  <a:ea typeface="方正正大黑简体" panose="02000500000000000000" pitchFamily="2" charset="-122"/>
                </a:rPr>
                <a:t>, </a:t>
              </a:r>
              <a:r>
                <a:rPr lang="zh-CN" altLang="en-US" sz="2000" dirty="0">
                  <a:solidFill>
                    <a:schemeClr val="tx1"/>
                  </a:solidFill>
                  <a:latin typeface="方正正大黑简体" panose="02000500000000000000" pitchFamily="2" charset="-122"/>
                  <a:ea typeface="方正正大黑简体" panose="02000500000000000000" pitchFamily="2" charset="-122"/>
                </a:rPr>
                <a:t>子类型</a:t>
              </a:r>
              <a:r>
                <a:rPr lang="en-US" altLang="zh-CN" sz="2000" dirty="0">
                  <a:solidFill>
                    <a:schemeClr val="tx1"/>
                  </a:solidFill>
                  <a:latin typeface="方正正大黑简体" panose="02000500000000000000" pitchFamily="2" charset="-122"/>
                  <a:ea typeface="方正正大黑简体" panose="02000500000000000000" pitchFamily="2" charset="-122"/>
                </a:rPr>
                <a:t>, </a:t>
              </a:r>
            </a:p>
            <a:p>
              <a:pPr algn="ctr" latinLnBrk="0">
                <a:spcBef>
                  <a:spcPct val="0"/>
                </a:spcBef>
                <a:buClrTx/>
                <a:buFontTx/>
                <a:buNone/>
              </a:pPr>
              <a:r>
                <a:rPr lang="zh-CN" altLang="en-US" sz="2000" dirty="0">
                  <a:solidFill>
                    <a:schemeClr val="tx1"/>
                  </a:solidFill>
                  <a:latin typeface="方正正大黑简体" panose="02000500000000000000" pitchFamily="2" charset="-122"/>
                  <a:ea typeface="方正正大黑简体" panose="02000500000000000000" pitchFamily="2" charset="-122"/>
                </a:rPr>
                <a:t>参数声明</a:t>
              </a:r>
            </a:p>
          </p:txBody>
        </p:sp>
        <p:sp>
          <p:nvSpPr>
            <p:cNvPr id="20" name="Text Box 8">
              <a:extLst>
                <a:ext uri="{FF2B5EF4-FFF2-40B4-BE49-F238E27FC236}">
                  <a16:creationId xmlns:a16="http://schemas.microsoft.com/office/drawing/2014/main" id="{C72F89EE-1DC7-4B24-B7F3-CFB0FCB3CF21}"/>
                </a:ext>
              </a:extLst>
            </p:cNvPr>
            <p:cNvSpPr txBox="1">
              <a:spLocks noChangeArrowheads="1"/>
            </p:cNvSpPr>
            <p:nvPr/>
          </p:nvSpPr>
          <p:spPr bwMode="auto">
            <a:xfrm>
              <a:off x="2997248" y="3904828"/>
              <a:ext cx="1809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marL="742950" indent="-285750" latinLnBrk="1">
                <a:spcBef>
                  <a:spcPct val="20000"/>
                </a:spcBef>
                <a:buClr>
                  <a:srgbClr val="6699FF"/>
                </a:buClr>
                <a:buFont typeface="Wingdings" panose="05000000000000000000" pitchFamily="2" charset="2"/>
                <a:buChar char="Ø"/>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algn="r" latinLnBrk="0">
                <a:spcBef>
                  <a:spcPct val="0"/>
                </a:spcBef>
                <a:buClrTx/>
                <a:buFontTx/>
                <a:buNone/>
              </a:pPr>
              <a:r>
                <a:rPr lang="zh-CN" altLang="en-US" sz="2000" dirty="0">
                  <a:solidFill>
                    <a:schemeClr val="tx1"/>
                  </a:solidFill>
                  <a:latin typeface="方正正大黑简体" panose="02000500000000000000" pitchFamily="2" charset="-122"/>
                  <a:ea typeface="方正正大黑简体" panose="02000500000000000000" pitchFamily="2" charset="-122"/>
                </a:rPr>
                <a:t>数据编码方法</a:t>
              </a:r>
              <a:endParaRPr lang="zh-CN" altLang="en-US" sz="2400" dirty="0">
                <a:solidFill>
                  <a:schemeClr val="tx1"/>
                </a:solidFill>
                <a:latin typeface="方正正大黑简体" panose="02000500000000000000" pitchFamily="2" charset="-122"/>
                <a:ea typeface="方正正大黑简体" panose="02000500000000000000" pitchFamily="2" charset="-122"/>
              </a:endParaRPr>
            </a:p>
          </p:txBody>
        </p:sp>
        <p:sp>
          <p:nvSpPr>
            <p:cNvPr id="21" name="Text Box 9">
              <a:extLst>
                <a:ext uri="{FF2B5EF4-FFF2-40B4-BE49-F238E27FC236}">
                  <a16:creationId xmlns:a16="http://schemas.microsoft.com/office/drawing/2014/main" id="{8BBC122B-C5B7-4678-B516-EA1D0F67C772}"/>
                </a:ext>
              </a:extLst>
            </p:cNvPr>
            <p:cNvSpPr txBox="1">
              <a:spLocks noChangeArrowheads="1"/>
            </p:cNvSpPr>
            <p:nvPr/>
          </p:nvSpPr>
          <p:spPr bwMode="auto">
            <a:xfrm>
              <a:off x="3125837" y="3031898"/>
              <a:ext cx="1747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marL="742950" indent="-285750" latinLnBrk="1">
                <a:spcBef>
                  <a:spcPct val="20000"/>
                </a:spcBef>
                <a:buClr>
                  <a:srgbClr val="6699FF"/>
                </a:buClr>
                <a:buFont typeface="Wingdings" panose="05000000000000000000" pitchFamily="2" charset="2"/>
                <a:buChar char="Ø"/>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algn="ctr" latinLnBrk="0">
                <a:spcBef>
                  <a:spcPct val="0"/>
                </a:spcBef>
                <a:buClrTx/>
                <a:buFontTx/>
                <a:buNone/>
              </a:pPr>
              <a:r>
                <a:rPr lang="en-US" altLang="zh-CN" sz="2000" dirty="0">
                  <a:solidFill>
                    <a:schemeClr val="tx1"/>
                  </a:solidFill>
                  <a:latin typeface="方正正大黑简体" panose="02000500000000000000" pitchFamily="2" charset="-122"/>
                  <a:ea typeface="方正正大黑简体" panose="02000500000000000000" pitchFamily="2" charset="-122"/>
                </a:rPr>
                <a:t>MIME </a:t>
              </a:r>
              <a:r>
                <a:rPr lang="zh-CN" altLang="en-US" sz="2000" dirty="0">
                  <a:solidFill>
                    <a:schemeClr val="tx1"/>
                  </a:solidFill>
                  <a:latin typeface="方正正大黑简体" panose="02000500000000000000" pitchFamily="2" charset="-122"/>
                  <a:ea typeface="方正正大黑简体" panose="02000500000000000000" pitchFamily="2" charset="-122"/>
                </a:rPr>
                <a:t>版本</a:t>
              </a:r>
              <a:endParaRPr lang="zh-CN" altLang="en-US" sz="2400" dirty="0">
                <a:solidFill>
                  <a:schemeClr val="tx1"/>
                </a:solidFill>
                <a:latin typeface="方正正大黑简体" panose="02000500000000000000" pitchFamily="2" charset="-122"/>
                <a:ea typeface="方正正大黑简体" panose="02000500000000000000" pitchFamily="2" charset="-122"/>
              </a:endParaRPr>
            </a:p>
          </p:txBody>
        </p:sp>
        <p:sp>
          <p:nvSpPr>
            <p:cNvPr id="22" name="Text Box 10">
              <a:extLst>
                <a:ext uri="{FF2B5EF4-FFF2-40B4-BE49-F238E27FC236}">
                  <a16:creationId xmlns:a16="http://schemas.microsoft.com/office/drawing/2014/main" id="{B048F9CB-5EF9-4E9A-9552-D53890F02182}"/>
                </a:ext>
              </a:extLst>
            </p:cNvPr>
            <p:cNvSpPr txBox="1">
              <a:spLocks noChangeArrowheads="1"/>
            </p:cNvSpPr>
            <p:nvPr/>
          </p:nvSpPr>
          <p:spPr bwMode="auto">
            <a:xfrm>
              <a:off x="2585546" y="5200966"/>
              <a:ext cx="1884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marL="742950" indent="-285750" latinLnBrk="1">
                <a:spcBef>
                  <a:spcPct val="20000"/>
                </a:spcBef>
                <a:buClr>
                  <a:srgbClr val="6699FF"/>
                </a:buClr>
                <a:buFont typeface="Wingdings" panose="05000000000000000000" pitchFamily="2" charset="2"/>
                <a:buChar char="Ø"/>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algn="ctr" latinLnBrk="0">
                <a:spcBef>
                  <a:spcPct val="0"/>
                </a:spcBef>
                <a:buClrTx/>
                <a:buFontTx/>
                <a:buNone/>
              </a:pPr>
              <a:r>
                <a:rPr lang="zh-CN" altLang="en-US" sz="2000" dirty="0">
                  <a:solidFill>
                    <a:schemeClr val="tx1"/>
                  </a:solidFill>
                  <a:latin typeface="方正正大黑简体" panose="02000500000000000000" pitchFamily="2" charset="-122"/>
                  <a:ea typeface="方正正大黑简体" panose="02000500000000000000" pitchFamily="2" charset="-122"/>
                </a:rPr>
                <a:t>编码后的数据</a:t>
              </a:r>
              <a:endParaRPr lang="zh-CN" altLang="en-US" sz="2400" dirty="0">
                <a:solidFill>
                  <a:schemeClr val="tx1"/>
                </a:solidFill>
                <a:latin typeface="方正正大黑简体" panose="02000500000000000000" pitchFamily="2" charset="-122"/>
                <a:ea typeface="方正正大黑简体" panose="02000500000000000000" pitchFamily="2" charset="-122"/>
              </a:endParaRPr>
            </a:p>
          </p:txBody>
        </p:sp>
        <p:sp>
          <p:nvSpPr>
            <p:cNvPr id="23" name="Line 11">
              <a:extLst>
                <a:ext uri="{FF2B5EF4-FFF2-40B4-BE49-F238E27FC236}">
                  <a16:creationId xmlns:a16="http://schemas.microsoft.com/office/drawing/2014/main" id="{A0693276-267C-49F6-8D59-95DDB34965F7}"/>
                </a:ext>
              </a:extLst>
            </p:cNvPr>
            <p:cNvSpPr>
              <a:spLocks noChangeShapeType="1"/>
            </p:cNvSpPr>
            <p:nvPr/>
          </p:nvSpPr>
          <p:spPr bwMode="auto">
            <a:xfrm>
              <a:off x="4857799" y="3306536"/>
              <a:ext cx="1333402" cy="456091"/>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12">
              <a:extLst>
                <a:ext uri="{FF2B5EF4-FFF2-40B4-BE49-F238E27FC236}">
                  <a16:creationId xmlns:a16="http://schemas.microsoft.com/office/drawing/2014/main" id="{1E023AB3-6BA8-4810-8943-4D2A0EDDE242}"/>
                </a:ext>
              </a:extLst>
            </p:cNvPr>
            <p:cNvSpPr>
              <a:spLocks noChangeShapeType="1"/>
            </p:cNvSpPr>
            <p:nvPr/>
          </p:nvSpPr>
          <p:spPr bwMode="auto">
            <a:xfrm flipV="1">
              <a:off x="4806998" y="4081350"/>
              <a:ext cx="1384203" cy="1"/>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13">
              <a:extLst>
                <a:ext uri="{FF2B5EF4-FFF2-40B4-BE49-F238E27FC236}">
                  <a16:creationId xmlns:a16="http://schemas.microsoft.com/office/drawing/2014/main" id="{C7013C50-0311-472C-86E7-4870C0F21FE9}"/>
                </a:ext>
              </a:extLst>
            </p:cNvPr>
            <p:cNvSpPr>
              <a:spLocks noChangeShapeType="1"/>
            </p:cNvSpPr>
            <p:nvPr/>
          </p:nvSpPr>
          <p:spPr bwMode="auto">
            <a:xfrm flipV="1">
              <a:off x="4873674" y="4415203"/>
              <a:ext cx="1274471" cy="142938"/>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14">
              <a:extLst>
                <a:ext uri="{FF2B5EF4-FFF2-40B4-BE49-F238E27FC236}">
                  <a16:creationId xmlns:a16="http://schemas.microsoft.com/office/drawing/2014/main" id="{7B0F5F9B-89E5-4CFC-9854-31119E8907BA}"/>
                </a:ext>
              </a:extLst>
            </p:cNvPr>
            <p:cNvSpPr>
              <a:spLocks noChangeShapeType="1"/>
            </p:cNvSpPr>
            <p:nvPr/>
          </p:nvSpPr>
          <p:spPr bwMode="auto">
            <a:xfrm>
              <a:off x="4517735" y="5385386"/>
              <a:ext cx="1341147" cy="518"/>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Freeform 15">
              <a:extLst>
                <a:ext uri="{FF2B5EF4-FFF2-40B4-BE49-F238E27FC236}">
                  <a16:creationId xmlns:a16="http://schemas.microsoft.com/office/drawing/2014/main" id="{81FFD368-C465-49AE-8456-6D6C73EF5FC9}"/>
                </a:ext>
              </a:extLst>
            </p:cNvPr>
            <p:cNvSpPr/>
            <p:nvPr/>
          </p:nvSpPr>
          <p:spPr bwMode="auto">
            <a:xfrm>
              <a:off x="5914120" y="4901260"/>
              <a:ext cx="309562" cy="749474"/>
            </a:xfrm>
            <a:custGeom>
              <a:avLst/>
              <a:gdLst>
                <a:gd name="T0" fmla="*/ 2147483646 w 195"/>
                <a:gd name="T1" fmla="*/ 2147483646 h 555"/>
                <a:gd name="T2" fmla="*/ 0 w 195"/>
                <a:gd name="T3" fmla="*/ 0 h 555"/>
                <a:gd name="T4" fmla="*/ 0 w 195"/>
                <a:gd name="T5" fmla="*/ 2147483646 h 555"/>
                <a:gd name="T6" fmla="*/ 2147483646 w 195"/>
                <a:gd name="T7" fmla="*/ 2147483646 h 555"/>
                <a:gd name="T8" fmla="*/ 0 60000 65536"/>
                <a:gd name="T9" fmla="*/ 0 60000 65536"/>
                <a:gd name="T10" fmla="*/ 0 60000 65536"/>
                <a:gd name="T11" fmla="*/ 0 60000 65536"/>
                <a:gd name="T12" fmla="*/ 0 w 195"/>
                <a:gd name="T13" fmla="*/ 0 h 555"/>
                <a:gd name="T14" fmla="*/ 195 w 195"/>
                <a:gd name="T15" fmla="*/ 555 h 555"/>
              </a:gdLst>
              <a:ahLst/>
              <a:cxnLst>
                <a:cxn ang="T8">
                  <a:pos x="T0" y="T1"/>
                </a:cxn>
                <a:cxn ang="T9">
                  <a:pos x="T2" y="T3"/>
                </a:cxn>
                <a:cxn ang="T10">
                  <a:pos x="T4" y="T5"/>
                </a:cxn>
                <a:cxn ang="T11">
                  <a:pos x="T6" y="T7"/>
                </a:cxn>
              </a:cxnLst>
              <a:rect l="T12" t="T13" r="T14" b="T15"/>
              <a:pathLst>
                <a:path w="195" h="555">
                  <a:moveTo>
                    <a:pt x="159" y="3"/>
                  </a:moveTo>
                  <a:lnTo>
                    <a:pt x="0" y="0"/>
                  </a:lnTo>
                  <a:lnTo>
                    <a:pt x="0" y="555"/>
                  </a:lnTo>
                  <a:lnTo>
                    <a:pt x="195" y="552"/>
                  </a:lnTo>
                </a:path>
              </a:pathLst>
            </a:cu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8" name="文本框 27">
            <a:extLst>
              <a:ext uri="{FF2B5EF4-FFF2-40B4-BE49-F238E27FC236}">
                <a16:creationId xmlns:a16="http://schemas.microsoft.com/office/drawing/2014/main" id="{81105E60-BFA9-45B3-AF04-16E83CCAC956}"/>
              </a:ext>
            </a:extLst>
          </p:cNvPr>
          <p:cNvSpPr txBox="1"/>
          <p:nvPr/>
        </p:nvSpPr>
        <p:spPr>
          <a:xfrm>
            <a:off x="2825871" y="653569"/>
            <a:ext cx="6540252"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多用途因特网邮件扩展</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—MIME</a:t>
            </a:r>
          </a:p>
        </p:txBody>
      </p:sp>
    </p:spTree>
    <p:extLst>
      <p:ext uri="{BB962C8B-B14F-4D97-AF65-F5344CB8AC3E}">
        <p14:creationId xmlns:p14="http://schemas.microsoft.com/office/powerpoint/2010/main" val="3091417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28"/>
                                        </p:tgtEl>
                                        <p:attrNameLst>
                                          <p:attrName>style.visibility</p:attrName>
                                        </p:attrNameLst>
                                      </p:cBhvr>
                                      <p:to>
                                        <p:strVal val="visible"/>
                                      </p:to>
                                    </p:set>
                                    <p:animEffect transition="in" filter="fade">
                                      <p:cBhvr>
                                        <p:cTn id="7" dur="500">
                                          <p:stCondLst>
                                            <p:cond delay="0"/>
                                          </p:stCondLst>
                                        </p:cTn>
                                        <p:tgtEl>
                                          <p:spTgt spid="28"/>
                                        </p:tgtEl>
                                      </p:cBhvr>
                                    </p:animEffect>
                                    <p:set>
                                      <p:cBhvr>
                                        <p:cTn id="8" dur="500" fill="hold">
                                          <p:stCondLst>
                                            <p:cond delay="500"/>
                                          </p:stCondLst>
                                        </p:cTn>
                                        <p:tgtEl>
                                          <p:spTgt spid="28"/>
                                        </p:tgtEl>
                                        <p:attrNameLst>
                                          <p:attrName>style.visibility</p:attrName>
                                        </p:attrNameLst>
                                      </p:cBhvr>
                                      <p:to>
                                        <p:strVal val="visible"/>
                                      </p:to>
                                    </p:set>
                                    <p:anim to="0" calcmode="lin" valueType="num">
                                      <p:cBhvr>
                                        <p:cTn id="9" dur="1000" decel="100000" fill="hold">
                                          <p:stCondLst>
                                            <p:cond delay="0"/>
                                          </p:stCondLst>
                                        </p:cTn>
                                        <p:tgtEl>
                                          <p:spTgt spid="28"/>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iterate type="wd">
                                    <p:tmPct val="10000"/>
                                  </p:iterate>
                                  <p:childTnLst>
                                    <p:set>
                                      <p:cBhvr>
                                        <p:cTn id="13" dur="1" fill="hold">
                                          <p:stCondLst>
                                            <p:cond delay="0"/>
                                          </p:stCondLst>
                                        </p:cTn>
                                        <p:tgtEl>
                                          <p:spTgt spid="99"/>
                                        </p:tgtEl>
                                        <p:attrNameLst>
                                          <p:attrName>style.visibility</p:attrName>
                                        </p:attrNameLst>
                                      </p:cBhvr>
                                      <p:to>
                                        <p:strVal val="visible"/>
                                      </p:to>
                                    </p:set>
                                    <p:animEffect transition="in" filter="fade">
                                      <p:cBhvr>
                                        <p:cTn id="14" dur="500"/>
                                        <p:tgtEl>
                                          <p:spTgt spid="99"/>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2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3931944" y="653569"/>
            <a:ext cx="4328108"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MIME</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p>
        </p:txBody>
      </p:sp>
      <p:sp>
        <p:nvSpPr>
          <p:cNvPr id="32" name="PA-矩形 4"/>
          <p:cNvSpPr>
            <a:spLocks noChangeArrowheads="1"/>
          </p:cNvSpPr>
          <p:nvPr>
            <p:custDataLst>
              <p:tags r:id="rId1"/>
            </p:custDataLst>
          </p:nvPr>
        </p:nvSpPr>
        <p:spPr bwMode="auto">
          <a:xfrm>
            <a:off x="2599028" y="1424253"/>
            <a:ext cx="7977055" cy="88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邮件客户端根据</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MIME</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类型通过插件来识别并打开收到的文件，如果</a:t>
            </a:r>
            <a:r>
              <a:rPr lang="zh-CN" altLang="en-US" sz="2000" dirty="0">
                <a:solidFill>
                  <a:srgbClr val="FF0000"/>
                </a:solidFill>
                <a:latin typeface="方正正大黑简体" panose="02000000000000000000" pitchFamily="2" charset="-122"/>
                <a:ea typeface="方正正大黑简体" panose="02000000000000000000" pitchFamily="2" charset="-122"/>
              </a:rPr>
              <a:t>缺少</a:t>
            </a:r>
            <a:r>
              <a:rPr lang="en-US" altLang="zh-CN" sz="2000" dirty="0">
                <a:solidFill>
                  <a:srgbClr val="FF0000"/>
                </a:solidFill>
                <a:latin typeface="方正正大黑简体" panose="02000000000000000000" pitchFamily="2" charset="-122"/>
                <a:ea typeface="方正正大黑简体" panose="02000000000000000000" pitchFamily="2" charset="-122"/>
              </a:rPr>
              <a:t>MIME</a:t>
            </a:r>
            <a:r>
              <a:rPr lang="zh-CN" altLang="en-US" sz="2000" dirty="0">
                <a:solidFill>
                  <a:srgbClr val="FF0000"/>
                </a:solidFill>
                <a:latin typeface="方正正大黑简体" panose="02000000000000000000" pitchFamily="2" charset="-122"/>
                <a:ea typeface="方正正大黑简体" panose="02000000000000000000" pitchFamily="2" charset="-122"/>
              </a:rPr>
              <a:t>标识</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，可能导致系统识别出错；</a:t>
            </a:r>
          </a:p>
        </p:txBody>
      </p:sp>
      <p:sp>
        <p:nvSpPr>
          <p:cNvPr id="33" name="PA-矩形 4"/>
          <p:cNvSpPr>
            <a:spLocks noChangeArrowheads="1"/>
          </p:cNvSpPr>
          <p:nvPr>
            <p:custDataLst>
              <p:tags r:id="rId2"/>
            </p:custDataLst>
          </p:nvPr>
        </p:nvSpPr>
        <p:spPr bwMode="auto">
          <a:xfrm>
            <a:off x="2599028" y="2641133"/>
            <a:ext cx="7683490" cy="88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邮件中声称的</a:t>
            </a:r>
            <a:r>
              <a:rPr lang="en-US" altLang="zh-CN" sz="2000" dirty="0">
                <a:solidFill>
                  <a:srgbClr val="FF0000"/>
                </a:solidFill>
                <a:latin typeface="方正正大黑简体" panose="02000000000000000000" pitchFamily="2" charset="-122"/>
                <a:ea typeface="方正正大黑简体" panose="02000000000000000000" pitchFamily="2" charset="-122"/>
                <a:sym typeface="+mn-lt"/>
              </a:rPr>
              <a:t>MIME</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类型与实际的数据类型不符</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，导致安全问题，特别是实际的数据为含有危险动作的可执行程序或脚本；</a:t>
            </a:r>
          </a:p>
        </p:txBody>
      </p:sp>
      <p:sp>
        <p:nvSpPr>
          <p:cNvPr id="34" name="椭圆 33"/>
          <p:cNvSpPr/>
          <p:nvPr/>
        </p:nvSpPr>
        <p:spPr>
          <a:xfrm>
            <a:off x="1738086" y="1608684"/>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1</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
        <p:nvSpPr>
          <p:cNvPr id="35" name="椭圆 34"/>
          <p:cNvSpPr/>
          <p:nvPr/>
        </p:nvSpPr>
        <p:spPr>
          <a:xfrm>
            <a:off x="1761418" y="2811649"/>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2</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
        <p:nvSpPr>
          <p:cNvPr id="20" name="PA-矩形 4">
            <a:extLst>
              <a:ext uri="{FF2B5EF4-FFF2-40B4-BE49-F238E27FC236}">
                <a16:creationId xmlns:a16="http://schemas.microsoft.com/office/drawing/2014/main" id="{40EFF878-5EC8-4A44-901C-D497DB10891C}"/>
              </a:ext>
            </a:extLst>
          </p:cNvPr>
          <p:cNvSpPr>
            <a:spLocks noChangeArrowheads="1"/>
          </p:cNvSpPr>
          <p:nvPr>
            <p:custDataLst>
              <p:tags r:id="rId3"/>
            </p:custDataLst>
          </p:nvPr>
        </p:nvSpPr>
        <p:spPr bwMode="auto">
          <a:xfrm>
            <a:off x="2599028" y="3872951"/>
            <a:ext cx="7683490" cy="88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zh-CN" sz="2000" dirty="0">
                <a:solidFill>
                  <a:srgbClr val="FF0000"/>
                </a:solidFill>
                <a:latin typeface="方正正大黑简体" panose="02000000000000000000" pitchFamily="2" charset="-122"/>
                <a:ea typeface="方正正大黑简体" panose="02000000000000000000" pitchFamily="2" charset="-122"/>
                <a:sym typeface="+mn-lt"/>
              </a:rPr>
              <a:t>MIME</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分部攻击</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：将恶意代码分散到多个</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MIME</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分部当中，躲避检测机制。</a:t>
            </a:r>
          </a:p>
        </p:txBody>
      </p:sp>
      <p:sp>
        <p:nvSpPr>
          <p:cNvPr id="21" name="椭圆 20">
            <a:extLst>
              <a:ext uri="{FF2B5EF4-FFF2-40B4-BE49-F238E27FC236}">
                <a16:creationId xmlns:a16="http://schemas.microsoft.com/office/drawing/2014/main" id="{CAB85500-146B-4F74-A1AC-45AE6FAB4604}"/>
              </a:ext>
            </a:extLst>
          </p:cNvPr>
          <p:cNvSpPr/>
          <p:nvPr/>
        </p:nvSpPr>
        <p:spPr>
          <a:xfrm>
            <a:off x="1738086" y="4033652"/>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3</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
        <p:nvSpPr>
          <p:cNvPr id="22" name="PA-矩形 4">
            <a:extLst>
              <a:ext uri="{FF2B5EF4-FFF2-40B4-BE49-F238E27FC236}">
                <a16:creationId xmlns:a16="http://schemas.microsoft.com/office/drawing/2014/main" id="{F37485B1-989F-444F-8958-D295C1A6DB78}"/>
              </a:ext>
            </a:extLst>
          </p:cNvPr>
          <p:cNvSpPr>
            <a:spLocks noChangeArrowheads="1"/>
          </p:cNvSpPr>
          <p:nvPr>
            <p:custDataLst>
              <p:tags r:id="rId4"/>
            </p:custDataLst>
          </p:nvPr>
        </p:nvSpPr>
        <p:spPr bwMode="auto">
          <a:xfrm>
            <a:off x="2599028" y="4917835"/>
            <a:ext cx="7683490" cy="88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MIME</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的其它安全风险：可能邮递可执行程序或含有危险的</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PostScript</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文件，是传播</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病毒</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和</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蠕虫</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的主要途径</a:t>
            </a:r>
          </a:p>
        </p:txBody>
      </p:sp>
      <p:sp>
        <p:nvSpPr>
          <p:cNvPr id="23" name="椭圆 22">
            <a:extLst>
              <a:ext uri="{FF2B5EF4-FFF2-40B4-BE49-F238E27FC236}">
                <a16:creationId xmlns:a16="http://schemas.microsoft.com/office/drawing/2014/main" id="{51EEBF32-F628-42EF-9E3D-A31848072254}"/>
              </a:ext>
            </a:extLst>
          </p:cNvPr>
          <p:cNvSpPr/>
          <p:nvPr/>
        </p:nvSpPr>
        <p:spPr>
          <a:xfrm>
            <a:off x="1738086" y="5118259"/>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4</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Tree>
    <p:extLst>
      <p:ext uri="{BB962C8B-B14F-4D97-AF65-F5344CB8AC3E}">
        <p14:creationId xmlns:p14="http://schemas.microsoft.com/office/powerpoint/2010/main" val="28835383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ppt_w</p:attrName>
                                        </p:attrNameLst>
                                      </p:cBhvr>
                                      <p:tavLst>
                                        <p:tav tm="0">
                                          <p:val>
                                            <p:fltVal val="0"/>
                                          </p:val>
                                        </p:tav>
                                        <p:tav tm="100000">
                                          <p:val>
                                            <p:strVal val="#ppt_w"/>
                                          </p:val>
                                        </p:tav>
                                      </p:tavLst>
                                    </p:anim>
                                    <p:anim calcmode="lin" valueType="num">
                                      <p:cBhvr>
                                        <p:cTn id="15" dur="500" fill="hold"/>
                                        <p:tgtEl>
                                          <p:spTgt spid="32"/>
                                        </p:tgtEl>
                                        <p:attrNameLst>
                                          <p:attrName>ppt_h</p:attrName>
                                        </p:attrNameLst>
                                      </p:cBhvr>
                                      <p:tavLst>
                                        <p:tav tm="0">
                                          <p:val>
                                            <p:fltVal val="0"/>
                                          </p:val>
                                        </p:tav>
                                        <p:tav tm="100000">
                                          <p:val>
                                            <p:strVal val="#ppt_h"/>
                                          </p:val>
                                        </p:tav>
                                      </p:tavLst>
                                    </p:anim>
                                    <p:animEffect transition="in" filter="fade">
                                      <p:cBhvr>
                                        <p:cTn id="16" dur="500"/>
                                        <p:tgtEl>
                                          <p:spTgt spid="3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ppt_w</p:attrName>
                                        </p:attrNameLst>
                                      </p:cBhvr>
                                      <p:tavLst>
                                        <p:tav tm="0">
                                          <p:val>
                                            <p:fltVal val="0"/>
                                          </p:val>
                                        </p:tav>
                                        <p:tav tm="100000">
                                          <p:val>
                                            <p:strVal val="#ppt_w"/>
                                          </p:val>
                                        </p:tav>
                                      </p:tavLst>
                                    </p:anim>
                                    <p:anim calcmode="lin" valueType="num">
                                      <p:cBhvr>
                                        <p:cTn id="20" dur="500" fill="hold"/>
                                        <p:tgtEl>
                                          <p:spTgt spid="34"/>
                                        </p:tgtEl>
                                        <p:attrNameLst>
                                          <p:attrName>ppt_h</p:attrName>
                                        </p:attrNameLst>
                                      </p:cBhvr>
                                      <p:tavLst>
                                        <p:tav tm="0">
                                          <p:val>
                                            <p:fltVal val="0"/>
                                          </p:val>
                                        </p:tav>
                                        <p:tav tm="100000">
                                          <p:val>
                                            <p:strVal val="#ppt_h"/>
                                          </p:val>
                                        </p:tav>
                                      </p:tavLst>
                                    </p:anim>
                                    <p:animEffect transition="in" filter="fade">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p:cTn id="26" dur="500" fill="hold"/>
                                        <p:tgtEl>
                                          <p:spTgt spid="33"/>
                                        </p:tgtEl>
                                        <p:attrNameLst>
                                          <p:attrName>ppt_w</p:attrName>
                                        </p:attrNameLst>
                                      </p:cBhvr>
                                      <p:tavLst>
                                        <p:tav tm="0">
                                          <p:val>
                                            <p:fltVal val="0"/>
                                          </p:val>
                                        </p:tav>
                                        <p:tav tm="100000">
                                          <p:val>
                                            <p:strVal val="#ppt_w"/>
                                          </p:val>
                                        </p:tav>
                                      </p:tavLst>
                                    </p:anim>
                                    <p:anim calcmode="lin" valueType="num">
                                      <p:cBhvr>
                                        <p:cTn id="27" dur="500" fill="hold"/>
                                        <p:tgtEl>
                                          <p:spTgt spid="33"/>
                                        </p:tgtEl>
                                        <p:attrNameLst>
                                          <p:attrName>ppt_h</p:attrName>
                                        </p:attrNameLst>
                                      </p:cBhvr>
                                      <p:tavLst>
                                        <p:tav tm="0">
                                          <p:val>
                                            <p:fltVal val="0"/>
                                          </p:val>
                                        </p:tav>
                                        <p:tav tm="100000">
                                          <p:val>
                                            <p:strVal val="#ppt_h"/>
                                          </p:val>
                                        </p:tav>
                                      </p:tavLst>
                                    </p:anim>
                                    <p:animEffect transition="in" filter="fade">
                                      <p:cBhvr>
                                        <p:cTn id="28" dur="500"/>
                                        <p:tgtEl>
                                          <p:spTgt spid="3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Effect transition="in" filter="fade">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Effect transition="in" filter="fade">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p:cTn id="50" dur="500" fill="hold"/>
                                        <p:tgtEl>
                                          <p:spTgt spid="22"/>
                                        </p:tgtEl>
                                        <p:attrNameLst>
                                          <p:attrName>ppt_w</p:attrName>
                                        </p:attrNameLst>
                                      </p:cBhvr>
                                      <p:tavLst>
                                        <p:tav tm="0">
                                          <p:val>
                                            <p:fltVal val="0"/>
                                          </p:val>
                                        </p:tav>
                                        <p:tav tm="100000">
                                          <p:val>
                                            <p:strVal val="#ppt_w"/>
                                          </p:val>
                                        </p:tav>
                                      </p:tavLst>
                                    </p:anim>
                                    <p:anim calcmode="lin" valueType="num">
                                      <p:cBhvr>
                                        <p:cTn id="51" dur="500" fill="hold"/>
                                        <p:tgtEl>
                                          <p:spTgt spid="22"/>
                                        </p:tgtEl>
                                        <p:attrNameLst>
                                          <p:attrName>ppt_h</p:attrName>
                                        </p:attrNameLst>
                                      </p:cBhvr>
                                      <p:tavLst>
                                        <p:tav tm="0">
                                          <p:val>
                                            <p:fltVal val="0"/>
                                          </p:val>
                                        </p:tav>
                                        <p:tav tm="100000">
                                          <p:val>
                                            <p:strVal val="#ppt_h"/>
                                          </p:val>
                                        </p:tav>
                                      </p:tavLst>
                                    </p:anim>
                                    <p:animEffect transition="in" filter="fade">
                                      <p:cBhvr>
                                        <p:cTn id="52" dur="500"/>
                                        <p:tgtEl>
                                          <p:spTgt spid="22"/>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p:cTn id="55" dur="500" fill="hold"/>
                                        <p:tgtEl>
                                          <p:spTgt spid="23"/>
                                        </p:tgtEl>
                                        <p:attrNameLst>
                                          <p:attrName>ppt_w</p:attrName>
                                        </p:attrNameLst>
                                      </p:cBhvr>
                                      <p:tavLst>
                                        <p:tav tm="0">
                                          <p:val>
                                            <p:fltVal val="0"/>
                                          </p:val>
                                        </p:tav>
                                        <p:tav tm="100000">
                                          <p:val>
                                            <p:strVal val="#ppt_w"/>
                                          </p:val>
                                        </p:tav>
                                      </p:tavLst>
                                    </p:anim>
                                    <p:anim calcmode="lin" valueType="num">
                                      <p:cBhvr>
                                        <p:cTn id="56" dur="500" fill="hold"/>
                                        <p:tgtEl>
                                          <p:spTgt spid="23"/>
                                        </p:tgtEl>
                                        <p:attrNameLst>
                                          <p:attrName>ppt_h</p:attrName>
                                        </p:attrNameLst>
                                      </p:cBhvr>
                                      <p:tavLst>
                                        <p:tav tm="0">
                                          <p:val>
                                            <p:fltVal val="0"/>
                                          </p:val>
                                        </p:tav>
                                        <p:tav tm="100000">
                                          <p:val>
                                            <p:strVal val="#ppt_h"/>
                                          </p:val>
                                        </p:tav>
                                      </p:tavLst>
                                    </p:anim>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32" grpId="0"/>
      <p:bldP spid="33" grpId="0"/>
      <p:bldP spid="34" grpId="0" animBg="1"/>
      <p:bldP spid="35" grpId="0" animBg="1"/>
      <p:bldP spid="20" grpId="0"/>
      <p:bldP spid="21" grpId="0" animBg="1"/>
      <p:bldP spid="22" grpId="0"/>
      <p:bldP spid="2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3931944" y="653569"/>
            <a:ext cx="4328108"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MIME</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安全问题实例</a:t>
            </a:r>
          </a:p>
        </p:txBody>
      </p:sp>
      <p:pic>
        <p:nvPicPr>
          <p:cNvPr id="25" name="Picture 5">
            <a:extLst>
              <a:ext uri="{FF2B5EF4-FFF2-40B4-BE49-F238E27FC236}">
                <a16:creationId xmlns:a16="http://schemas.microsoft.com/office/drawing/2014/main" id="{111FE2F1-79D7-42AE-91D1-F38EAF6970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861" y="1686538"/>
            <a:ext cx="9112667" cy="418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Oval 6">
            <a:extLst>
              <a:ext uri="{FF2B5EF4-FFF2-40B4-BE49-F238E27FC236}">
                <a16:creationId xmlns:a16="http://schemas.microsoft.com/office/drawing/2014/main" id="{6DC021A5-E488-480C-9749-5C4C32651C94}"/>
              </a:ext>
            </a:extLst>
          </p:cNvPr>
          <p:cNvSpPr>
            <a:spLocks noChangeArrowheads="1"/>
          </p:cNvSpPr>
          <p:nvPr/>
        </p:nvSpPr>
        <p:spPr bwMode="auto">
          <a:xfrm>
            <a:off x="1424993" y="1524000"/>
            <a:ext cx="4328107" cy="1057813"/>
          </a:xfrm>
          <a:prstGeom prst="ellipse">
            <a:avLst/>
          </a:prstGeom>
          <a:noFill/>
          <a:ln w="28575">
            <a:solidFill>
              <a:srgbClr val="FF0000"/>
            </a:solidFill>
            <a:round/>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marL="742950" indent="-285750" latinLnBrk="1">
              <a:spcBef>
                <a:spcPct val="20000"/>
              </a:spcBef>
              <a:buClr>
                <a:srgbClr val="6699FF"/>
              </a:buClr>
              <a:buFont typeface="Wingdings" panose="05000000000000000000" pitchFamily="2" charset="2"/>
              <a:buChar char="Ø"/>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eaLnBrk="1" latinLnBrk="0" hangingPunct="1">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2897691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anim calcmode="lin" valueType="num">
                                      <p:cBhvr>
                                        <p:cTn id="15" dur="1000" fill="hold"/>
                                        <p:tgtEl>
                                          <p:spTgt spid="25"/>
                                        </p:tgtEl>
                                        <p:attrNameLst>
                                          <p:attrName>ppt_x</p:attrName>
                                        </p:attrNameLst>
                                      </p:cBhvr>
                                      <p:tavLst>
                                        <p:tav tm="0">
                                          <p:val>
                                            <p:strVal val="#ppt_x"/>
                                          </p:val>
                                        </p:tav>
                                        <p:tav tm="100000">
                                          <p:val>
                                            <p:strVal val="#ppt_x"/>
                                          </p:val>
                                        </p:tav>
                                      </p:tavLst>
                                    </p:anim>
                                    <p:anim calcmode="lin" valueType="num">
                                      <p:cBhvr>
                                        <p:cTn id="1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down)">
                                      <p:cBhvr>
                                        <p:cTn id="2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3556841" y="653569"/>
            <a:ext cx="5078314"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电子邮件安全协议和标准</a:t>
            </a:r>
          </a:p>
        </p:txBody>
      </p:sp>
      <p:sp>
        <p:nvSpPr>
          <p:cNvPr id="32" name="PA-矩形 4"/>
          <p:cNvSpPr>
            <a:spLocks noChangeArrowheads="1"/>
          </p:cNvSpPr>
          <p:nvPr>
            <p:custDataLst>
              <p:tags r:id="rId1"/>
            </p:custDataLst>
          </p:nvPr>
        </p:nvSpPr>
        <p:spPr bwMode="auto">
          <a:xfrm>
            <a:off x="2599028" y="1450830"/>
            <a:ext cx="7977055" cy="88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PGP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Pretty Good Privacy</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）：实现邮件的加密、鉴别、签名、压缩等，采用以</a:t>
            </a:r>
            <a:r>
              <a:rPr lang="zh-CN" altLang="en-US" sz="2000" dirty="0">
                <a:solidFill>
                  <a:srgbClr val="FF0000"/>
                </a:solidFill>
                <a:latin typeface="方正正大黑简体" panose="02000000000000000000" pitchFamily="2" charset="-122"/>
                <a:ea typeface="方正正大黑简体" panose="02000000000000000000" pitchFamily="2" charset="-122"/>
              </a:rPr>
              <a:t>个人为中心的信任模型</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p>
        </p:txBody>
      </p:sp>
      <p:sp>
        <p:nvSpPr>
          <p:cNvPr id="33" name="PA-矩形 4"/>
          <p:cNvSpPr>
            <a:spLocks noChangeArrowheads="1"/>
          </p:cNvSpPr>
          <p:nvPr>
            <p:custDataLst>
              <p:tags r:id="rId2"/>
            </p:custDataLst>
          </p:nvPr>
        </p:nvSpPr>
        <p:spPr bwMode="auto">
          <a:xfrm>
            <a:off x="2599028" y="2641133"/>
            <a:ext cx="7902992" cy="134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PEM(Privacy Enhanced Mail)</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保密增强邮件</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PEM</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美国</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RSA</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实验室开发，在电子邮件标准格式上增加了加密、鉴别和密钥管理的功能，采用基于层次的严格认证。</a:t>
            </a:r>
          </a:p>
        </p:txBody>
      </p:sp>
      <p:sp>
        <p:nvSpPr>
          <p:cNvPr id="34" name="椭圆 33"/>
          <p:cNvSpPr/>
          <p:nvPr/>
        </p:nvSpPr>
        <p:spPr>
          <a:xfrm>
            <a:off x="1761418" y="1450830"/>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1</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
        <p:nvSpPr>
          <p:cNvPr id="35" name="椭圆 34"/>
          <p:cNvSpPr/>
          <p:nvPr/>
        </p:nvSpPr>
        <p:spPr>
          <a:xfrm>
            <a:off x="1761418" y="2641133"/>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2</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
        <p:nvSpPr>
          <p:cNvPr id="20" name="PA-矩形 4">
            <a:extLst>
              <a:ext uri="{FF2B5EF4-FFF2-40B4-BE49-F238E27FC236}">
                <a16:creationId xmlns:a16="http://schemas.microsoft.com/office/drawing/2014/main" id="{40EFF878-5EC8-4A44-901C-D497DB10891C}"/>
              </a:ext>
            </a:extLst>
          </p:cNvPr>
          <p:cNvSpPr>
            <a:spLocks noChangeArrowheads="1"/>
          </p:cNvSpPr>
          <p:nvPr>
            <p:custDataLst>
              <p:tags r:id="rId3"/>
            </p:custDataLst>
          </p:nvPr>
        </p:nvSpPr>
        <p:spPr bwMode="auto">
          <a:xfrm>
            <a:off x="2599027" y="4279248"/>
            <a:ext cx="7977055" cy="1806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000" dirty="0">
                <a:latin typeface="方正正大黑简体" panose="02000000000000000000" pitchFamily="2" charset="-122"/>
                <a:ea typeface="方正正大黑简体" panose="02000000000000000000" pitchFamily="2" charset="-122"/>
                <a:sym typeface="+mn-lt"/>
              </a:rPr>
              <a:t>S/MIME(the Secure Multipurpose Internet Mail Extensions</a:t>
            </a:r>
            <a:r>
              <a:rPr lang="zh-CN" altLang="en-US" sz="2000" dirty="0">
                <a:latin typeface="方正正大黑简体" panose="02000000000000000000" pitchFamily="2" charset="-122"/>
                <a:ea typeface="方正正大黑简体" panose="02000000000000000000" pitchFamily="2" charset="-122"/>
                <a:sym typeface="+mn-lt"/>
              </a:rPr>
              <a:t>，安全多用途因特网邮件扩展</a:t>
            </a:r>
            <a:r>
              <a:rPr lang="en-US" altLang="zh-CN" sz="2000" dirty="0">
                <a:latin typeface="方正正大黑简体" panose="02000000000000000000" pitchFamily="2" charset="-122"/>
                <a:ea typeface="方正正大黑简体" panose="02000000000000000000" pitchFamily="2" charset="-122"/>
                <a:sym typeface="+mn-lt"/>
              </a:rPr>
              <a:t>)</a:t>
            </a:r>
            <a:r>
              <a:rPr lang="zh-CN" altLang="en-US" sz="2000" dirty="0">
                <a:latin typeface="方正正大黑简体" panose="02000000000000000000" pitchFamily="2" charset="-122"/>
                <a:ea typeface="方正正大黑简体" panose="02000000000000000000" pitchFamily="2" charset="-122"/>
                <a:sym typeface="+mn-lt"/>
              </a:rPr>
              <a:t>协议，从</a:t>
            </a:r>
            <a:r>
              <a:rPr lang="en-US" altLang="zh-CN" sz="2000" dirty="0">
                <a:latin typeface="方正正大黑简体" panose="02000000000000000000" pitchFamily="2" charset="-122"/>
                <a:ea typeface="方正正大黑简体" panose="02000000000000000000" pitchFamily="2" charset="-122"/>
                <a:sym typeface="+mn-lt"/>
              </a:rPr>
              <a:t>PEM</a:t>
            </a:r>
            <a:r>
              <a:rPr lang="zh-CN" altLang="en-US" sz="2000" dirty="0">
                <a:latin typeface="方正正大黑简体" panose="02000000000000000000" pitchFamily="2" charset="-122"/>
                <a:ea typeface="方正正大黑简体" panose="02000000000000000000" pitchFamily="2" charset="-122"/>
                <a:sym typeface="+mn-lt"/>
              </a:rPr>
              <a:t>和</a:t>
            </a:r>
            <a:r>
              <a:rPr lang="en-US" altLang="zh-CN" sz="2000" dirty="0">
                <a:latin typeface="方正正大黑简体" panose="02000000000000000000" pitchFamily="2" charset="-122"/>
                <a:ea typeface="方正正大黑简体" panose="02000000000000000000" pitchFamily="2" charset="-122"/>
                <a:sym typeface="+mn-lt"/>
              </a:rPr>
              <a:t>MIME</a:t>
            </a:r>
            <a:r>
              <a:rPr lang="zh-CN" altLang="en-US" sz="2000" dirty="0">
                <a:latin typeface="方正正大黑简体" panose="02000000000000000000" pitchFamily="2" charset="-122"/>
                <a:ea typeface="方正正大黑简体" panose="02000000000000000000" pitchFamily="2" charset="-122"/>
                <a:sym typeface="+mn-lt"/>
              </a:rPr>
              <a:t>发展而来，采用</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基于</a:t>
            </a:r>
            <a:r>
              <a:rPr lang="en-US" altLang="zh-CN" sz="2000" dirty="0">
                <a:solidFill>
                  <a:srgbClr val="FF0000"/>
                </a:solidFill>
                <a:latin typeface="方正正大黑简体" panose="02000000000000000000" pitchFamily="2" charset="-122"/>
                <a:ea typeface="方正正大黑简体" panose="02000000000000000000" pitchFamily="2" charset="-122"/>
                <a:sym typeface="+mn-lt"/>
              </a:rPr>
              <a:t>CA</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的认证</a:t>
            </a:r>
            <a:r>
              <a:rPr lang="zh-CN" altLang="en-US" sz="2000" dirty="0">
                <a:latin typeface="方正正大黑简体" panose="02000000000000000000" pitchFamily="2" charset="-122"/>
                <a:ea typeface="方正正大黑简体" panose="02000000000000000000" pitchFamily="2" charset="-122"/>
                <a:sym typeface="+mn-lt"/>
              </a:rPr>
              <a:t>，被认为是商业环境下</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首选的</a:t>
            </a:r>
            <a:r>
              <a:rPr lang="zh-CN" altLang="en-US" sz="2000" dirty="0">
                <a:latin typeface="方正正大黑简体" panose="02000000000000000000" pitchFamily="2" charset="-122"/>
                <a:ea typeface="方正正大黑简体" panose="02000000000000000000" pitchFamily="2" charset="-122"/>
                <a:sym typeface="+mn-lt"/>
              </a:rPr>
              <a:t>安全电子邮件协议。</a:t>
            </a:r>
          </a:p>
        </p:txBody>
      </p:sp>
      <p:sp>
        <p:nvSpPr>
          <p:cNvPr id="21" name="椭圆 20">
            <a:extLst>
              <a:ext uri="{FF2B5EF4-FFF2-40B4-BE49-F238E27FC236}">
                <a16:creationId xmlns:a16="http://schemas.microsoft.com/office/drawing/2014/main" id="{CAB85500-146B-4F74-A1AC-45AE6FAB4604}"/>
              </a:ext>
            </a:extLst>
          </p:cNvPr>
          <p:cNvSpPr/>
          <p:nvPr/>
        </p:nvSpPr>
        <p:spPr>
          <a:xfrm>
            <a:off x="1761418" y="4279248"/>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3</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Tree>
    <p:extLst>
      <p:ext uri="{BB962C8B-B14F-4D97-AF65-F5344CB8AC3E}">
        <p14:creationId xmlns:p14="http://schemas.microsoft.com/office/powerpoint/2010/main" val="17566783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ppt_w</p:attrName>
                                        </p:attrNameLst>
                                      </p:cBhvr>
                                      <p:tavLst>
                                        <p:tav tm="0">
                                          <p:val>
                                            <p:fltVal val="0"/>
                                          </p:val>
                                        </p:tav>
                                        <p:tav tm="100000">
                                          <p:val>
                                            <p:strVal val="#ppt_w"/>
                                          </p:val>
                                        </p:tav>
                                      </p:tavLst>
                                    </p:anim>
                                    <p:anim calcmode="lin" valueType="num">
                                      <p:cBhvr>
                                        <p:cTn id="15" dur="500" fill="hold"/>
                                        <p:tgtEl>
                                          <p:spTgt spid="32"/>
                                        </p:tgtEl>
                                        <p:attrNameLst>
                                          <p:attrName>ppt_h</p:attrName>
                                        </p:attrNameLst>
                                      </p:cBhvr>
                                      <p:tavLst>
                                        <p:tav tm="0">
                                          <p:val>
                                            <p:fltVal val="0"/>
                                          </p:val>
                                        </p:tav>
                                        <p:tav tm="100000">
                                          <p:val>
                                            <p:strVal val="#ppt_h"/>
                                          </p:val>
                                        </p:tav>
                                      </p:tavLst>
                                    </p:anim>
                                    <p:animEffect transition="in" filter="fade">
                                      <p:cBhvr>
                                        <p:cTn id="16" dur="500"/>
                                        <p:tgtEl>
                                          <p:spTgt spid="3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ppt_w</p:attrName>
                                        </p:attrNameLst>
                                      </p:cBhvr>
                                      <p:tavLst>
                                        <p:tav tm="0">
                                          <p:val>
                                            <p:fltVal val="0"/>
                                          </p:val>
                                        </p:tav>
                                        <p:tav tm="100000">
                                          <p:val>
                                            <p:strVal val="#ppt_w"/>
                                          </p:val>
                                        </p:tav>
                                      </p:tavLst>
                                    </p:anim>
                                    <p:anim calcmode="lin" valueType="num">
                                      <p:cBhvr>
                                        <p:cTn id="20" dur="500" fill="hold"/>
                                        <p:tgtEl>
                                          <p:spTgt spid="34"/>
                                        </p:tgtEl>
                                        <p:attrNameLst>
                                          <p:attrName>ppt_h</p:attrName>
                                        </p:attrNameLst>
                                      </p:cBhvr>
                                      <p:tavLst>
                                        <p:tav tm="0">
                                          <p:val>
                                            <p:fltVal val="0"/>
                                          </p:val>
                                        </p:tav>
                                        <p:tav tm="100000">
                                          <p:val>
                                            <p:strVal val="#ppt_h"/>
                                          </p:val>
                                        </p:tav>
                                      </p:tavLst>
                                    </p:anim>
                                    <p:animEffect transition="in" filter="fade">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p:cTn id="26" dur="500" fill="hold"/>
                                        <p:tgtEl>
                                          <p:spTgt spid="33"/>
                                        </p:tgtEl>
                                        <p:attrNameLst>
                                          <p:attrName>ppt_w</p:attrName>
                                        </p:attrNameLst>
                                      </p:cBhvr>
                                      <p:tavLst>
                                        <p:tav tm="0">
                                          <p:val>
                                            <p:fltVal val="0"/>
                                          </p:val>
                                        </p:tav>
                                        <p:tav tm="100000">
                                          <p:val>
                                            <p:strVal val="#ppt_w"/>
                                          </p:val>
                                        </p:tav>
                                      </p:tavLst>
                                    </p:anim>
                                    <p:anim calcmode="lin" valueType="num">
                                      <p:cBhvr>
                                        <p:cTn id="27" dur="500" fill="hold"/>
                                        <p:tgtEl>
                                          <p:spTgt spid="33"/>
                                        </p:tgtEl>
                                        <p:attrNameLst>
                                          <p:attrName>ppt_h</p:attrName>
                                        </p:attrNameLst>
                                      </p:cBhvr>
                                      <p:tavLst>
                                        <p:tav tm="0">
                                          <p:val>
                                            <p:fltVal val="0"/>
                                          </p:val>
                                        </p:tav>
                                        <p:tav tm="100000">
                                          <p:val>
                                            <p:strVal val="#ppt_h"/>
                                          </p:val>
                                        </p:tav>
                                      </p:tavLst>
                                    </p:anim>
                                    <p:animEffect transition="in" filter="fade">
                                      <p:cBhvr>
                                        <p:cTn id="28" dur="500"/>
                                        <p:tgtEl>
                                          <p:spTgt spid="3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Effect transition="in" filter="fade">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32" grpId="0"/>
      <p:bldP spid="33" grpId="0"/>
      <p:bldP spid="34" grpId="0" animBg="1"/>
      <p:bldP spid="35" grpId="0" animBg="1"/>
      <p:bldP spid="20" grpId="0"/>
      <p:bldP spid="2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文本框 98"/>
          <p:cNvSpPr txBox="1"/>
          <p:nvPr/>
        </p:nvSpPr>
        <p:spPr>
          <a:xfrm>
            <a:off x="1491464" y="1516209"/>
            <a:ext cx="9427548" cy="523220"/>
          </a:xfrm>
          <a:prstGeom prst="rect">
            <a:avLst/>
          </a:prstGeom>
          <a:noFill/>
        </p:spPr>
        <p:txBody>
          <a:bodyPr wrap="square">
            <a:spAutoFit/>
          </a:bodyPr>
          <a:lstStyle/>
          <a:p>
            <a:pPr marL="457200" indent="-457200">
              <a:buSzPct val="150000"/>
              <a:buBlip>
                <a:blip r:embed="rId4"/>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应用层协议的安全性分析</a:t>
            </a:r>
          </a:p>
        </p:txBody>
      </p:sp>
      <p:sp>
        <p:nvSpPr>
          <p:cNvPr id="17" name="PA-矩形 4">
            <a:extLst>
              <a:ext uri="{FF2B5EF4-FFF2-40B4-BE49-F238E27FC236}">
                <a16:creationId xmlns:a16="http://schemas.microsoft.com/office/drawing/2014/main" id="{9432DDC1-2A52-41EB-AA90-E173459DE8B2}"/>
              </a:ext>
            </a:extLst>
          </p:cNvPr>
          <p:cNvSpPr>
            <a:spLocks noChangeArrowheads="1"/>
          </p:cNvSpPr>
          <p:nvPr>
            <p:custDataLst>
              <p:tags r:id="rId1"/>
            </p:custDataLst>
          </p:nvPr>
        </p:nvSpPr>
        <p:spPr bwMode="auto">
          <a:xfrm>
            <a:off x="1558979" y="2224995"/>
            <a:ext cx="9427549" cy="360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en-US" altLang="zh-CN" sz="2400" dirty="0">
                <a:latin typeface="方正正大黑简体" panose="02000000000000000000" pitchFamily="2" charset="-122"/>
                <a:ea typeface="方正正大黑简体" panose="02000000000000000000" pitchFamily="2" charset="-122"/>
              </a:rPr>
              <a:t>DHCP</a:t>
            </a:r>
          </a:p>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域名系统：</a:t>
            </a:r>
            <a:r>
              <a:rPr lang="en-US" altLang="zh-CN" sz="2400" dirty="0">
                <a:latin typeface="方正正大黑简体" panose="02000000000000000000" pitchFamily="2" charset="-122"/>
                <a:ea typeface="方正正大黑简体" panose="02000000000000000000" pitchFamily="2" charset="-122"/>
              </a:rPr>
              <a:t>DNS</a:t>
            </a:r>
          </a:p>
          <a:p>
            <a:pPr marL="914400" lvl="2" indent="-342900">
              <a:lnSpc>
                <a:spcPct val="150000"/>
              </a:lnSpc>
              <a:spcAft>
                <a:spcPts val="600"/>
              </a:spcAft>
              <a:buClr>
                <a:srgbClr val="15449F"/>
              </a:buClr>
              <a:buFont typeface="Wingdings" panose="05000000000000000000" pitchFamily="2" charset="2"/>
              <a:buChar char="l"/>
              <a:defRPr/>
            </a:pPr>
            <a:r>
              <a:rPr lang="en-US" altLang="zh-CN" sz="2400" dirty="0">
                <a:latin typeface="方正正大黑简体" panose="02000000000000000000" pitchFamily="2" charset="-122"/>
                <a:ea typeface="方正正大黑简体" panose="02000000000000000000" pitchFamily="2" charset="-122"/>
              </a:rPr>
              <a:t>FTP</a:t>
            </a:r>
            <a:r>
              <a:rPr lang="zh-CN" altLang="en-US" sz="2400" dirty="0">
                <a:latin typeface="方正正大黑简体" panose="02000000000000000000" pitchFamily="2" charset="-122"/>
                <a:ea typeface="方正正大黑简体" panose="02000000000000000000" pitchFamily="2" charset="-122"/>
              </a:rPr>
              <a:t>：两个连接</a:t>
            </a:r>
          </a:p>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远程登录：</a:t>
            </a:r>
            <a:r>
              <a:rPr lang="en-US" altLang="zh-CN" sz="2400" dirty="0">
                <a:latin typeface="方正正大黑简体" panose="02000000000000000000" pitchFamily="2" charset="-122"/>
                <a:ea typeface="方正正大黑简体" panose="02000000000000000000" pitchFamily="2" charset="-122"/>
              </a:rPr>
              <a:t>TELNET</a:t>
            </a:r>
            <a:r>
              <a:rPr lang="zh-CN" altLang="en-US" sz="2400" dirty="0">
                <a:latin typeface="方正正大黑简体" panose="02000000000000000000" pitchFamily="2" charset="-122"/>
                <a:ea typeface="方正正大黑简体" panose="02000000000000000000" pitchFamily="2" charset="-122"/>
              </a:rPr>
              <a:t>、</a:t>
            </a:r>
            <a:r>
              <a:rPr lang="en-US" altLang="zh-CN" sz="2400" dirty="0">
                <a:latin typeface="方正正大黑简体" panose="02000000000000000000" pitchFamily="2" charset="-122"/>
                <a:ea typeface="方正正大黑简体" panose="02000000000000000000" pitchFamily="2" charset="-122"/>
              </a:rPr>
              <a:t>SSH</a:t>
            </a:r>
          </a:p>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电子邮件：</a:t>
            </a:r>
            <a:r>
              <a:rPr lang="en-US" altLang="zh-CN" sz="2400" dirty="0">
                <a:latin typeface="方正正大黑简体" panose="02000000000000000000" pitchFamily="2" charset="-122"/>
                <a:ea typeface="方正正大黑简体" panose="02000000000000000000" pitchFamily="2" charset="-122"/>
              </a:rPr>
              <a:t>SMTP</a:t>
            </a:r>
            <a:r>
              <a:rPr lang="zh-CN" altLang="en-US" sz="2400" dirty="0">
                <a:latin typeface="方正正大黑简体" panose="02000000000000000000" pitchFamily="2" charset="-122"/>
                <a:ea typeface="方正正大黑简体" panose="02000000000000000000" pitchFamily="2" charset="-122"/>
              </a:rPr>
              <a:t>、</a:t>
            </a:r>
            <a:r>
              <a:rPr lang="en-US" altLang="zh-CN" sz="2400" dirty="0">
                <a:latin typeface="方正正大黑简体" panose="02000000000000000000" pitchFamily="2" charset="-122"/>
                <a:ea typeface="方正正大黑简体" panose="02000000000000000000" pitchFamily="2" charset="-122"/>
              </a:rPr>
              <a:t>POP3</a:t>
            </a:r>
            <a:r>
              <a:rPr lang="zh-CN" altLang="en-US" sz="2400" dirty="0">
                <a:latin typeface="方正正大黑简体" panose="02000000000000000000" pitchFamily="2" charset="-122"/>
                <a:ea typeface="方正正大黑简体" panose="02000000000000000000" pitchFamily="2" charset="-122"/>
              </a:rPr>
              <a:t>、</a:t>
            </a:r>
            <a:r>
              <a:rPr lang="en-US" altLang="zh-CN" sz="2400" dirty="0">
                <a:latin typeface="方正正大黑简体" panose="02000000000000000000" pitchFamily="2" charset="-122"/>
                <a:ea typeface="方正正大黑简体" panose="02000000000000000000" pitchFamily="2" charset="-122"/>
              </a:rPr>
              <a:t>MIME</a:t>
            </a:r>
            <a:r>
              <a:rPr lang="zh-CN" altLang="en-US" sz="2400" dirty="0">
                <a:latin typeface="方正正大黑简体" panose="02000000000000000000" pitchFamily="2" charset="-122"/>
                <a:ea typeface="方正正大黑简体" panose="02000000000000000000" pitchFamily="2" charset="-122"/>
              </a:rPr>
              <a:t>的安全性</a:t>
            </a: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latin typeface="方正正大黑简体" panose="02000000000000000000" pitchFamily="2" charset="-122"/>
                <a:ea typeface="方正正大黑简体" panose="02000000000000000000" pitchFamily="2" charset="-122"/>
              </a:rPr>
              <a:t>安全措施：</a:t>
            </a:r>
            <a:r>
              <a:rPr lang="en-US" altLang="zh-CN" sz="2000" dirty="0">
                <a:latin typeface="方正正大黑简体" panose="02000000000000000000" pitchFamily="2" charset="-122"/>
                <a:ea typeface="方正正大黑简体" panose="02000000000000000000" pitchFamily="2" charset="-122"/>
              </a:rPr>
              <a:t>PEM</a:t>
            </a:r>
            <a:r>
              <a:rPr lang="zh-CN" altLang="en-US" sz="2000" dirty="0">
                <a:latin typeface="方正正大黑简体" panose="02000000000000000000" pitchFamily="2" charset="-122"/>
                <a:ea typeface="方正正大黑简体" panose="02000000000000000000" pitchFamily="2" charset="-122"/>
              </a:rPr>
              <a:t>、</a:t>
            </a:r>
            <a:r>
              <a:rPr lang="en-US" altLang="zh-CN" sz="2000" dirty="0">
                <a:latin typeface="方正正大黑简体" panose="02000000000000000000" pitchFamily="2" charset="-122"/>
                <a:ea typeface="方正正大黑简体" panose="02000000000000000000" pitchFamily="2" charset="-122"/>
              </a:rPr>
              <a:t>PGP</a:t>
            </a:r>
            <a:r>
              <a:rPr lang="zh-CN" altLang="en-US" sz="2000" dirty="0">
                <a:latin typeface="方正正大黑简体" panose="02000000000000000000" pitchFamily="2" charset="-122"/>
                <a:ea typeface="方正正大黑简体" panose="02000000000000000000" pitchFamily="2" charset="-122"/>
              </a:rPr>
              <a:t>、</a:t>
            </a:r>
            <a:r>
              <a:rPr lang="en-US" altLang="zh-CN" sz="2000" dirty="0">
                <a:latin typeface="方正正大黑简体" panose="02000000000000000000" pitchFamily="2" charset="-122"/>
                <a:ea typeface="方正正大黑简体" panose="02000000000000000000" pitchFamily="2" charset="-122"/>
              </a:rPr>
              <a:t>S-MIME</a:t>
            </a:r>
          </a:p>
        </p:txBody>
      </p:sp>
      <p:sp>
        <p:nvSpPr>
          <p:cNvPr id="20" name="文本框 19">
            <a:extLst>
              <a:ext uri="{FF2B5EF4-FFF2-40B4-BE49-F238E27FC236}">
                <a16:creationId xmlns:a16="http://schemas.microsoft.com/office/drawing/2014/main" id="{9D99A744-F769-4CE1-BB2C-EF7479B50F6F}"/>
              </a:ext>
            </a:extLst>
          </p:cNvPr>
          <p:cNvSpPr txBox="1"/>
          <p:nvPr/>
        </p:nvSpPr>
        <p:spPr>
          <a:xfrm>
            <a:off x="3787681" y="592429"/>
            <a:ext cx="4616648"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应用层协议安全性小结</a:t>
            </a:r>
          </a:p>
        </p:txBody>
      </p:sp>
    </p:spTree>
    <p:extLst>
      <p:ext uri="{BB962C8B-B14F-4D97-AF65-F5344CB8AC3E}">
        <p14:creationId xmlns:p14="http://schemas.microsoft.com/office/powerpoint/2010/main" val="30926303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20"/>
                                        </p:tgtEl>
                                        <p:attrNameLst>
                                          <p:attrName>style.visibility</p:attrName>
                                        </p:attrNameLst>
                                      </p:cBhvr>
                                      <p:to>
                                        <p:strVal val="visible"/>
                                      </p:to>
                                    </p:set>
                                    <p:animEffect transition="in" filter="fade">
                                      <p:cBhvr>
                                        <p:cTn id="7" dur="500">
                                          <p:stCondLst>
                                            <p:cond delay="0"/>
                                          </p:stCondLst>
                                        </p:cTn>
                                        <p:tgtEl>
                                          <p:spTgt spid="20"/>
                                        </p:tgtEl>
                                      </p:cBhvr>
                                    </p:animEffect>
                                    <p:set>
                                      <p:cBhvr>
                                        <p:cTn id="8" dur="500" fill="hold">
                                          <p:stCondLst>
                                            <p:cond delay="500"/>
                                          </p:stCondLst>
                                        </p:cTn>
                                        <p:tgtEl>
                                          <p:spTgt spid="20"/>
                                        </p:tgtEl>
                                        <p:attrNameLst>
                                          <p:attrName>style.visibility</p:attrName>
                                        </p:attrNameLst>
                                      </p:cBhvr>
                                      <p:to>
                                        <p:strVal val="visible"/>
                                      </p:to>
                                    </p:set>
                                    <p:anim to="0" calcmode="lin" valueType="num">
                                      <p:cBhvr>
                                        <p:cTn id="9" dur="1000" decel="100000" fill="hold">
                                          <p:stCondLst>
                                            <p:cond delay="0"/>
                                          </p:stCondLst>
                                        </p:cTn>
                                        <p:tgtEl>
                                          <p:spTgt spid="20"/>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iterate type="wd">
                                    <p:tmPct val="10000"/>
                                  </p:iterate>
                                  <p:childTnLst>
                                    <p:set>
                                      <p:cBhvr>
                                        <p:cTn id="13" dur="1" fill="hold">
                                          <p:stCondLst>
                                            <p:cond delay="0"/>
                                          </p:stCondLst>
                                        </p:cTn>
                                        <p:tgtEl>
                                          <p:spTgt spid="17">
                                            <p:txEl>
                                              <p:pRg st="0" end="0"/>
                                            </p:txEl>
                                          </p:spTgt>
                                        </p:tgtEl>
                                        <p:attrNameLst>
                                          <p:attrName>style.visibility</p:attrName>
                                        </p:attrNameLst>
                                      </p:cBhvr>
                                      <p:to>
                                        <p:strVal val="visible"/>
                                      </p:to>
                                    </p:set>
                                    <p:animEffect transition="in" filter="fade">
                                      <p:cBhvr>
                                        <p:cTn id="14" dur="500"/>
                                        <p:tgtEl>
                                          <p:spTgt spid="1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iterate type="wd">
                                    <p:tmPct val="10000"/>
                                  </p:iterate>
                                  <p:childTnLst>
                                    <p:set>
                                      <p:cBhvr>
                                        <p:cTn id="18" dur="1" fill="hold">
                                          <p:stCondLst>
                                            <p:cond delay="0"/>
                                          </p:stCondLst>
                                        </p:cTn>
                                        <p:tgtEl>
                                          <p:spTgt spid="17">
                                            <p:txEl>
                                              <p:pRg st="1" end="1"/>
                                            </p:txEl>
                                          </p:spTgt>
                                        </p:tgtEl>
                                        <p:attrNameLst>
                                          <p:attrName>style.visibility</p:attrName>
                                        </p:attrNameLst>
                                      </p:cBhvr>
                                      <p:to>
                                        <p:strVal val="visible"/>
                                      </p:to>
                                    </p:set>
                                    <p:animEffect transition="in" filter="fade">
                                      <p:cBhvr>
                                        <p:cTn id="19" dur="500"/>
                                        <p:tgtEl>
                                          <p:spTgt spid="17">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iterate type="wd">
                                    <p:tmPct val="10000"/>
                                  </p:iterate>
                                  <p:childTnLst>
                                    <p:set>
                                      <p:cBhvr>
                                        <p:cTn id="23" dur="1" fill="hold">
                                          <p:stCondLst>
                                            <p:cond delay="0"/>
                                          </p:stCondLst>
                                        </p:cTn>
                                        <p:tgtEl>
                                          <p:spTgt spid="17">
                                            <p:txEl>
                                              <p:pRg st="4" end="4"/>
                                            </p:txEl>
                                          </p:spTgt>
                                        </p:tgtEl>
                                        <p:attrNameLst>
                                          <p:attrName>style.visibility</p:attrName>
                                        </p:attrNameLst>
                                      </p:cBhvr>
                                      <p:to>
                                        <p:strVal val="visible"/>
                                      </p:to>
                                    </p:set>
                                    <p:animEffect transition="in" filter="fade">
                                      <p:cBhvr>
                                        <p:cTn id="24" dur="500"/>
                                        <p:tgtEl>
                                          <p:spTgt spid="17">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iterate type="wd">
                                    <p:tmPct val="10000"/>
                                  </p:iterate>
                                  <p:childTnLst>
                                    <p:set>
                                      <p:cBhvr>
                                        <p:cTn id="28" dur="1" fill="hold">
                                          <p:stCondLst>
                                            <p:cond delay="0"/>
                                          </p:stCondLst>
                                        </p:cTn>
                                        <p:tgtEl>
                                          <p:spTgt spid="17">
                                            <p:txEl>
                                              <p:pRg st="2" end="2"/>
                                            </p:txEl>
                                          </p:spTgt>
                                        </p:tgtEl>
                                        <p:attrNameLst>
                                          <p:attrName>style.visibility</p:attrName>
                                        </p:attrNameLst>
                                      </p:cBhvr>
                                      <p:to>
                                        <p:strVal val="visible"/>
                                      </p:to>
                                    </p:set>
                                    <p:animEffect transition="in" filter="fade">
                                      <p:cBhvr>
                                        <p:cTn id="29" dur="500"/>
                                        <p:tgtEl>
                                          <p:spTgt spid="17">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iterate type="wd">
                                    <p:tmPct val="10000"/>
                                  </p:iterate>
                                  <p:childTnLst>
                                    <p:set>
                                      <p:cBhvr>
                                        <p:cTn id="33" dur="1" fill="hold">
                                          <p:stCondLst>
                                            <p:cond delay="0"/>
                                          </p:stCondLst>
                                        </p:cTn>
                                        <p:tgtEl>
                                          <p:spTgt spid="17">
                                            <p:txEl>
                                              <p:pRg st="3" end="3"/>
                                            </p:txEl>
                                          </p:spTgt>
                                        </p:tgtEl>
                                        <p:attrNameLst>
                                          <p:attrName>style.visibility</p:attrName>
                                        </p:attrNameLst>
                                      </p:cBhvr>
                                      <p:to>
                                        <p:strVal val="visible"/>
                                      </p:to>
                                    </p:set>
                                    <p:animEffect transition="in" filter="fade">
                                      <p:cBhvr>
                                        <p:cTn id="34" dur="500"/>
                                        <p:tgtEl>
                                          <p:spTgt spid="17">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iterate type="wd">
                                    <p:tmPct val="10000"/>
                                  </p:iterate>
                                  <p:childTnLst>
                                    <p:set>
                                      <p:cBhvr>
                                        <p:cTn id="38" dur="1" fill="hold">
                                          <p:stCondLst>
                                            <p:cond delay="0"/>
                                          </p:stCondLst>
                                        </p:cTn>
                                        <p:tgtEl>
                                          <p:spTgt spid="17">
                                            <p:txEl>
                                              <p:pRg st="5" end="5"/>
                                            </p:txEl>
                                          </p:spTgt>
                                        </p:tgtEl>
                                        <p:attrNameLst>
                                          <p:attrName>style.visibility</p:attrName>
                                        </p:attrNameLst>
                                      </p:cBhvr>
                                      <p:to>
                                        <p:strVal val="visible"/>
                                      </p:to>
                                    </p:set>
                                    <p:animEffect transition="in" filter="fade">
                                      <p:cBhvr>
                                        <p:cTn id="39" dur="500"/>
                                        <p:tgtEl>
                                          <p:spTgt spid="1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3514615" y="678751"/>
            <a:ext cx="5340967" cy="553998"/>
          </a:xfrm>
          <a:prstGeom prst="rect">
            <a:avLst/>
          </a:prstGeom>
          <a:noFill/>
        </p:spPr>
        <p:txBody>
          <a:bodyPr wrap="squar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DHCP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协议工作过程示意</a:t>
            </a:r>
          </a:p>
        </p:txBody>
      </p:sp>
      <p:pic>
        <p:nvPicPr>
          <p:cNvPr id="14" name="Picture 3" descr="dhcp2">
            <a:extLst>
              <a:ext uri="{FF2B5EF4-FFF2-40B4-BE49-F238E27FC236}">
                <a16:creationId xmlns:a16="http://schemas.microsoft.com/office/drawing/2014/main" id="{AF4FC1C9-BD91-4A6B-B99F-6FAE88105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365" t="4694" r="20251" b="2821"/>
          <a:stretch>
            <a:fillRect/>
          </a:stretch>
        </p:blipFill>
        <p:spPr bwMode="auto">
          <a:xfrm>
            <a:off x="4110831" y="1232749"/>
            <a:ext cx="3970338" cy="509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 name="文本框 58"/>
          <p:cNvSpPr txBox="1"/>
          <p:nvPr/>
        </p:nvSpPr>
        <p:spPr>
          <a:xfrm>
            <a:off x="3931944" y="653569"/>
            <a:ext cx="4328108"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DHCP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协议的安全性</a:t>
            </a:r>
          </a:p>
        </p:txBody>
      </p:sp>
      <p:sp>
        <p:nvSpPr>
          <p:cNvPr id="32" name="PA-矩形 4"/>
          <p:cNvSpPr>
            <a:spLocks noChangeArrowheads="1"/>
          </p:cNvSpPr>
          <p:nvPr>
            <p:custDataLst>
              <p:tags r:id="rId1"/>
            </p:custDataLst>
          </p:nvPr>
        </p:nvSpPr>
        <p:spPr bwMode="auto">
          <a:xfrm>
            <a:off x="2592333" y="1513434"/>
            <a:ext cx="7977055" cy="42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此协议只能在本地网络上使用，</a:t>
            </a:r>
            <a:r>
              <a:rPr lang="zh-CN" altLang="en-US" sz="2000" dirty="0">
                <a:solidFill>
                  <a:srgbClr val="FF0000"/>
                </a:solidFill>
                <a:latin typeface="方正正大黑简体" panose="02000000000000000000" pitchFamily="2" charset="-122"/>
                <a:ea typeface="方正正大黑简体" panose="02000000000000000000" pitchFamily="2" charset="-122"/>
              </a:rPr>
              <a:t>不能发动远程攻击</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p>
        </p:txBody>
      </p:sp>
      <p:sp>
        <p:nvSpPr>
          <p:cNvPr id="33" name="PA-矩形 4"/>
          <p:cNvSpPr>
            <a:spLocks noChangeArrowheads="1"/>
          </p:cNvSpPr>
          <p:nvPr>
            <p:custDataLst>
              <p:tags r:id="rId2"/>
            </p:custDataLst>
          </p:nvPr>
        </p:nvSpPr>
        <p:spPr bwMode="auto">
          <a:xfrm>
            <a:off x="2599028" y="2241083"/>
            <a:ext cx="7683490" cy="88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由于</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DHCP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查询没有认证措施，所以查询响应容易遭受</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欺骗攻击、中间人攻击和</a:t>
            </a:r>
            <a:r>
              <a:rPr lang="en-US" altLang="zh-CN" sz="2000" dirty="0">
                <a:solidFill>
                  <a:srgbClr val="FF0000"/>
                </a:solidFill>
                <a:latin typeface="方正正大黑简体" panose="02000000000000000000" pitchFamily="2" charset="-122"/>
                <a:ea typeface="方正正大黑简体" panose="02000000000000000000" pitchFamily="2" charset="-122"/>
                <a:sym typeface="+mn-lt"/>
              </a:rPr>
              <a:t>DOS</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攻击</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a:t>
            </a:r>
          </a:p>
        </p:txBody>
      </p:sp>
      <p:sp>
        <p:nvSpPr>
          <p:cNvPr id="34" name="椭圆 33"/>
          <p:cNvSpPr/>
          <p:nvPr/>
        </p:nvSpPr>
        <p:spPr>
          <a:xfrm>
            <a:off x="1738086" y="1513434"/>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1</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
        <p:nvSpPr>
          <p:cNvPr id="35" name="椭圆 34"/>
          <p:cNvSpPr/>
          <p:nvPr/>
        </p:nvSpPr>
        <p:spPr>
          <a:xfrm>
            <a:off x="1761418" y="2411599"/>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2</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
        <p:nvSpPr>
          <p:cNvPr id="20" name="PA-矩形 4">
            <a:extLst>
              <a:ext uri="{FF2B5EF4-FFF2-40B4-BE49-F238E27FC236}">
                <a16:creationId xmlns:a16="http://schemas.microsoft.com/office/drawing/2014/main" id="{40EFF878-5EC8-4A44-901C-D497DB10891C}"/>
              </a:ext>
            </a:extLst>
          </p:cNvPr>
          <p:cNvSpPr>
            <a:spLocks noChangeArrowheads="1"/>
          </p:cNvSpPr>
          <p:nvPr>
            <p:custDataLst>
              <p:tags r:id="rId3"/>
            </p:custDataLst>
          </p:nvPr>
        </p:nvSpPr>
        <p:spPr bwMode="auto">
          <a:xfrm>
            <a:off x="2599028" y="3320501"/>
            <a:ext cx="7683490" cy="88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gn="just" eaLnBrk="1" hangingPunct="1">
              <a:lnSpc>
                <a:spcPct val="150000"/>
              </a:lnSpc>
              <a:buFont typeface="Wingdings" panose="05000000000000000000" pitchFamily="2" charset="2"/>
              <a:buChar char="ü"/>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如果攻击者已经接入到本地网络，它可能</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冒充</a:t>
            </a:r>
            <a:r>
              <a:rPr lang="en-US" altLang="zh-CN" sz="2000" dirty="0">
                <a:solidFill>
                  <a:srgbClr val="FF0000"/>
                </a:solidFill>
                <a:latin typeface="方正正大黑简体" panose="02000000000000000000" pitchFamily="2" charset="-122"/>
                <a:ea typeface="方正正大黑简体" panose="02000000000000000000" pitchFamily="2" charset="-122"/>
                <a:sym typeface="+mn-lt"/>
              </a:rPr>
              <a:t>DHCP</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服务器</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，并对客户端进行虚假的响应。</a:t>
            </a:r>
          </a:p>
        </p:txBody>
      </p:sp>
      <p:sp>
        <p:nvSpPr>
          <p:cNvPr id="22" name="PA-矩形 4">
            <a:extLst>
              <a:ext uri="{FF2B5EF4-FFF2-40B4-BE49-F238E27FC236}">
                <a16:creationId xmlns:a16="http://schemas.microsoft.com/office/drawing/2014/main" id="{F37485B1-989F-444F-8958-D295C1A6DB78}"/>
              </a:ext>
            </a:extLst>
          </p:cNvPr>
          <p:cNvSpPr>
            <a:spLocks noChangeArrowheads="1"/>
          </p:cNvSpPr>
          <p:nvPr>
            <p:custDataLst>
              <p:tags r:id="rId4"/>
            </p:custDataLst>
          </p:nvPr>
        </p:nvSpPr>
        <p:spPr bwMode="auto">
          <a:xfrm>
            <a:off x="2575696" y="4359042"/>
            <a:ext cx="7683490" cy="42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gn="just" eaLnBrk="1" hangingPunct="1">
              <a:lnSpc>
                <a:spcPct val="150000"/>
              </a:lnSpc>
              <a:buFont typeface="Wingdings" panose="05000000000000000000" pitchFamily="2" charset="2"/>
              <a:buChar char="ü"/>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工作在局域网，易遭受</a:t>
            </a:r>
            <a:r>
              <a:rPr lang="en-US" altLang="zh-CN" sz="2000" dirty="0">
                <a:solidFill>
                  <a:srgbClr val="FF0000"/>
                </a:solidFill>
                <a:latin typeface="方正正大黑简体" panose="02000000000000000000" pitchFamily="2" charset="-122"/>
                <a:ea typeface="方正正大黑简体" panose="02000000000000000000" pitchFamily="2" charset="-122"/>
                <a:sym typeface="+mn-lt"/>
              </a:rPr>
              <a:t>ARP</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欺骗</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，形成</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中间人攻击</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a:t>
            </a:r>
            <a:endParaRPr lang="zh-CN" altLang="en-US" sz="2000" dirty="0">
              <a:solidFill>
                <a:srgbClr val="FF0000"/>
              </a:solidFill>
              <a:latin typeface="方正正大黑简体" panose="02000000000000000000" pitchFamily="2" charset="-122"/>
              <a:ea typeface="方正正大黑简体" panose="02000000000000000000" pitchFamily="2" charset="-122"/>
              <a:sym typeface="+mn-lt"/>
            </a:endParaRPr>
          </a:p>
        </p:txBody>
      </p:sp>
      <p:sp>
        <p:nvSpPr>
          <p:cNvPr id="25" name="PA-矩形 4">
            <a:extLst>
              <a:ext uri="{FF2B5EF4-FFF2-40B4-BE49-F238E27FC236}">
                <a16:creationId xmlns:a16="http://schemas.microsoft.com/office/drawing/2014/main" id="{09E59A5D-88F2-4FA7-BB2E-F8E0A81F7822}"/>
              </a:ext>
            </a:extLst>
          </p:cNvPr>
          <p:cNvSpPr>
            <a:spLocks noChangeArrowheads="1"/>
          </p:cNvSpPr>
          <p:nvPr>
            <p:custDataLst>
              <p:tags r:id="rId5"/>
            </p:custDataLst>
          </p:nvPr>
        </p:nvSpPr>
        <p:spPr bwMode="auto">
          <a:xfrm>
            <a:off x="2592333" y="5087273"/>
            <a:ext cx="7730154" cy="88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gn="just" eaLnBrk="1" hangingPunct="1">
              <a:lnSpc>
                <a:spcPct val="150000"/>
              </a:lnSpc>
              <a:buFont typeface="Wingdings" panose="05000000000000000000" pitchFamily="2" charset="2"/>
              <a:buChar char="ü"/>
            </a:pP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假冒</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客户端，模仿不同的</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MAC</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地址，向合法服务器发出请求，导致合法的服务器可用的</a:t>
            </a:r>
            <a:r>
              <a:rPr lang="en-US" altLang="zh-CN" sz="2000" dirty="0">
                <a:solidFill>
                  <a:srgbClr val="FF0000"/>
                </a:solidFill>
                <a:latin typeface="方正正大黑简体" panose="02000000000000000000" pitchFamily="2" charset="-122"/>
                <a:ea typeface="方正正大黑简体" panose="02000000000000000000" pitchFamily="2" charset="-122"/>
                <a:sym typeface="+mn-lt"/>
              </a:rPr>
              <a:t>IP</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地址被耗尽，进行</a:t>
            </a:r>
            <a:r>
              <a:rPr lang="en-US" altLang="zh-CN" sz="2000" dirty="0">
                <a:solidFill>
                  <a:srgbClr val="FF0000"/>
                </a:solidFill>
                <a:latin typeface="方正正大黑简体" panose="02000000000000000000" pitchFamily="2" charset="-122"/>
                <a:ea typeface="方正正大黑简体" panose="02000000000000000000" pitchFamily="2" charset="-122"/>
                <a:sym typeface="+mn-lt"/>
              </a:rPr>
              <a:t>DoS</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攻击</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a:t>
            </a:r>
          </a:p>
        </p:txBody>
      </p:sp>
    </p:spTree>
    <p:extLst>
      <p:ext uri="{BB962C8B-B14F-4D97-AF65-F5344CB8AC3E}">
        <p14:creationId xmlns:p14="http://schemas.microsoft.com/office/powerpoint/2010/main" val="9667087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ppt_w</p:attrName>
                                        </p:attrNameLst>
                                      </p:cBhvr>
                                      <p:tavLst>
                                        <p:tav tm="0">
                                          <p:val>
                                            <p:fltVal val="0"/>
                                          </p:val>
                                        </p:tav>
                                        <p:tav tm="100000">
                                          <p:val>
                                            <p:strVal val="#ppt_w"/>
                                          </p:val>
                                        </p:tav>
                                      </p:tavLst>
                                    </p:anim>
                                    <p:anim calcmode="lin" valueType="num">
                                      <p:cBhvr>
                                        <p:cTn id="15" dur="500" fill="hold"/>
                                        <p:tgtEl>
                                          <p:spTgt spid="32"/>
                                        </p:tgtEl>
                                        <p:attrNameLst>
                                          <p:attrName>ppt_h</p:attrName>
                                        </p:attrNameLst>
                                      </p:cBhvr>
                                      <p:tavLst>
                                        <p:tav tm="0">
                                          <p:val>
                                            <p:fltVal val="0"/>
                                          </p:val>
                                        </p:tav>
                                        <p:tav tm="100000">
                                          <p:val>
                                            <p:strVal val="#ppt_h"/>
                                          </p:val>
                                        </p:tav>
                                      </p:tavLst>
                                    </p:anim>
                                    <p:animEffect transition="in" filter="fade">
                                      <p:cBhvr>
                                        <p:cTn id="16" dur="500"/>
                                        <p:tgtEl>
                                          <p:spTgt spid="3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ppt_w</p:attrName>
                                        </p:attrNameLst>
                                      </p:cBhvr>
                                      <p:tavLst>
                                        <p:tav tm="0">
                                          <p:val>
                                            <p:fltVal val="0"/>
                                          </p:val>
                                        </p:tav>
                                        <p:tav tm="100000">
                                          <p:val>
                                            <p:strVal val="#ppt_w"/>
                                          </p:val>
                                        </p:tav>
                                      </p:tavLst>
                                    </p:anim>
                                    <p:anim calcmode="lin" valueType="num">
                                      <p:cBhvr>
                                        <p:cTn id="20" dur="500" fill="hold"/>
                                        <p:tgtEl>
                                          <p:spTgt spid="34"/>
                                        </p:tgtEl>
                                        <p:attrNameLst>
                                          <p:attrName>ppt_h</p:attrName>
                                        </p:attrNameLst>
                                      </p:cBhvr>
                                      <p:tavLst>
                                        <p:tav tm="0">
                                          <p:val>
                                            <p:fltVal val="0"/>
                                          </p:val>
                                        </p:tav>
                                        <p:tav tm="100000">
                                          <p:val>
                                            <p:strVal val="#ppt_h"/>
                                          </p:val>
                                        </p:tav>
                                      </p:tavLst>
                                    </p:anim>
                                    <p:animEffect transition="in" filter="fade">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p:cTn id="26" dur="500" fill="hold"/>
                                        <p:tgtEl>
                                          <p:spTgt spid="33"/>
                                        </p:tgtEl>
                                        <p:attrNameLst>
                                          <p:attrName>ppt_w</p:attrName>
                                        </p:attrNameLst>
                                      </p:cBhvr>
                                      <p:tavLst>
                                        <p:tav tm="0">
                                          <p:val>
                                            <p:fltVal val="0"/>
                                          </p:val>
                                        </p:tav>
                                        <p:tav tm="100000">
                                          <p:val>
                                            <p:strVal val="#ppt_w"/>
                                          </p:val>
                                        </p:tav>
                                      </p:tavLst>
                                    </p:anim>
                                    <p:anim calcmode="lin" valueType="num">
                                      <p:cBhvr>
                                        <p:cTn id="27" dur="500" fill="hold"/>
                                        <p:tgtEl>
                                          <p:spTgt spid="33"/>
                                        </p:tgtEl>
                                        <p:attrNameLst>
                                          <p:attrName>ppt_h</p:attrName>
                                        </p:attrNameLst>
                                      </p:cBhvr>
                                      <p:tavLst>
                                        <p:tav tm="0">
                                          <p:val>
                                            <p:fltVal val="0"/>
                                          </p:val>
                                        </p:tav>
                                        <p:tav tm="100000">
                                          <p:val>
                                            <p:strVal val="#ppt_h"/>
                                          </p:val>
                                        </p:tav>
                                      </p:tavLst>
                                    </p:anim>
                                    <p:animEffect transition="in" filter="fade">
                                      <p:cBhvr>
                                        <p:cTn id="28" dur="500"/>
                                        <p:tgtEl>
                                          <p:spTgt spid="3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Effect transition="in" filter="fade">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p:cTn id="45" dur="500" fill="hold"/>
                                        <p:tgtEl>
                                          <p:spTgt spid="22"/>
                                        </p:tgtEl>
                                        <p:attrNameLst>
                                          <p:attrName>ppt_w</p:attrName>
                                        </p:attrNameLst>
                                      </p:cBhvr>
                                      <p:tavLst>
                                        <p:tav tm="0">
                                          <p:val>
                                            <p:fltVal val="0"/>
                                          </p:val>
                                        </p:tav>
                                        <p:tav tm="100000">
                                          <p:val>
                                            <p:strVal val="#ppt_w"/>
                                          </p:val>
                                        </p:tav>
                                      </p:tavLst>
                                    </p:anim>
                                    <p:anim calcmode="lin" valueType="num">
                                      <p:cBhvr>
                                        <p:cTn id="46" dur="500" fill="hold"/>
                                        <p:tgtEl>
                                          <p:spTgt spid="22"/>
                                        </p:tgtEl>
                                        <p:attrNameLst>
                                          <p:attrName>ppt_h</p:attrName>
                                        </p:attrNameLst>
                                      </p:cBhvr>
                                      <p:tavLst>
                                        <p:tav tm="0">
                                          <p:val>
                                            <p:fltVal val="0"/>
                                          </p:val>
                                        </p:tav>
                                        <p:tav tm="100000">
                                          <p:val>
                                            <p:strVal val="#ppt_h"/>
                                          </p:val>
                                        </p:tav>
                                      </p:tavLst>
                                    </p:anim>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Effect transition="in" filter="fade">
                                      <p:cBhvr>
                                        <p:cTn id="5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32" grpId="0"/>
      <p:bldP spid="33" grpId="0"/>
      <p:bldP spid="34" grpId="0" animBg="1"/>
      <p:bldP spid="35" grpId="0" animBg="1"/>
      <p:bldP spid="20" grpId="0"/>
      <p:bldP spid="22"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3701111" y="653569"/>
            <a:ext cx="4789773"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DHCP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安全问题的防范</a:t>
            </a:r>
          </a:p>
        </p:txBody>
      </p:sp>
      <p:sp>
        <p:nvSpPr>
          <p:cNvPr id="27" name="文本框 26"/>
          <p:cNvSpPr txBox="1"/>
          <p:nvPr/>
        </p:nvSpPr>
        <p:spPr>
          <a:xfrm>
            <a:off x="1491464" y="1516209"/>
            <a:ext cx="8997242" cy="523220"/>
          </a:xfrm>
          <a:prstGeom prst="rect">
            <a:avLst/>
          </a:prstGeom>
          <a:noFill/>
        </p:spPr>
        <p:txBody>
          <a:bodyPr wrap="square">
            <a:spAutoFit/>
          </a:bodyPr>
          <a:lstStyle/>
          <a:p>
            <a:pPr marL="457200" indent="-457200">
              <a:buSzPct val="150000"/>
              <a:buBlip>
                <a:blip r:embed="rId5"/>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针对假冒</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DHCP Server</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和中间人</a:t>
            </a:r>
          </a:p>
        </p:txBody>
      </p:sp>
      <p:sp>
        <p:nvSpPr>
          <p:cNvPr id="28" name="PA-矩形 4"/>
          <p:cNvSpPr>
            <a:spLocks noChangeArrowheads="1"/>
          </p:cNvSpPr>
          <p:nvPr>
            <p:custDataLst>
              <p:tags r:id="rId1"/>
            </p:custDataLst>
          </p:nvPr>
        </p:nvSpPr>
        <p:spPr bwMode="auto">
          <a:xfrm>
            <a:off x="1491464" y="2244805"/>
            <a:ext cx="9495064" cy="1137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交换机只接收信任端口的报文，不转发非信任端口的报文；</a:t>
            </a:r>
          </a:p>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交换机启用</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802.1x</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认证。</a:t>
            </a:r>
          </a:p>
        </p:txBody>
      </p:sp>
      <p:sp>
        <p:nvSpPr>
          <p:cNvPr id="17" name="文本框 16">
            <a:extLst>
              <a:ext uri="{FF2B5EF4-FFF2-40B4-BE49-F238E27FC236}">
                <a16:creationId xmlns:a16="http://schemas.microsoft.com/office/drawing/2014/main" id="{3830CC4A-96A9-4261-AA60-6296B397FD9B}"/>
              </a:ext>
            </a:extLst>
          </p:cNvPr>
          <p:cNvSpPr txBox="1"/>
          <p:nvPr/>
        </p:nvSpPr>
        <p:spPr>
          <a:xfrm>
            <a:off x="1491464" y="3677508"/>
            <a:ext cx="8997242" cy="523220"/>
          </a:xfrm>
          <a:prstGeom prst="rect">
            <a:avLst/>
          </a:prstGeom>
          <a:noFill/>
        </p:spPr>
        <p:txBody>
          <a:bodyPr wrap="square">
            <a:spAutoFit/>
          </a:bodyPr>
          <a:lstStyle/>
          <a:p>
            <a:pPr marL="457200" indent="-457200">
              <a:buSzPct val="150000"/>
              <a:buBlip>
                <a:blip r:embed="rId5"/>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针对假冒</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DHCP Server</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和中间人</a:t>
            </a:r>
          </a:p>
        </p:txBody>
      </p:sp>
      <p:sp>
        <p:nvSpPr>
          <p:cNvPr id="18" name="PA-矩形 4">
            <a:extLst>
              <a:ext uri="{FF2B5EF4-FFF2-40B4-BE49-F238E27FC236}">
                <a16:creationId xmlns:a16="http://schemas.microsoft.com/office/drawing/2014/main" id="{CD53DD14-FBA2-452E-8A57-E8CDC44D3799}"/>
              </a:ext>
            </a:extLst>
          </p:cNvPr>
          <p:cNvSpPr>
            <a:spLocks noChangeArrowheads="1"/>
          </p:cNvSpPr>
          <p:nvPr>
            <p:custDataLst>
              <p:tags r:id="rId2"/>
            </p:custDataLst>
          </p:nvPr>
        </p:nvSpPr>
        <p:spPr bwMode="auto">
          <a:xfrm>
            <a:off x="1491464" y="4302193"/>
            <a:ext cx="9495064" cy="169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扫描并记录局域网内的</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MAC</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地址；</a:t>
            </a:r>
          </a:p>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检查报文中的</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CHADDR</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（客户端</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MAC</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地址）和记录的</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MAC</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地址进行对比。</a:t>
            </a:r>
          </a:p>
        </p:txBody>
      </p:sp>
    </p:spTree>
    <p:extLst>
      <p:ext uri="{BB962C8B-B14F-4D97-AF65-F5344CB8AC3E}">
        <p14:creationId xmlns:p14="http://schemas.microsoft.com/office/powerpoint/2010/main" val="3572656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14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7"/>
                                        </p:tgtEl>
                                        <p:attrNameLst>
                                          <p:attrName>style.visibility</p:attrName>
                                        </p:attrNameLst>
                                      </p:cBhvr>
                                      <p:to>
                                        <p:strVal val="visible"/>
                                      </p:to>
                                    </p:set>
                                    <p:anim to="0" calcmode="lin" valueType="num">
                                      <p:cBhvr>
                                        <p:cTn id="13"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7"/>
                                        </p:tgtEl>
                                      </p:cBhvr>
                                    </p:animEffect>
                                    <p:animScale>
                                      <p:cBhvr>
                                        <p:cTn id="15" dur="500" decel="100000" fill="hold">
                                          <p:stCondLst>
                                            <p:cond delay="0"/>
                                          </p:stCondLst>
                                        </p:cTn>
                                        <p:tgtEl>
                                          <p:spTgt spid="27"/>
                                        </p:tgtEl>
                                      </p:cBhvr>
                                      <p:by x="100000" y="100000"/>
                                      <p:from x="110000" y="110000"/>
                                      <p:to x="100000" y="100000"/>
                                    </p:animScale>
                                  </p:childTnLst>
                                </p:cTn>
                              </p:par>
                            </p:childTnLst>
                          </p:cTn>
                        </p:par>
                        <p:par>
                          <p:cTn id="16" fill="hold">
                            <p:stCondLst>
                              <p:cond delay="21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gtEl>
                                        <p:attrNameLst>
                                          <p:attrName>style.visibility</p:attrName>
                                        </p:attrNameLst>
                                      </p:cBhvr>
                                      <p:to>
                                        <p:strVal val="visible"/>
                                      </p:to>
                                    </p:set>
                                    <p:anim to="0" calcmode="lin" valueType="num">
                                      <p:cBhvr>
                                        <p:cTn id="19" dur="500" decel="100000" fill="hold">
                                          <p:stCondLst>
                                            <p:cond delay="0"/>
                                          </p:stCondLst>
                                        </p:cTn>
                                        <p:tgtEl>
                                          <p:spTgt spid="28"/>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gtEl>
                                      </p:cBhvr>
                                    </p:animEffect>
                                    <p:animScale>
                                      <p:cBhvr>
                                        <p:cTn id="21" dur="500" decel="100000" fill="hold">
                                          <p:stCondLst>
                                            <p:cond delay="0"/>
                                          </p:stCondLst>
                                        </p:cTn>
                                        <p:tgtEl>
                                          <p:spTgt spid="28"/>
                                        </p:tgtEl>
                                      </p:cBhvr>
                                      <p:by x="100000" y="100000"/>
                                      <p:from x="110000" y="110000"/>
                                      <p:to x="100000" y="100000"/>
                                    </p:animScale>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iterate type="wd">
                                    <p:tmPct val="10000"/>
                                  </p:iterate>
                                  <p:childTnLst>
                                    <p:set>
                                      <p:cBhvr>
                                        <p:cTn id="25" dur="1" fill="hold">
                                          <p:stCondLst>
                                            <p:cond delay="0"/>
                                          </p:stCondLst>
                                        </p:cTn>
                                        <p:tgtEl>
                                          <p:spTgt spid="17"/>
                                        </p:tgtEl>
                                        <p:attrNameLst>
                                          <p:attrName>style.visibility</p:attrName>
                                        </p:attrNameLst>
                                      </p:cBhvr>
                                      <p:to>
                                        <p:strVal val="visible"/>
                                      </p:to>
                                    </p:set>
                                    <p:anim to="0" calcmode="lin" valueType="num">
                                      <p:cBhvr>
                                        <p:cTn id="26"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27" dur="500">
                                          <p:stCondLst>
                                            <p:cond delay="0"/>
                                          </p:stCondLst>
                                        </p:cTn>
                                        <p:tgtEl>
                                          <p:spTgt spid="17"/>
                                        </p:tgtEl>
                                      </p:cBhvr>
                                    </p:animEffect>
                                    <p:animScale>
                                      <p:cBhvr>
                                        <p:cTn id="28" dur="500" decel="100000" fill="hold">
                                          <p:stCondLst>
                                            <p:cond delay="0"/>
                                          </p:stCondLst>
                                        </p:cTn>
                                        <p:tgtEl>
                                          <p:spTgt spid="17"/>
                                        </p:tgtEl>
                                      </p:cBhvr>
                                      <p:by x="100000" y="100000"/>
                                      <p:from x="110000" y="110000"/>
                                      <p:to x="100000" y="100000"/>
                                    </p:animScale>
                                  </p:childTnLst>
                                </p:cTn>
                              </p:par>
                            </p:childTnLst>
                          </p:cTn>
                        </p:par>
                        <p:par>
                          <p:cTn id="29" fill="hold">
                            <p:stCondLst>
                              <p:cond delay="750"/>
                            </p:stCondLst>
                            <p:childTnLst>
                              <p:par>
                                <p:cTn id="30" presetID="10" presetClass="entr" presetSubtype="0" fill="hold" grpId="0" nodeType="afterEffect">
                                  <p:stCondLst>
                                    <p:cond delay="0"/>
                                  </p:stCondLst>
                                  <p:iterate type="wd">
                                    <p:tmPct val="10000"/>
                                  </p:iterate>
                                  <p:childTnLst>
                                    <p:set>
                                      <p:cBhvr>
                                        <p:cTn id="31" dur="1" fill="hold">
                                          <p:stCondLst>
                                            <p:cond delay="0"/>
                                          </p:stCondLst>
                                        </p:cTn>
                                        <p:tgtEl>
                                          <p:spTgt spid="18"/>
                                        </p:tgtEl>
                                        <p:attrNameLst>
                                          <p:attrName>style.visibility</p:attrName>
                                        </p:attrNameLst>
                                      </p:cBhvr>
                                      <p:to>
                                        <p:strVal val="visible"/>
                                      </p:to>
                                    </p:set>
                                    <p:anim to="0" calcmode="lin" valueType="num">
                                      <p:cBhvr>
                                        <p:cTn id="32" dur="500" decel="100000" fill="hold">
                                          <p:stCondLst>
                                            <p:cond delay="0"/>
                                          </p:stCondLst>
                                        </p:cTn>
                                        <p:tgtEl>
                                          <p:spTgt spid="18"/>
                                        </p:tgtEl>
                                        <p:attrNameLst>
                                          <p:attrName>ppt_y</p:attrName>
                                        </p:attrNameLst>
                                      </p:cBhvr>
                                      <p:tavLst>
                                        <p:tav tm="0">
                                          <p:val>
                                            <p:strVal val="ppt_y+0.02"/>
                                          </p:val>
                                        </p:tav>
                                        <p:tav tm="100000">
                                          <p:val>
                                            <p:strVal val="#ppt_y"/>
                                          </p:val>
                                        </p:tav>
                                      </p:tavLst>
                                    </p:anim>
                                    <p:animEffect transition="in" filter="fade">
                                      <p:cBhvr>
                                        <p:cTn id="33" dur="500">
                                          <p:stCondLst>
                                            <p:cond delay="0"/>
                                          </p:stCondLst>
                                        </p:cTn>
                                        <p:tgtEl>
                                          <p:spTgt spid="18"/>
                                        </p:tgtEl>
                                      </p:cBhvr>
                                    </p:animEffect>
                                    <p:animScale>
                                      <p:cBhvr>
                                        <p:cTn id="34" dur="500" decel="100000" fill="hold">
                                          <p:stCondLst>
                                            <p:cond delay="0"/>
                                          </p:stCondLst>
                                        </p:cTn>
                                        <p:tgtEl>
                                          <p:spTgt spid="18"/>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p:bldP spid="28" grpId="0"/>
      <p:bldP spid="17" grpId="0"/>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PA" val="v5.2.11"/>
</p:tagLst>
</file>

<file path=ppt/tags/tag28.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30.xml><?xml version="1.0" encoding="utf-8"?>
<p:tagLst xmlns:a="http://schemas.openxmlformats.org/drawingml/2006/main" xmlns:r="http://schemas.openxmlformats.org/officeDocument/2006/relationships" xmlns:p="http://schemas.openxmlformats.org/presentationml/2006/main">
  <p:tag name="PA" val="v5.2.11"/>
</p:tagLst>
</file>

<file path=ppt/tags/tag31.xml><?xml version="1.0" encoding="utf-8"?>
<p:tagLst xmlns:a="http://schemas.openxmlformats.org/drawingml/2006/main" xmlns:r="http://schemas.openxmlformats.org/officeDocument/2006/relationships" xmlns:p="http://schemas.openxmlformats.org/presentationml/2006/main">
  <p:tag name="PA" val="v5.2.11"/>
</p:tagLst>
</file>

<file path=ppt/tags/tag32.xml><?xml version="1.0" encoding="utf-8"?>
<p:tagLst xmlns:a="http://schemas.openxmlformats.org/drawingml/2006/main" xmlns:r="http://schemas.openxmlformats.org/officeDocument/2006/relationships" xmlns:p="http://schemas.openxmlformats.org/presentationml/2006/main">
  <p:tag name="PA" val="v5.2.11"/>
</p:tagLst>
</file>

<file path=ppt/tags/tag33.xml><?xml version="1.0" encoding="utf-8"?>
<p:tagLst xmlns:a="http://schemas.openxmlformats.org/drawingml/2006/main" xmlns:r="http://schemas.openxmlformats.org/officeDocument/2006/relationships" xmlns:p="http://schemas.openxmlformats.org/presentationml/2006/main">
  <p:tag name="PA" val="v5.2.11"/>
</p:tagLst>
</file>

<file path=ppt/tags/tag34.xml><?xml version="1.0" encoding="utf-8"?>
<p:tagLst xmlns:a="http://schemas.openxmlformats.org/drawingml/2006/main" xmlns:r="http://schemas.openxmlformats.org/officeDocument/2006/relationships" xmlns:p="http://schemas.openxmlformats.org/presentationml/2006/main">
  <p:tag name="PA" val="v5.2.11"/>
</p:tagLst>
</file>

<file path=ppt/tags/tag35.xml><?xml version="1.0" encoding="utf-8"?>
<p:tagLst xmlns:a="http://schemas.openxmlformats.org/drawingml/2006/main" xmlns:r="http://schemas.openxmlformats.org/officeDocument/2006/relationships" xmlns:p="http://schemas.openxmlformats.org/presentationml/2006/main">
  <p:tag name="PA" val="v5.2.11"/>
</p:tagLst>
</file>

<file path=ppt/tags/tag36.xml><?xml version="1.0" encoding="utf-8"?>
<p:tagLst xmlns:a="http://schemas.openxmlformats.org/drawingml/2006/main" xmlns:r="http://schemas.openxmlformats.org/officeDocument/2006/relationships" xmlns:p="http://schemas.openxmlformats.org/presentationml/2006/main">
  <p:tag name="PA" val="v5.2.11"/>
</p:tagLst>
</file>

<file path=ppt/tags/tag37.xml><?xml version="1.0" encoding="utf-8"?>
<p:tagLst xmlns:a="http://schemas.openxmlformats.org/drawingml/2006/main" xmlns:r="http://schemas.openxmlformats.org/officeDocument/2006/relationships" xmlns:p="http://schemas.openxmlformats.org/presentationml/2006/main">
  <p:tag name="PA" val="v5.2.11"/>
</p:tagLst>
</file>

<file path=ppt/tags/tag38.xml><?xml version="1.0" encoding="utf-8"?>
<p:tagLst xmlns:a="http://schemas.openxmlformats.org/drawingml/2006/main" xmlns:r="http://schemas.openxmlformats.org/officeDocument/2006/relationships" xmlns:p="http://schemas.openxmlformats.org/presentationml/2006/main">
  <p:tag name="PA" val="v5.2.11"/>
</p:tagLst>
</file>

<file path=ppt/tags/tag39.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40.xml><?xml version="1.0" encoding="utf-8"?>
<p:tagLst xmlns:a="http://schemas.openxmlformats.org/drawingml/2006/main" xmlns:r="http://schemas.openxmlformats.org/officeDocument/2006/relationships" xmlns:p="http://schemas.openxmlformats.org/presentationml/2006/main">
  <p:tag name="PA" val="v5.2.11"/>
</p:tagLst>
</file>

<file path=ppt/tags/tag41.xml><?xml version="1.0" encoding="utf-8"?>
<p:tagLst xmlns:a="http://schemas.openxmlformats.org/drawingml/2006/main" xmlns:r="http://schemas.openxmlformats.org/officeDocument/2006/relationships" xmlns:p="http://schemas.openxmlformats.org/presentationml/2006/main">
  <p:tag name="PA" val="v5.2.11"/>
</p:tagLst>
</file>

<file path=ppt/tags/tag42.xml><?xml version="1.0" encoding="utf-8"?>
<p:tagLst xmlns:a="http://schemas.openxmlformats.org/drawingml/2006/main" xmlns:r="http://schemas.openxmlformats.org/officeDocument/2006/relationships" xmlns:p="http://schemas.openxmlformats.org/presentationml/2006/main">
  <p:tag name="PA" val="v5.2.11"/>
</p:tagLst>
</file>

<file path=ppt/tags/tag43.xml><?xml version="1.0" encoding="utf-8"?>
<p:tagLst xmlns:a="http://schemas.openxmlformats.org/drawingml/2006/main" xmlns:r="http://schemas.openxmlformats.org/officeDocument/2006/relationships" xmlns:p="http://schemas.openxmlformats.org/presentationml/2006/main">
  <p:tag name="PA" val="v5.2.11"/>
</p:tagLst>
</file>

<file path=ppt/tags/tag44.xml><?xml version="1.0" encoding="utf-8"?>
<p:tagLst xmlns:a="http://schemas.openxmlformats.org/drawingml/2006/main" xmlns:r="http://schemas.openxmlformats.org/officeDocument/2006/relationships" xmlns:p="http://schemas.openxmlformats.org/presentationml/2006/main">
  <p:tag name="PA" val="v5.2.11"/>
</p:tagLst>
</file>

<file path=ppt/tags/tag45.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749</TotalTime>
  <Words>8517</Words>
  <Application>Microsoft Office PowerPoint</Application>
  <PresentationFormat>宽屏</PresentationFormat>
  <Paragraphs>649</Paragraphs>
  <Slides>68</Slides>
  <Notes>65</Notes>
  <HiddenSlides>1</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0</vt:i4>
      </vt:variant>
      <vt:variant>
        <vt:lpstr>幻灯片标题</vt:lpstr>
      </vt:variant>
      <vt:variant>
        <vt:i4>68</vt:i4>
      </vt:variant>
    </vt:vector>
  </HeadingPairs>
  <TitlesOfParts>
    <vt:vector size="80" baseType="lpstr">
      <vt:lpstr>等线</vt:lpstr>
      <vt:lpstr>方正颜宋简体_准</vt:lpstr>
      <vt:lpstr>方正正大黑简体</vt:lpstr>
      <vt:lpstr>宋体</vt:lpstr>
      <vt:lpstr>微软雅黑</vt:lpstr>
      <vt:lpstr>字魂45号-冰宇雅宋</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wer_sec@qq.com</cp:lastModifiedBy>
  <cp:revision>191</cp:revision>
  <dcterms:created xsi:type="dcterms:W3CDTF">2021-10-27T23:05:00Z</dcterms:created>
  <dcterms:modified xsi:type="dcterms:W3CDTF">2023-03-22T02:05:18Z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71248AC98D9D41EC852C52CF53D505BF</vt:lpwstr>
  </property>
  <property fmtid="{D5CDD505-2E9C-101B-9397-08002B2CF9AE}" pid="3" name="KSOProductBuildVer">
    <vt:lpwstr>2052-11.1.0.11365</vt:lpwstr>
  </property>
</Properties>
</file>